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6" r:id="rId1"/>
  </p:sldMasterIdLst>
  <p:notesMasterIdLst>
    <p:notesMasterId r:id="rId111"/>
  </p:notesMasterIdLst>
  <p:handoutMasterIdLst>
    <p:handoutMasterId r:id="rId112"/>
  </p:handoutMasterIdLst>
  <p:sldIdLst>
    <p:sldId id="256" r:id="rId2"/>
    <p:sldId id="706" r:id="rId3"/>
    <p:sldId id="708" r:id="rId4"/>
    <p:sldId id="711" r:id="rId5"/>
    <p:sldId id="712" r:id="rId6"/>
    <p:sldId id="710" r:id="rId7"/>
    <p:sldId id="612" r:id="rId8"/>
    <p:sldId id="610" r:id="rId9"/>
    <p:sldId id="462" r:id="rId10"/>
    <p:sldId id="715" r:id="rId11"/>
    <p:sldId id="707" r:id="rId12"/>
    <p:sldId id="716" r:id="rId13"/>
    <p:sldId id="717" r:id="rId14"/>
    <p:sldId id="720" r:id="rId15"/>
    <p:sldId id="721" r:id="rId16"/>
    <p:sldId id="719" r:id="rId17"/>
    <p:sldId id="718" r:id="rId18"/>
    <p:sldId id="722" r:id="rId19"/>
    <p:sldId id="723" r:id="rId20"/>
    <p:sldId id="724" r:id="rId21"/>
    <p:sldId id="713" r:id="rId22"/>
    <p:sldId id="257" r:id="rId23"/>
    <p:sldId id="533" r:id="rId24"/>
    <p:sldId id="582" r:id="rId25"/>
    <p:sldId id="615" r:id="rId26"/>
    <p:sldId id="534" r:id="rId27"/>
    <p:sldId id="613" r:id="rId28"/>
    <p:sldId id="535" r:id="rId29"/>
    <p:sldId id="584" r:id="rId30"/>
    <p:sldId id="536" r:id="rId31"/>
    <p:sldId id="540" r:id="rId32"/>
    <p:sldId id="600" r:id="rId33"/>
    <p:sldId id="601" r:id="rId34"/>
    <p:sldId id="614" r:id="rId35"/>
    <p:sldId id="585" r:id="rId36"/>
    <p:sldId id="547" r:id="rId37"/>
    <p:sldId id="548" r:id="rId38"/>
    <p:sldId id="592" r:id="rId39"/>
    <p:sldId id="591" r:id="rId40"/>
    <p:sldId id="599" r:id="rId41"/>
    <p:sldId id="550" r:id="rId42"/>
    <p:sldId id="552" r:id="rId43"/>
    <p:sldId id="598" r:id="rId44"/>
    <p:sldId id="554" r:id="rId45"/>
    <p:sldId id="630" r:id="rId46"/>
    <p:sldId id="635" r:id="rId47"/>
    <p:sldId id="631" r:id="rId48"/>
    <p:sldId id="632" r:id="rId49"/>
    <p:sldId id="633" r:id="rId50"/>
    <p:sldId id="634" r:id="rId51"/>
    <p:sldId id="624" r:id="rId52"/>
    <p:sldId id="664" r:id="rId53"/>
    <p:sldId id="668" r:id="rId54"/>
    <p:sldId id="670" r:id="rId55"/>
    <p:sldId id="671" r:id="rId56"/>
    <p:sldId id="674" r:id="rId57"/>
    <p:sldId id="680" r:id="rId58"/>
    <p:sldId id="681" r:id="rId59"/>
    <p:sldId id="682" r:id="rId60"/>
    <p:sldId id="685" r:id="rId61"/>
    <p:sldId id="686" r:id="rId62"/>
    <p:sldId id="688" r:id="rId63"/>
    <p:sldId id="690" r:id="rId64"/>
    <p:sldId id="692" r:id="rId65"/>
    <p:sldId id="694" r:id="rId66"/>
    <p:sldId id="697" r:id="rId67"/>
    <p:sldId id="696" r:id="rId68"/>
    <p:sldId id="587" r:id="rId69"/>
    <p:sldId id="698" r:id="rId70"/>
    <p:sldId id="636" r:id="rId71"/>
    <p:sldId id="637" r:id="rId72"/>
    <p:sldId id="704" r:id="rId73"/>
    <p:sldId id="638" r:id="rId74"/>
    <p:sldId id="639" r:id="rId75"/>
    <p:sldId id="699" r:id="rId76"/>
    <p:sldId id="700" r:id="rId77"/>
    <p:sldId id="640" r:id="rId78"/>
    <p:sldId id="620" r:id="rId79"/>
    <p:sldId id="701" r:id="rId80"/>
    <p:sldId id="641" r:id="rId81"/>
    <p:sldId id="703" r:id="rId82"/>
    <p:sldId id="565" r:id="rId83"/>
    <p:sldId id="642" r:id="rId84"/>
    <p:sldId id="643" r:id="rId85"/>
    <p:sldId id="619" r:id="rId86"/>
    <p:sldId id="588" r:id="rId87"/>
    <p:sldId id="646" r:id="rId88"/>
    <p:sldId id="653" r:id="rId89"/>
    <p:sldId id="568" r:id="rId90"/>
    <p:sldId id="647" r:id="rId91"/>
    <p:sldId id="594" r:id="rId92"/>
    <p:sldId id="705" r:id="rId93"/>
    <p:sldId id="649" r:id="rId94"/>
    <p:sldId id="650" r:id="rId95"/>
    <p:sldId id="573" r:id="rId96"/>
    <p:sldId id="655" r:id="rId97"/>
    <p:sldId id="656" r:id="rId98"/>
    <p:sldId id="616" r:id="rId99"/>
    <p:sldId id="657" r:id="rId100"/>
    <p:sldId id="658" r:id="rId101"/>
    <p:sldId id="574" r:id="rId102"/>
    <p:sldId id="589" r:id="rId103"/>
    <p:sldId id="595" r:id="rId104"/>
    <p:sldId id="659" r:id="rId105"/>
    <p:sldId id="660" r:id="rId106"/>
    <p:sldId id="577" r:id="rId107"/>
    <p:sldId id="661" r:id="rId108"/>
    <p:sldId id="662" r:id="rId109"/>
    <p:sldId id="663" r:id="rId110"/>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5pPr>
    <a:lvl6pPr marL="2286000" algn="l" defTabSz="914400" rtl="0" eaLnBrk="1" latinLnBrk="0" hangingPunct="1">
      <a:defRPr kern="1200">
        <a:solidFill>
          <a:schemeClr val="tx1"/>
        </a:solidFill>
        <a:latin typeface="Times New Roman" panose="02020603050405020304" pitchFamily="18" charset="0"/>
        <a:ea typeface="+mn-ea"/>
        <a:cs typeface="+mn-cs"/>
      </a:defRPr>
    </a:lvl6pPr>
    <a:lvl7pPr marL="2743200" algn="l" defTabSz="914400" rtl="0" eaLnBrk="1" latinLnBrk="0" hangingPunct="1">
      <a:defRPr kern="1200">
        <a:solidFill>
          <a:schemeClr val="tx1"/>
        </a:solidFill>
        <a:latin typeface="Times New Roman" panose="02020603050405020304" pitchFamily="18" charset="0"/>
        <a:ea typeface="+mn-ea"/>
        <a:cs typeface="+mn-cs"/>
      </a:defRPr>
    </a:lvl7pPr>
    <a:lvl8pPr marL="3200400" algn="l" defTabSz="914400" rtl="0" eaLnBrk="1" latinLnBrk="0" hangingPunct="1">
      <a:defRPr kern="1200">
        <a:solidFill>
          <a:schemeClr val="tx1"/>
        </a:solidFill>
        <a:latin typeface="Times New Roman" panose="02020603050405020304" pitchFamily="18" charset="0"/>
        <a:ea typeface="+mn-ea"/>
        <a:cs typeface="+mn-cs"/>
      </a:defRPr>
    </a:lvl8pPr>
    <a:lvl9pPr marL="3657600" algn="l" defTabSz="914400" rtl="0" eaLnBrk="1" latinLnBrk="0" hangingPunct="1">
      <a:defRPr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33CC"/>
    <a:srgbClr val="CCFF99"/>
    <a:srgbClr val="FFFFCC"/>
    <a:srgbClr val="FF5050"/>
    <a:srgbClr val="FFCCCC"/>
    <a:srgbClr val="FFCC99"/>
    <a:srgbClr val="CCFFCC"/>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01" autoAdjust="0"/>
    <p:restoredTop sz="91241" autoAdjust="0"/>
  </p:normalViewPr>
  <p:slideViewPr>
    <p:cSldViewPr>
      <p:cViewPr varScale="1">
        <p:scale>
          <a:sx n="64" d="100"/>
          <a:sy n="64" d="100"/>
        </p:scale>
        <p:origin x="-1650" y="-10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8196"/>
    </p:cViewPr>
  </p:sorterViewPr>
  <p:notesViewPr>
    <p:cSldViewPr>
      <p:cViewPr varScale="1">
        <p:scale>
          <a:sx n="81" d="100"/>
          <a:sy n="81" d="100"/>
        </p:scale>
        <p:origin x="-208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4.emf"/><Relationship Id="rId7" Type="http://schemas.openxmlformats.org/officeDocument/2006/relationships/image" Target="../media/image58.wmf"/><Relationship Id="rId2" Type="http://schemas.openxmlformats.org/officeDocument/2006/relationships/image" Target="../media/image53.emf"/><Relationship Id="rId1" Type="http://schemas.openxmlformats.org/officeDocument/2006/relationships/image" Target="../media/image52.emf"/><Relationship Id="rId6" Type="http://schemas.openxmlformats.org/officeDocument/2006/relationships/image" Target="../media/image57.wmf"/><Relationship Id="rId5" Type="http://schemas.openxmlformats.org/officeDocument/2006/relationships/image" Target="../media/image56.wmf"/><Relationship Id="rId4" Type="http://schemas.openxmlformats.org/officeDocument/2006/relationships/image" Target="../media/image55.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9.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png"/></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 Id="rId5" Type="http://schemas.openxmlformats.org/officeDocument/2006/relationships/image" Target="../media/image49.wmf"/><Relationship Id="rId4" Type="http://schemas.openxmlformats.org/officeDocument/2006/relationships/image" Target="../media/image48.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image" Target="../media/image52.emf"/><Relationship Id="rId6" Type="http://schemas.openxmlformats.org/officeDocument/2006/relationships/image" Target="../media/image58.wmf"/><Relationship Id="rId5" Type="http://schemas.openxmlformats.org/officeDocument/2006/relationships/image" Target="../media/image57.wmf"/><Relationship Id="rId4" Type="http://schemas.openxmlformats.org/officeDocument/2006/relationships/image" Target="../media/image5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image" Target="../media/image20.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3.png"/></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64.png"/></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image" Target="../media/image65.png"/></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67.png"/></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67.png"/></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image" Target="../media/image70.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png"/></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78.wmf"/><Relationship Id="rId1" Type="http://schemas.openxmlformats.org/officeDocument/2006/relationships/image" Target="../media/image77.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image" Target="../media/image7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81.png"/></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image" Target="../media/image82.png"/></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87.wmf"/><Relationship Id="rId1" Type="http://schemas.openxmlformats.org/officeDocument/2006/relationships/image" Target="../media/image8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png"/></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 Id="rId6" Type="http://schemas.openxmlformats.org/officeDocument/2006/relationships/image" Target="../media/image43.wmf"/><Relationship Id="rId5" Type="http://schemas.openxmlformats.org/officeDocument/2006/relationships/image" Target="../media/image42.wmf"/><Relationship Id="rId4" Type="http://schemas.openxmlformats.org/officeDocument/2006/relationships/image" Target="../media/image41.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 Id="rId5" Type="http://schemas.openxmlformats.org/officeDocument/2006/relationships/image" Target="../media/image49.wmf"/><Relationship Id="rId4" Type="http://schemas.openxmlformats.org/officeDocument/2006/relationships/image" Target="../media/image4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366E30D6-EB37-4289-B05A-C27E0882E264}" type="datetimeFigureOut">
              <a:rPr lang="zh-CN" altLang="en-US"/>
              <a:pPr>
                <a:defRPr/>
              </a:pPr>
              <a:t>2014/9/2</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DD2DB82-8158-4317-9726-173B19D9F2A1}" type="slidenum">
              <a:rPr lang="zh-CN" altLang="en-US"/>
              <a:pPr>
                <a:defRPr/>
              </a:pPr>
              <a:t>‹#›</a:t>
            </a:fld>
            <a:endParaRPr lang="zh-CN" altLang="en-US"/>
          </a:p>
        </p:txBody>
      </p:sp>
    </p:spTree>
    <p:extLst>
      <p:ext uri="{BB962C8B-B14F-4D97-AF65-F5344CB8AC3E}">
        <p14:creationId xmlns:p14="http://schemas.microsoft.com/office/powerpoint/2010/main" val="8517510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Gulim" pitchFamily="34" charset="-127"/>
              </a:defRPr>
            </a:lvl1pPr>
          </a:lstStyle>
          <a:p>
            <a:pPr>
              <a:defRPr/>
            </a:pPr>
            <a:endParaRPr lang="en-US" altLang="ko-KR"/>
          </a:p>
        </p:txBody>
      </p:sp>
      <p:sp>
        <p:nvSpPr>
          <p:cNvPr id="4710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Gulim" pitchFamily="34" charset="-127"/>
              </a:defRPr>
            </a:lvl1pPr>
          </a:lstStyle>
          <a:p>
            <a:pPr>
              <a:defRPr/>
            </a:pPr>
            <a:endParaRPr lang="en-US" altLang="ko-KR"/>
          </a:p>
        </p:txBody>
      </p:sp>
      <p:sp>
        <p:nvSpPr>
          <p:cNvPr id="1024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ko-KR" noProof="0" smtClean="0"/>
              <a:t>Click to edit Master text styles</a:t>
            </a:r>
          </a:p>
          <a:p>
            <a:pPr lvl="1"/>
            <a:r>
              <a:rPr lang="en-US" altLang="ko-KR" noProof="0" smtClean="0"/>
              <a:t>Second level</a:t>
            </a:r>
          </a:p>
          <a:p>
            <a:pPr lvl="2"/>
            <a:r>
              <a:rPr lang="en-US" altLang="ko-KR" noProof="0" smtClean="0"/>
              <a:t>Third level</a:t>
            </a:r>
          </a:p>
          <a:p>
            <a:pPr lvl="3"/>
            <a:r>
              <a:rPr lang="en-US" altLang="ko-KR" noProof="0" smtClean="0"/>
              <a:t>Fourth level</a:t>
            </a:r>
          </a:p>
          <a:p>
            <a:pPr lvl="4"/>
            <a:r>
              <a:rPr lang="en-US" altLang="ko-KR" noProof="0" smtClean="0"/>
              <a:t>Fifth level</a:t>
            </a:r>
          </a:p>
        </p:txBody>
      </p:sp>
      <p:sp>
        <p:nvSpPr>
          <p:cNvPr id="4711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Gulim" pitchFamily="34" charset="-127"/>
              </a:defRPr>
            </a:lvl1pPr>
          </a:lstStyle>
          <a:p>
            <a:pPr>
              <a:defRPr/>
            </a:pPr>
            <a:endParaRPr lang="en-US" altLang="ko-KR"/>
          </a:p>
        </p:txBody>
      </p:sp>
      <p:sp>
        <p:nvSpPr>
          <p:cNvPr id="4711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Gulim" panose="020B0600000101010101" pitchFamily="34" charset="-127"/>
              </a:defRPr>
            </a:lvl1pPr>
          </a:lstStyle>
          <a:p>
            <a:pPr>
              <a:defRPr/>
            </a:pPr>
            <a:fld id="{D4490307-BCE9-430F-AAD9-D920763598C9}" type="slidenum">
              <a:rPr lang="ko-KR" altLang="en-US"/>
              <a:pPr>
                <a:defRPr/>
              </a:pPr>
              <a:t>‹#›</a:t>
            </a:fld>
            <a:endParaRPr lang="en-US" altLang="ko-KR"/>
          </a:p>
        </p:txBody>
      </p:sp>
    </p:spTree>
    <p:extLst>
      <p:ext uri="{BB962C8B-B14F-4D97-AF65-F5344CB8AC3E}">
        <p14:creationId xmlns:p14="http://schemas.microsoft.com/office/powerpoint/2010/main" val="2216461118"/>
      </p:ext>
    </p:extLst>
  </p:cSld>
  <p:clrMap bg1="lt1" tx1="dk1" bg2="lt2" tx2="dk2" accent1="accent1" accent2="accent2" accent3="accent3" accent4="accent4" accent5="accent5" accent6="accent6" hlink="hlink" folHlink="folHlink"/>
  <p:notesStyle>
    <a:lvl1pPr algn="l" rtl="0" eaLnBrk="0" fontAlgn="base" latinLnBrk="1" hangingPunct="0">
      <a:spcBef>
        <a:spcPct val="30000"/>
      </a:spcBef>
      <a:spcAft>
        <a:spcPct val="0"/>
      </a:spcAft>
      <a:defRPr kumimoji="1" sz="1200" kern="1200">
        <a:solidFill>
          <a:schemeClr val="tx1"/>
        </a:solidFill>
        <a:latin typeface="Gulim" pitchFamily="34" charset="-127"/>
        <a:ea typeface="Gulim" pitchFamily="34" charset="-127"/>
        <a:cs typeface="+mn-cs"/>
      </a:defRPr>
    </a:lvl1pPr>
    <a:lvl2pPr marL="457200" algn="l" rtl="0" eaLnBrk="0" fontAlgn="base" latinLnBrk="1" hangingPunct="0">
      <a:spcBef>
        <a:spcPct val="30000"/>
      </a:spcBef>
      <a:spcAft>
        <a:spcPct val="0"/>
      </a:spcAft>
      <a:defRPr kumimoji="1" sz="1200" kern="1200">
        <a:solidFill>
          <a:schemeClr val="tx1"/>
        </a:solidFill>
        <a:latin typeface="Gulim" pitchFamily="34" charset="-127"/>
        <a:ea typeface="Gulim" pitchFamily="34" charset="-127"/>
        <a:cs typeface="+mn-cs"/>
      </a:defRPr>
    </a:lvl2pPr>
    <a:lvl3pPr marL="914400" algn="l" rtl="0" eaLnBrk="0" fontAlgn="base" latinLnBrk="1" hangingPunct="0">
      <a:spcBef>
        <a:spcPct val="30000"/>
      </a:spcBef>
      <a:spcAft>
        <a:spcPct val="0"/>
      </a:spcAft>
      <a:defRPr kumimoji="1" sz="1200" kern="1200">
        <a:solidFill>
          <a:schemeClr val="tx1"/>
        </a:solidFill>
        <a:latin typeface="Gulim" pitchFamily="34" charset="-127"/>
        <a:ea typeface="Gulim" pitchFamily="34" charset="-127"/>
        <a:cs typeface="+mn-cs"/>
      </a:defRPr>
    </a:lvl3pPr>
    <a:lvl4pPr marL="1371600" algn="l" rtl="0" eaLnBrk="0" fontAlgn="base" latinLnBrk="1" hangingPunct="0">
      <a:spcBef>
        <a:spcPct val="30000"/>
      </a:spcBef>
      <a:spcAft>
        <a:spcPct val="0"/>
      </a:spcAft>
      <a:defRPr kumimoji="1" sz="1200" kern="1200">
        <a:solidFill>
          <a:schemeClr val="tx1"/>
        </a:solidFill>
        <a:latin typeface="Gulim" pitchFamily="34" charset="-127"/>
        <a:ea typeface="Gulim" pitchFamily="34" charset="-127"/>
        <a:cs typeface="+mn-cs"/>
      </a:defRPr>
    </a:lvl4pPr>
    <a:lvl5pPr marL="1828800" algn="l" rtl="0" eaLnBrk="0" fontAlgn="base" latinLnBrk="1" hangingPunct="0">
      <a:spcBef>
        <a:spcPct val="30000"/>
      </a:spcBef>
      <a:spcAft>
        <a:spcPct val="0"/>
      </a:spcAft>
      <a:defRPr kumimoji="1" sz="1200" kern="1200">
        <a:solidFill>
          <a:schemeClr val="tx1"/>
        </a:solidFill>
        <a:latin typeface="Gulim" pitchFamily="34" charset="-127"/>
        <a:ea typeface="Gulim" pitchFamily="34" charset="-127"/>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a:ln/>
        </p:spPr>
      </p:sp>
      <p:sp>
        <p:nvSpPr>
          <p:cNvPr id="133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33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fld id="{C57C9FFF-96A8-42A1-AB53-F68A5E1F6399}" type="slidenum">
              <a:rPr lang="ko-KR" altLang="en-US" smtClean="0">
                <a:latin typeface="Arial" panose="020B0604020202020204" pitchFamily="34" charset="0"/>
              </a:rPr>
              <a:pPr/>
              <a:t>1</a:t>
            </a:fld>
            <a:endParaRPr lang="en-US" altLang="ko-KR" smtClean="0">
              <a:latin typeface="Arial" panose="020B0604020202020204" pitchFamily="34" charset="0"/>
            </a:endParaRPr>
          </a:p>
        </p:txBody>
      </p:sp>
    </p:spTree>
    <p:extLst>
      <p:ext uri="{BB962C8B-B14F-4D97-AF65-F5344CB8AC3E}">
        <p14:creationId xmlns:p14="http://schemas.microsoft.com/office/powerpoint/2010/main" val="24865880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幻灯片图像占位符 1"/>
          <p:cNvSpPr>
            <a:spLocks noGrp="1" noRot="1" noChangeAspect="1" noTextEdit="1"/>
          </p:cNvSpPr>
          <p:nvPr>
            <p:ph type="sldImg"/>
          </p:nvPr>
        </p:nvSpPr>
        <p:spPr>
          <a:ln/>
        </p:spPr>
      </p:sp>
      <p:sp>
        <p:nvSpPr>
          <p:cNvPr id="1167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167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fld id="{4161D3D3-45E5-4528-A49E-6E544BFFDE07}" type="slidenum">
              <a:rPr lang="ko-KR" altLang="en-US" smtClean="0">
                <a:latin typeface="Arial" panose="020B0604020202020204" pitchFamily="34" charset="0"/>
              </a:rPr>
              <a:pPr/>
              <a:t>96</a:t>
            </a:fld>
            <a:endParaRPr lang="en-US" altLang="ko-KR" smtClean="0">
              <a:latin typeface="Arial" panose="020B0604020202020204" pitchFamily="34" charset="0"/>
            </a:endParaRPr>
          </a:p>
        </p:txBody>
      </p:sp>
    </p:spTree>
    <p:extLst>
      <p:ext uri="{BB962C8B-B14F-4D97-AF65-F5344CB8AC3E}">
        <p14:creationId xmlns:p14="http://schemas.microsoft.com/office/powerpoint/2010/main" val="2008549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幻灯片图像占位符 1"/>
          <p:cNvSpPr>
            <a:spLocks noGrp="1" noRot="1" noChangeAspect="1" noTextEdit="1"/>
          </p:cNvSpPr>
          <p:nvPr>
            <p:ph type="sldImg"/>
          </p:nvPr>
        </p:nvSpPr>
        <p:spPr>
          <a:ln/>
        </p:spPr>
      </p:sp>
      <p:sp>
        <p:nvSpPr>
          <p:cNvPr id="1249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249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fld id="{DD99D2BA-0B00-48F2-9E3A-0F2A594A94DC}" type="slidenum">
              <a:rPr lang="ko-KR" altLang="en-US" smtClean="0">
                <a:latin typeface="Arial" panose="020B0604020202020204" pitchFamily="34" charset="0"/>
              </a:rPr>
              <a:pPr/>
              <a:t>103</a:t>
            </a:fld>
            <a:endParaRPr lang="en-US" altLang="ko-KR" smtClean="0">
              <a:latin typeface="Arial" panose="020B0604020202020204" pitchFamily="34" charset="0"/>
            </a:endParaRPr>
          </a:p>
        </p:txBody>
      </p:sp>
    </p:spTree>
    <p:extLst>
      <p:ext uri="{BB962C8B-B14F-4D97-AF65-F5344CB8AC3E}">
        <p14:creationId xmlns:p14="http://schemas.microsoft.com/office/powerpoint/2010/main" val="1672542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幻灯片图像占位符 1"/>
          <p:cNvSpPr>
            <a:spLocks noGrp="1" noRot="1" noChangeAspect="1" noTextEdit="1"/>
          </p:cNvSpPr>
          <p:nvPr>
            <p:ph type="sldImg"/>
          </p:nvPr>
        </p:nvSpPr>
        <p:spPr>
          <a:ln/>
        </p:spPr>
      </p:sp>
      <p:sp>
        <p:nvSpPr>
          <p:cNvPr id="1269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269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fld id="{45A4EDF1-90D1-4B83-8051-7B51D7CE5281}" type="slidenum">
              <a:rPr lang="ko-KR" altLang="en-US" smtClean="0">
                <a:latin typeface="Arial" panose="020B0604020202020204" pitchFamily="34" charset="0"/>
              </a:rPr>
              <a:pPr/>
              <a:t>104</a:t>
            </a:fld>
            <a:endParaRPr lang="en-US" altLang="ko-KR" smtClean="0">
              <a:latin typeface="Arial" panose="020B0604020202020204" pitchFamily="34" charset="0"/>
            </a:endParaRPr>
          </a:p>
        </p:txBody>
      </p:sp>
    </p:spTree>
    <p:extLst>
      <p:ext uri="{BB962C8B-B14F-4D97-AF65-F5344CB8AC3E}">
        <p14:creationId xmlns:p14="http://schemas.microsoft.com/office/powerpoint/2010/main" val="2903388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a:ln/>
        </p:spPr>
      </p:sp>
      <p:sp>
        <p:nvSpPr>
          <p:cNvPr id="337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337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fld id="{E6905AAD-9BD7-4AEA-BD45-547087CF8777}" type="slidenum">
              <a:rPr lang="ko-KR" altLang="en-US" smtClean="0">
                <a:latin typeface="Arial" panose="020B0604020202020204" pitchFamily="34" charset="0"/>
              </a:rPr>
              <a:pPr/>
              <a:t>26</a:t>
            </a:fld>
            <a:endParaRPr lang="en-US" altLang="ko-KR" smtClean="0">
              <a:latin typeface="Arial" panose="020B0604020202020204" pitchFamily="34" charset="0"/>
            </a:endParaRPr>
          </a:p>
        </p:txBody>
      </p:sp>
    </p:spTree>
    <p:extLst>
      <p:ext uri="{BB962C8B-B14F-4D97-AF65-F5344CB8AC3E}">
        <p14:creationId xmlns:p14="http://schemas.microsoft.com/office/powerpoint/2010/main" val="1603485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a:ln/>
        </p:spPr>
      </p:sp>
      <p:sp>
        <p:nvSpPr>
          <p:cNvPr id="399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399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fld id="{89049465-EBD8-4EDF-8827-E2C7CD13AF04}" type="slidenum">
              <a:rPr lang="ko-KR" altLang="en-US" smtClean="0">
                <a:latin typeface="Arial" panose="020B0604020202020204" pitchFamily="34" charset="0"/>
              </a:rPr>
              <a:pPr/>
              <a:t>31</a:t>
            </a:fld>
            <a:endParaRPr lang="en-US" altLang="ko-KR" smtClean="0">
              <a:latin typeface="Arial" panose="020B0604020202020204" pitchFamily="34" charset="0"/>
            </a:endParaRPr>
          </a:p>
        </p:txBody>
      </p:sp>
    </p:spTree>
    <p:extLst>
      <p:ext uri="{BB962C8B-B14F-4D97-AF65-F5344CB8AC3E}">
        <p14:creationId xmlns:p14="http://schemas.microsoft.com/office/powerpoint/2010/main" val="3952104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a:ln/>
        </p:spPr>
      </p:sp>
      <p:sp>
        <p:nvSpPr>
          <p:cNvPr id="583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583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fld id="{E2592F2E-5CF0-49B3-ACCD-68CE5A19EA29}" type="slidenum">
              <a:rPr lang="ko-KR" altLang="en-US" smtClean="0">
                <a:latin typeface="Arial" panose="020B0604020202020204" pitchFamily="34" charset="0"/>
              </a:rPr>
              <a:pPr/>
              <a:t>48</a:t>
            </a:fld>
            <a:endParaRPr lang="en-US" altLang="ko-KR" smtClean="0">
              <a:latin typeface="Arial" panose="020B0604020202020204" pitchFamily="34" charset="0"/>
            </a:endParaRPr>
          </a:p>
        </p:txBody>
      </p:sp>
    </p:spTree>
    <p:extLst>
      <p:ext uri="{BB962C8B-B14F-4D97-AF65-F5344CB8AC3E}">
        <p14:creationId xmlns:p14="http://schemas.microsoft.com/office/powerpoint/2010/main" val="945483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a:ln/>
        </p:spPr>
      </p:sp>
      <p:sp>
        <p:nvSpPr>
          <p:cNvPr id="604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604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fld id="{AEA777A8-E38B-4FAF-8940-999DFD907F88}" type="slidenum">
              <a:rPr lang="ko-KR" altLang="en-US" smtClean="0">
                <a:latin typeface="Arial" panose="020B0604020202020204" pitchFamily="34" charset="0"/>
              </a:rPr>
              <a:pPr/>
              <a:t>49</a:t>
            </a:fld>
            <a:endParaRPr lang="en-US" altLang="ko-KR" smtClean="0">
              <a:latin typeface="Arial" panose="020B0604020202020204" pitchFamily="34" charset="0"/>
            </a:endParaRPr>
          </a:p>
        </p:txBody>
      </p:sp>
    </p:spTree>
    <p:extLst>
      <p:ext uri="{BB962C8B-B14F-4D97-AF65-F5344CB8AC3E}">
        <p14:creationId xmlns:p14="http://schemas.microsoft.com/office/powerpoint/2010/main" val="1297960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a:ln/>
        </p:spPr>
      </p:sp>
      <p:sp>
        <p:nvSpPr>
          <p:cNvPr id="69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69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fld id="{CB97C5B6-4734-488A-A0F9-74A99A1CB6CD}" type="slidenum">
              <a:rPr lang="ko-KR" altLang="en-US" smtClean="0">
                <a:latin typeface="Arial" panose="020B0604020202020204" pitchFamily="34" charset="0"/>
              </a:rPr>
              <a:pPr/>
              <a:t>54</a:t>
            </a:fld>
            <a:endParaRPr lang="en-US" altLang="ko-KR" smtClean="0">
              <a:latin typeface="Arial" panose="020B0604020202020204" pitchFamily="34" charset="0"/>
            </a:endParaRPr>
          </a:p>
        </p:txBody>
      </p:sp>
    </p:spTree>
    <p:extLst>
      <p:ext uri="{BB962C8B-B14F-4D97-AF65-F5344CB8AC3E}">
        <p14:creationId xmlns:p14="http://schemas.microsoft.com/office/powerpoint/2010/main" val="1232707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a:ln/>
        </p:spPr>
      </p:sp>
      <p:sp>
        <p:nvSpPr>
          <p:cNvPr id="808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809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fld id="{5A5F436E-1B19-42B7-86F8-85EE15A1BA85}" type="slidenum">
              <a:rPr lang="ko-KR" altLang="en-US" smtClean="0">
                <a:latin typeface="Arial" panose="020B0604020202020204" pitchFamily="34" charset="0"/>
              </a:rPr>
              <a:pPr/>
              <a:t>64</a:t>
            </a:fld>
            <a:endParaRPr lang="en-US" altLang="ko-KR" smtClean="0">
              <a:latin typeface="Arial" panose="020B0604020202020204" pitchFamily="34" charset="0"/>
            </a:endParaRPr>
          </a:p>
        </p:txBody>
      </p:sp>
    </p:spTree>
    <p:extLst>
      <p:ext uri="{BB962C8B-B14F-4D97-AF65-F5344CB8AC3E}">
        <p14:creationId xmlns:p14="http://schemas.microsoft.com/office/powerpoint/2010/main" val="513799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a:ln/>
        </p:spPr>
      </p:sp>
      <p:sp>
        <p:nvSpPr>
          <p:cNvPr id="921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921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fld id="{E767DFE7-8421-42AA-8FA5-1ACD7751A750}" type="slidenum">
              <a:rPr lang="ko-KR" altLang="en-US" smtClean="0">
                <a:latin typeface="Arial" panose="020B0604020202020204" pitchFamily="34" charset="0"/>
              </a:rPr>
              <a:pPr/>
              <a:t>74</a:t>
            </a:fld>
            <a:endParaRPr lang="en-US" altLang="ko-KR" smtClean="0">
              <a:latin typeface="Arial" panose="020B0604020202020204" pitchFamily="34" charset="0"/>
            </a:endParaRPr>
          </a:p>
        </p:txBody>
      </p:sp>
    </p:spTree>
    <p:extLst>
      <p:ext uri="{BB962C8B-B14F-4D97-AF65-F5344CB8AC3E}">
        <p14:creationId xmlns:p14="http://schemas.microsoft.com/office/powerpoint/2010/main" val="3706291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a:ln/>
        </p:spPr>
      </p:sp>
      <p:sp>
        <p:nvSpPr>
          <p:cNvPr id="1146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146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fld id="{90CC87D8-BAC3-4ABC-82AA-542C17A95F0C}" type="slidenum">
              <a:rPr lang="ko-KR" altLang="en-US" smtClean="0">
                <a:latin typeface="Arial" panose="020B0604020202020204" pitchFamily="34" charset="0"/>
              </a:rPr>
              <a:pPr/>
              <a:t>95</a:t>
            </a:fld>
            <a:endParaRPr lang="en-US" altLang="ko-KR" smtClean="0">
              <a:latin typeface="Arial" panose="020B0604020202020204" pitchFamily="34" charset="0"/>
            </a:endParaRPr>
          </a:p>
        </p:txBody>
      </p:sp>
    </p:spTree>
    <p:extLst>
      <p:ext uri="{BB962C8B-B14F-4D97-AF65-F5344CB8AC3E}">
        <p14:creationId xmlns:p14="http://schemas.microsoft.com/office/powerpoint/2010/main" val="457607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页脚占位符 4"/>
          <p:cNvSpPr>
            <a:spLocks noGrp="1"/>
          </p:cNvSpPr>
          <p:nvPr>
            <p:ph type="ftr" sz="quarter" idx="10"/>
          </p:nvPr>
        </p:nvSpPr>
        <p:spPr>
          <a:xfrm>
            <a:off x="5943600" y="6477000"/>
            <a:ext cx="2895600" cy="304800"/>
          </a:xfrm>
          <a:prstGeom prst="rect">
            <a:avLst/>
          </a:prstGeom>
        </p:spPr>
        <p:txBody>
          <a:bodyPr vert="horz" wrap="square" lIns="91440" tIns="45720" rIns="91440" bIns="45720" numCol="1" anchor="t" anchorCtr="0" compatLnSpc="1">
            <a:prstTxWarp prst="textNoShape">
              <a:avLst/>
            </a:prstTxWarp>
          </a:bodyPr>
          <a:lstStyle>
            <a:lvl1pPr>
              <a:defRPr>
                <a:ea typeface="Gulim" pitchFamily="34" charset="-127"/>
              </a:defRPr>
            </a:lvl1pPr>
          </a:lstStyle>
          <a:p>
            <a:pPr>
              <a:defRPr/>
            </a:pPr>
            <a:endParaRPr lang="en-US" altLang="ko-KR"/>
          </a:p>
        </p:txBody>
      </p:sp>
      <p:sp>
        <p:nvSpPr>
          <p:cNvPr id="3" name="灯片编号占位符 5"/>
          <p:cNvSpPr>
            <a:spLocks noGrp="1"/>
          </p:cNvSpPr>
          <p:nvPr>
            <p:ph type="sldNum" sz="quarter" idx="11"/>
          </p:nvPr>
        </p:nvSpPr>
        <p:spPr>
          <a:xfrm>
            <a:off x="3276600" y="6477000"/>
            <a:ext cx="2133600" cy="304800"/>
          </a:xfrm>
          <a:prstGeom prst="rect">
            <a:avLst/>
          </a:prstGeom>
        </p:spPr>
        <p:txBody>
          <a:bodyPr vert="horz" wrap="square" lIns="91440" tIns="45720" rIns="91440" bIns="45720" numCol="1" anchor="t" anchorCtr="0" compatLnSpc="1">
            <a:prstTxWarp prst="textNoShape">
              <a:avLst/>
            </a:prstTxWarp>
          </a:bodyPr>
          <a:lstStyle>
            <a:lvl1pPr>
              <a:defRPr>
                <a:ea typeface="Gulim" panose="020B0600000101010101" pitchFamily="34" charset="-127"/>
              </a:defRPr>
            </a:lvl1pPr>
          </a:lstStyle>
          <a:p>
            <a:pPr>
              <a:defRPr/>
            </a:pPr>
            <a:fld id="{FBBD5B09-B0D4-47D4-898C-D76670266987}" type="slidenum">
              <a:rPr lang="ko-KR" altLang="en-US"/>
              <a:pPr>
                <a:defRPr/>
              </a:pPr>
              <a:t>‹#›</a:t>
            </a:fld>
            <a:endParaRPr lang="en-US" altLang="ko-KR"/>
          </a:p>
        </p:txBody>
      </p:sp>
    </p:spTree>
    <p:extLst>
      <p:ext uri="{BB962C8B-B14F-4D97-AF65-F5344CB8AC3E}">
        <p14:creationId xmlns:p14="http://schemas.microsoft.com/office/powerpoint/2010/main" val="27917583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pPr>
              <a:defRPr/>
            </a:pPr>
            <a:fld id="{F90A8B6E-629C-4C30-B82A-CBDF027CB29C}" type="datetimeFigureOut">
              <a:rPr lang="zh-CN" altLang="en-US"/>
              <a:pPr>
                <a:defRPr/>
              </a:pPr>
              <a:t>2014/9/2</a:t>
            </a:fld>
            <a:endParaRPr lang="zh-CN" altLang="en-US"/>
          </a:p>
        </p:txBody>
      </p:sp>
      <p:sp>
        <p:nvSpPr>
          <p:cNvPr id="3" name="页脚占位符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pPr>
              <a:defRPr/>
            </a:pPr>
            <a:endParaRPr lang="zh-CN" altLang="en-US"/>
          </a:p>
        </p:txBody>
      </p:sp>
      <p:sp>
        <p:nvSpPr>
          <p:cNvPr id="4"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pPr>
              <a:defRPr/>
            </a:pPr>
            <a:fld id="{F541B3B9-4354-4612-84E6-90B534FF5841}" type="slidenum">
              <a:rPr lang="zh-CN" altLang="en-US"/>
              <a:pPr>
                <a:defRPr/>
              </a:pPr>
              <a:t>‹#›</a:t>
            </a:fld>
            <a:endParaRPr lang="zh-CN" altLang="en-US"/>
          </a:p>
        </p:txBody>
      </p:sp>
    </p:spTree>
    <p:extLst>
      <p:ext uri="{BB962C8B-B14F-4D97-AF65-F5344CB8AC3E}">
        <p14:creationId xmlns:p14="http://schemas.microsoft.com/office/powerpoint/2010/main" val="1788378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标题幻灯片">
    <p:bg bwMode="gray">
      <p:bgPr>
        <a:solidFill>
          <a:schemeClr val="bg1"/>
        </a:solidFill>
        <a:effectLst/>
      </p:bgPr>
    </p:bg>
    <p:spTree>
      <p:nvGrpSpPr>
        <p:cNvPr id="1" name=""/>
        <p:cNvGrpSpPr/>
        <p:nvPr/>
      </p:nvGrpSpPr>
      <p:grpSpPr>
        <a:xfrm>
          <a:off x="0" y="0"/>
          <a:ext cx="0" cy="0"/>
          <a:chOff x="0" y="0"/>
          <a:chExt cx="0" cy="0"/>
        </a:xfrm>
      </p:grpSpPr>
      <p:pic>
        <p:nvPicPr>
          <p:cNvPr id="2" name="Picture 242" descr="cnct_rgb_fr_blu_cAIweb"/>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8313" y="2565400"/>
            <a:ext cx="8315325" cy="248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484504"/>
      </p:ext>
    </p:extLst>
  </p:cSld>
  <p:clrMapOvr>
    <a:masterClrMapping/>
  </p:clrMapOvr>
  <p:transition spd="slow"/>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39"/>
          <p:cNvSpPr>
            <a:spLocks noChangeArrowheads="1"/>
          </p:cNvSpPr>
          <p:nvPr/>
        </p:nvSpPr>
        <p:spPr bwMode="white">
          <a:xfrm>
            <a:off x="4343400" y="142875"/>
            <a:ext cx="3352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r" eaLnBrk="1" latinLnBrk="1" hangingPunct="1">
              <a:spcBef>
                <a:spcPct val="20000"/>
              </a:spcBef>
              <a:defRPr/>
            </a:pPr>
            <a:r>
              <a:rPr kumimoji="1" lang="en-US" altLang="ko-KR" sz="1600" smtClean="0">
                <a:solidFill>
                  <a:schemeClr val="bg1"/>
                </a:solidFill>
                <a:latin typeface="Arial" panose="020B0604020202020204" pitchFamily="34" charset="0"/>
                <a:ea typeface="Gulim" panose="020B0600000101010101" pitchFamily="34" charset="-127"/>
              </a:rPr>
              <a:t>www.themegallery.com</a:t>
            </a:r>
            <a:endParaRPr kumimoji="1" lang="ko-KR" altLang="en-US" sz="1600" b="1" smtClean="0">
              <a:solidFill>
                <a:schemeClr val="tx2"/>
              </a:solidFill>
              <a:latin typeface="Arial" panose="020B0604020202020204" pitchFamily="34" charset="0"/>
              <a:ea typeface="Gulim" panose="020B0600000101010101" pitchFamily="34" charset="-127"/>
            </a:endParaRPr>
          </a:p>
        </p:txBody>
      </p:sp>
      <p:sp>
        <p:nvSpPr>
          <p:cNvPr id="13" name="矩形 12"/>
          <p:cNvSpPr/>
          <p:nvPr userDrawn="1"/>
        </p:nvSpPr>
        <p:spPr bwMode="auto">
          <a:xfrm>
            <a:off x="0" y="765175"/>
            <a:ext cx="9144000" cy="34925"/>
          </a:xfrm>
          <a:prstGeom prst="rect">
            <a:avLst/>
          </a:prstGeom>
          <a:gradFill flip="none" rotWithShape="1">
            <a:gsLst>
              <a:gs pos="0">
                <a:srgbClr val="0000CC">
                  <a:tint val="66000"/>
                  <a:satMod val="160000"/>
                </a:srgbClr>
              </a:gs>
              <a:gs pos="50000">
                <a:srgbClr val="0000CC">
                  <a:tint val="44500"/>
                  <a:satMod val="160000"/>
                </a:srgbClr>
              </a:gs>
              <a:gs pos="100000">
                <a:srgbClr val="0000CC">
                  <a:tint val="23500"/>
                  <a:satMod val="160000"/>
                </a:srgbClr>
              </a:gs>
            </a:gsLst>
            <a:path path="circle">
              <a:fillToRect r="100000" b="100000"/>
            </a:path>
            <a:tileRect l="-100000" t="-100000"/>
          </a:gradFill>
          <a:ln w="9525" cap="flat" cmpd="sng" algn="ctr">
            <a:noFill/>
            <a:prstDash val="solid"/>
            <a:round/>
            <a:headEnd type="none" w="med" len="med"/>
            <a:tailEnd type="none" w="med" len="med"/>
          </a:ln>
          <a:effectLst/>
        </p:spPr>
        <p:txBody>
          <a:bodyPr/>
          <a:lstStyle/>
          <a:p>
            <a:pPr>
              <a:defRPr/>
            </a:pPr>
            <a:endParaRPr lang="zh-CN" altLang="en-US">
              <a:ea typeface="宋体" charset="-122"/>
            </a:endParaRPr>
          </a:p>
        </p:txBody>
      </p:sp>
      <p:sp>
        <p:nvSpPr>
          <p:cNvPr id="14" name="矩形 13"/>
          <p:cNvSpPr/>
          <p:nvPr userDrawn="1"/>
        </p:nvSpPr>
        <p:spPr bwMode="auto">
          <a:xfrm>
            <a:off x="323850" y="6308725"/>
            <a:ext cx="8531225" cy="11113"/>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w="9525" cap="flat" cmpd="sng" algn="ctr">
            <a:solidFill>
              <a:schemeClr val="bg1">
                <a:lumMod val="65000"/>
              </a:schemeClr>
            </a:solidFill>
            <a:prstDash val="solid"/>
            <a:round/>
            <a:headEnd type="none" w="med" len="med"/>
            <a:tailEnd type="none" w="med" len="med"/>
          </a:ln>
          <a:effectLst/>
        </p:spPr>
        <p:txBody>
          <a:bodyPr/>
          <a:lstStyle/>
          <a:p>
            <a:pPr>
              <a:defRPr/>
            </a:pPr>
            <a:endParaRPr lang="zh-CN" altLang="en-US">
              <a:ea typeface="宋体" charset="-122"/>
            </a:endParaRPr>
          </a:p>
        </p:txBody>
      </p:sp>
      <p:pic>
        <p:nvPicPr>
          <p:cNvPr id="1031" name="图片 2"/>
          <p:cNvPicPr>
            <a:picLocks noChangeAspect="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7245350" y="6407150"/>
            <a:ext cx="160972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603" r:id="rId1"/>
    <p:sldLayoutId id="2147484604" r:id="rId2"/>
    <p:sldLayoutId id="2147484605" r:id="rId3"/>
  </p:sldLayoutIdLst>
  <p:transition/>
  <p:timing>
    <p:tnLst>
      <p:par>
        <p:cTn id="1" dur="indefinite" restart="never" nodeType="tmRoot"/>
      </p:par>
    </p:tnLst>
  </p:timing>
  <p:txStyles>
    <p:titleStyle>
      <a:lvl1pPr algn="l" rtl="0" eaLnBrk="0" fontAlgn="base" hangingPunct="0">
        <a:spcBef>
          <a:spcPct val="0"/>
        </a:spcBef>
        <a:spcAft>
          <a:spcPct val="0"/>
        </a:spcAft>
        <a:defRPr sz="3600" b="1">
          <a:solidFill>
            <a:schemeClr val="bg1"/>
          </a:solidFill>
          <a:latin typeface="+mj-lt"/>
          <a:ea typeface="+mj-ea"/>
          <a:cs typeface="+mj-cs"/>
        </a:defRPr>
      </a:lvl1pPr>
      <a:lvl2pPr algn="l" rtl="0" eaLnBrk="0" fontAlgn="base" hangingPunct="0">
        <a:spcBef>
          <a:spcPct val="0"/>
        </a:spcBef>
        <a:spcAft>
          <a:spcPct val="0"/>
        </a:spcAft>
        <a:defRPr sz="3600" b="1">
          <a:solidFill>
            <a:schemeClr val="bg1"/>
          </a:solidFill>
          <a:latin typeface="Arial" charset="0"/>
        </a:defRPr>
      </a:lvl2pPr>
      <a:lvl3pPr algn="l" rtl="0" eaLnBrk="0" fontAlgn="base" hangingPunct="0">
        <a:spcBef>
          <a:spcPct val="0"/>
        </a:spcBef>
        <a:spcAft>
          <a:spcPct val="0"/>
        </a:spcAft>
        <a:defRPr sz="3600" b="1">
          <a:solidFill>
            <a:schemeClr val="bg1"/>
          </a:solidFill>
          <a:latin typeface="Arial" charset="0"/>
        </a:defRPr>
      </a:lvl3pPr>
      <a:lvl4pPr algn="l" rtl="0" eaLnBrk="0" fontAlgn="base" hangingPunct="0">
        <a:spcBef>
          <a:spcPct val="0"/>
        </a:spcBef>
        <a:spcAft>
          <a:spcPct val="0"/>
        </a:spcAft>
        <a:defRPr sz="3600" b="1">
          <a:solidFill>
            <a:schemeClr val="bg1"/>
          </a:solidFill>
          <a:latin typeface="Arial" charset="0"/>
        </a:defRPr>
      </a:lvl4pPr>
      <a:lvl5pPr algn="l" rtl="0" eaLnBrk="0" fontAlgn="base" hangingPunct="0">
        <a:spcBef>
          <a:spcPct val="0"/>
        </a:spcBef>
        <a:spcAft>
          <a:spcPct val="0"/>
        </a:spcAft>
        <a:defRPr sz="3600" b="1">
          <a:solidFill>
            <a:schemeClr val="bg1"/>
          </a:solidFill>
          <a:latin typeface="Arial" charset="0"/>
        </a:defRPr>
      </a:lvl5pPr>
      <a:lvl6pPr marL="457200" algn="l" rtl="0" fontAlgn="base">
        <a:spcBef>
          <a:spcPct val="0"/>
        </a:spcBef>
        <a:spcAft>
          <a:spcPct val="0"/>
        </a:spcAft>
        <a:defRPr sz="3600" b="1">
          <a:solidFill>
            <a:schemeClr val="bg1"/>
          </a:solidFill>
          <a:latin typeface="Arial" charset="0"/>
        </a:defRPr>
      </a:lvl6pPr>
      <a:lvl7pPr marL="914400" algn="l" rtl="0" fontAlgn="base">
        <a:spcBef>
          <a:spcPct val="0"/>
        </a:spcBef>
        <a:spcAft>
          <a:spcPct val="0"/>
        </a:spcAft>
        <a:defRPr sz="3600" b="1">
          <a:solidFill>
            <a:schemeClr val="bg1"/>
          </a:solidFill>
          <a:latin typeface="Arial" charset="0"/>
        </a:defRPr>
      </a:lvl7pPr>
      <a:lvl8pPr marL="1371600" algn="l" rtl="0" fontAlgn="base">
        <a:spcBef>
          <a:spcPct val="0"/>
        </a:spcBef>
        <a:spcAft>
          <a:spcPct val="0"/>
        </a:spcAft>
        <a:defRPr sz="3600" b="1">
          <a:solidFill>
            <a:schemeClr val="bg1"/>
          </a:solidFill>
          <a:latin typeface="Arial" charset="0"/>
        </a:defRPr>
      </a:lvl8pPr>
      <a:lvl9pPr marL="1828800" algn="l" rtl="0" fontAlgn="base">
        <a:spcBef>
          <a:spcPct val="0"/>
        </a:spcBef>
        <a:spcAft>
          <a:spcPct val="0"/>
        </a:spcAft>
        <a:defRPr sz="3600" b="1">
          <a:solidFill>
            <a:schemeClr val="bg1"/>
          </a:solidFill>
          <a:latin typeface="Arial" charset="0"/>
        </a:defRPr>
      </a:lvl9pPr>
    </p:titleStyle>
    <p:bodyStyle>
      <a:lvl1pPr marL="342900" indent="-342900" algn="l" rtl="0" eaLnBrk="0" fontAlgn="base" hangingPunct="0">
        <a:spcBef>
          <a:spcPct val="20000"/>
        </a:spcBef>
        <a:spcAft>
          <a:spcPct val="0"/>
        </a:spcAft>
        <a:buClr>
          <a:schemeClr val="accent1"/>
        </a:buClr>
        <a:buSzPct val="80000"/>
        <a:buFont typeface="Wingdings" panose="05000000000000000000" pitchFamily="2" charset="2"/>
        <a:buChar char="l"/>
        <a:defRPr sz="28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400">
          <a:solidFill>
            <a:schemeClr val="tx1"/>
          </a:solidFill>
          <a:latin typeface="+mn-lt"/>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l"/>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85000"/>
        <a:buFont typeface="Arial" panose="020B0604020202020204" pitchFamily="34" charset="0"/>
        <a:buChar char="–"/>
        <a:defRPr sz="2000">
          <a:solidFill>
            <a:schemeClr val="tx1"/>
          </a:solidFill>
          <a:latin typeface="+mn-lt"/>
        </a:defRPr>
      </a:lvl4pPr>
      <a:lvl5pPr marL="2057400" indent="-228600" algn="l" rtl="0" eaLnBrk="0" fontAlgn="base" hangingPunct="0">
        <a:spcBef>
          <a:spcPct val="20000"/>
        </a:spcBef>
        <a:spcAft>
          <a:spcPct val="0"/>
        </a:spcAft>
        <a:buClr>
          <a:schemeClr val="tx1"/>
        </a:buClr>
        <a:buSzPct val="75000"/>
        <a:buFont typeface="Arial" panose="020B0604020202020204" pitchFamily="34" charset="0"/>
        <a:buChar char="–"/>
        <a:defRPr sz="2000">
          <a:solidFill>
            <a:schemeClr val="tx1"/>
          </a:solidFill>
          <a:latin typeface="+mn-lt"/>
        </a:defRPr>
      </a:lvl5pPr>
      <a:lvl6pPr marL="2514600" indent="-228600" algn="l" rtl="0" fontAlgn="base">
        <a:spcBef>
          <a:spcPct val="20000"/>
        </a:spcBef>
        <a:spcAft>
          <a:spcPct val="0"/>
        </a:spcAft>
        <a:buClr>
          <a:schemeClr val="tx1"/>
        </a:buClr>
        <a:buSzPct val="75000"/>
        <a:buFont typeface="Arial" charset="0"/>
        <a:buChar char="–"/>
        <a:defRPr sz="2000">
          <a:solidFill>
            <a:schemeClr val="tx1"/>
          </a:solidFill>
          <a:latin typeface="+mn-lt"/>
        </a:defRPr>
      </a:lvl6pPr>
      <a:lvl7pPr marL="2971800" indent="-228600" algn="l" rtl="0" fontAlgn="base">
        <a:spcBef>
          <a:spcPct val="20000"/>
        </a:spcBef>
        <a:spcAft>
          <a:spcPct val="0"/>
        </a:spcAft>
        <a:buClr>
          <a:schemeClr val="tx1"/>
        </a:buClr>
        <a:buSzPct val="75000"/>
        <a:buFont typeface="Arial" charset="0"/>
        <a:buChar char="–"/>
        <a:defRPr sz="2000">
          <a:solidFill>
            <a:schemeClr val="tx1"/>
          </a:solidFill>
          <a:latin typeface="+mn-lt"/>
        </a:defRPr>
      </a:lvl7pPr>
      <a:lvl8pPr marL="3429000" indent="-228600" algn="l" rtl="0" fontAlgn="base">
        <a:spcBef>
          <a:spcPct val="20000"/>
        </a:spcBef>
        <a:spcAft>
          <a:spcPct val="0"/>
        </a:spcAft>
        <a:buClr>
          <a:schemeClr val="tx1"/>
        </a:buClr>
        <a:buSzPct val="75000"/>
        <a:buFont typeface="Arial" charset="0"/>
        <a:buChar char="–"/>
        <a:defRPr sz="2000">
          <a:solidFill>
            <a:schemeClr val="tx1"/>
          </a:solidFill>
          <a:latin typeface="+mn-lt"/>
        </a:defRPr>
      </a:lvl8pPr>
      <a:lvl9pPr marL="3886200" indent="-228600" algn="l" rtl="0" fontAlgn="base">
        <a:spcBef>
          <a:spcPct val="20000"/>
        </a:spcBef>
        <a:spcAft>
          <a:spcPct val="0"/>
        </a:spcAft>
        <a:buClr>
          <a:schemeClr val="tx1"/>
        </a:buClr>
        <a:buSzPct val="75000"/>
        <a:buFont typeface="Arial" charset="0"/>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83.png"/><Relationship Id="rId5" Type="http://schemas.openxmlformats.org/officeDocument/2006/relationships/oleObject" Target="../embeddings/oleObject72.bin"/><Relationship Id="rId4" Type="http://schemas.openxmlformats.org/officeDocument/2006/relationships/image" Target="../media/image8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2.xml"/><Relationship Id="rId1" Type="http://schemas.openxmlformats.org/officeDocument/2006/relationships/vmlDrawing" Target="../drawings/vmlDrawing32.vml"/><Relationship Id="rId4" Type="http://schemas.openxmlformats.org/officeDocument/2006/relationships/image" Target="../media/image85.wm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image" Target="../media/image87.wmf"/><Relationship Id="rId5" Type="http://schemas.openxmlformats.org/officeDocument/2006/relationships/oleObject" Target="../embeddings/oleObject75.bin"/><Relationship Id="rId4" Type="http://schemas.openxmlformats.org/officeDocument/2006/relationships/image" Target="../media/image86.wm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hyperlink" Target="mailto:zld@ecust.edu.cn"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20.png"/><Relationship Id="rId4" Type="http://schemas.openxmlformats.org/officeDocument/2006/relationships/oleObject" Target="../embeddings/oleObject2.bin"/></Relationships>
</file>

<file path=ppt/slides/_rels/slide3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5.w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6.w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8.wmf"/><Relationship Id="rId5" Type="http://schemas.openxmlformats.org/officeDocument/2006/relationships/oleObject" Target="../embeddings/oleObject8.bin"/><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34.jpeg"/></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37.wmf"/><Relationship Id="rId5" Type="http://schemas.openxmlformats.org/officeDocument/2006/relationships/oleObject" Target="../embeddings/oleObject10.bin"/><Relationship Id="rId4" Type="http://schemas.openxmlformats.org/officeDocument/2006/relationships/image" Target="../media/image36.w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image" Target="../media/image42.wmf"/><Relationship Id="rId3" Type="http://schemas.openxmlformats.org/officeDocument/2006/relationships/image" Target="../media/image44.jpeg"/><Relationship Id="rId7" Type="http://schemas.openxmlformats.org/officeDocument/2006/relationships/image" Target="../media/image39.wmf"/><Relationship Id="rId12"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2.bin"/><Relationship Id="rId11" Type="http://schemas.openxmlformats.org/officeDocument/2006/relationships/image" Target="../media/image41.wmf"/><Relationship Id="rId5" Type="http://schemas.openxmlformats.org/officeDocument/2006/relationships/image" Target="../media/image38.wmf"/><Relationship Id="rId15" Type="http://schemas.openxmlformats.org/officeDocument/2006/relationships/image" Target="../media/image43.wmf"/><Relationship Id="rId10" Type="http://schemas.openxmlformats.org/officeDocument/2006/relationships/oleObject" Target="../embeddings/oleObject14.bin"/><Relationship Id="rId4" Type="http://schemas.openxmlformats.org/officeDocument/2006/relationships/oleObject" Target="../embeddings/oleObject11.bin"/><Relationship Id="rId9" Type="http://schemas.openxmlformats.org/officeDocument/2006/relationships/image" Target="../media/image40.wmf"/><Relationship Id="rId14" Type="http://schemas.openxmlformats.org/officeDocument/2006/relationships/oleObject" Target="../embeddings/oleObject16.bin"/></Relationships>
</file>

<file path=ppt/slides/_rels/slide44.x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oleObject" Target="../embeddings/oleObject17.bin"/><Relationship Id="rId7" Type="http://schemas.openxmlformats.org/officeDocument/2006/relationships/oleObject" Target="../embeddings/oleObject19.bin"/><Relationship Id="rId12" Type="http://schemas.openxmlformats.org/officeDocument/2006/relationships/image" Target="../media/image49.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46.wmf"/><Relationship Id="rId11" Type="http://schemas.openxmlformats.org/officeDocument/2006/relationships/oleObject" Target="../embeddings/oleObject21.bin"/><Relationship Id="rId5" Type="http://schemas.openxmlformats.org/officeDocument/2006/relationships/oleObject" Target="../embeddings/oleObject18.bin"/><Relationship Id="rId10" Type="http://schemas.openxmlformats.org/officeDocument/2006/relationships/image" Target="../media/image48.wmf"/><Relationship Id="rId4" Type="http://schemas.openxmlformats.org/officeDocument/2006/relationships/image" Target="../media/image45.wmf"/><Relationship Id="rId9" Type="http://schemas.openxmlformats.org/officeDocument/2006/relationships/oleObject" Target="../embeddings/oleObject20.bin"/></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24.bin"/><Relationship Id="rId13" Type="http://schemas.openxmlformats.org/officeDocument/2006/relationships/image" Target="../media/image56.wmf"/><Relationship Id="rId3" Type="http://schemas.openxmlformats.org/officeDocument/2006/relationships/notesSlide" Target="../notesSlides/notesSlide4.xml"/><Relationship Id="rId7" Type="http://schemas.openxmlformats.org/officeDocument/2006/relationships/image" Target="../media/image53.emf"/><Relationship Id="rId12" Type="http://schemas.openxmlformats.org/officeDocument/2006/relationships/oleObject" Target="../embeddings/oleObject26.bin"/><Relationship Id="rId17" Type="http://schemas.openxmlformats.org/officeDocument/2006/relationships/image" Target="../media/image58.wmf"/><Relationship Id="rId2" Type="http://schemas.openxmlformats.org/officeDocument/2006/relationships/slideLayout" Target="../slideLayouts/slideLayout2.xml"/><Relationship Id="rId16" Type="http://schemas.openxmlformats.org/officeDocument/2006/relationships/oleObject" Target="../embeddings/oleObject28.bin"/><Relationship Id="rId1" Type="http://schemas.openxmlformats.org/officeDocument/2006/relationships/vmlDrawing" Target="../drawings/vmlDrawing10.vml"/><Relationship Id="rId6" Type="http://schemas.openxmlformats.org/officeDocument/2006/relationships/oleObject" Target="../embeddings/oleObject23.bin"/><Relationship Id="rId11" Type="http://schemas.openxmlformats.org/officeDocument/2006/relationships/image" Target="../media/image55.emf"/><Relationship Id="rId5" Type="http://schemas.openxmlformats.org/officeDocument/2006/relationships/image" Target="../media/image52.emf"/><Relationship Id="rId15" Type="http://schemas.openxmlformats.org/officeDocument/2006/relationships/image" Target="../media/image57.wmf"/><Relationship Id="rId10" Type="http://schemas.openxmlformats.org/officeDocument/2006/relationships/oleObject" Target="../embeddings/oleObject25.bin"/><Relationship Id="rId4" Type="http://schemas.openxmlformats.org/officeDocument/2006/relationships/oleObject" Target="../embeddings/oleObject22.bin"/><Relationship Id="rId9" Type="http://schemas.openxmlformats.org/officeDocument/2006/relationships/image" Target="../media/image54.emf"/><Relationship Id="rId14" Type="http://schemas.openxmlformats.org/officeDocument/2006/relationships/oleObject" Target="../embeddings/oleObject27.bin"/></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60.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30.bin"/><Relationship Id="rId5" Type="http://schemas.openxmlformats.org/officeDocument/2006/relationships/image" Target="../media/image59.wmf"/><Relationship Id="rId4" Type="http://schemas.openxmlformats.org/officeDocument/2006/relationships/oleObject" Target="../embeddings/oleObject29.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33.bin"/><Relationship Id="rId5" Type="http://schemas.openxmlformats.org/officeDocument/2006/relationships/oleObject" Target="../embeddings/oleObject32.bin"/><Relationship Id="rId4" Type="http://schemas.openxmlformats.org/officeDocument/2006/relationships/image" Target="../media/image61.w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25.w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62.w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28.wmf"/><Relationship Id="rId5" Type="http://schemas.openxmlformats.org/officeDocument/2006/relationships/oleObject" Target="../embeddings/oleObject37.bin"/><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37.wmf"/><Relationship Id="rId5" Type="http://schemas.openxmlformats.org/officeDocument/2006/relationships/oleObject" Target="../embeddings/oleObject39.bin"/><Relationship Id="rId4" Type="http://schemas.openxmlformats.org/officeDocument/2006/relationships/image" Target="../media/image36.w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oleObject" Target="../embeddings/oleObject40.bin"/><Relationship Id="rId7" Type="http://schemas.openxmlformats.org/officeDocument/2006/relationships/oleObject" Target="../embeddings/oleObject42.bin"/><Relationship Id="rId12" Type="http://schemas.openxmlformats.org/officeDocument/2006/relationships/image" Target="../media/image49.wmf"/><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46.wmf"/><Relationship Id="rId11" Type="http://schemas.openxmlformats.org/officeDocument/2006/relationships/oleObject" Target="../embeddings/oleObject44.bin"/><Relationship Id="rId5" Type="http://schemas.openxmlformats.org/officeDocument/2006/relationships/oleObject" Target="../embeddings/oleObject41.bin"/><Relationship Id="rId10" Type="http://schemas.openxmlformats.org/officeDocument/2006/relationships/image" Target="../media/image48.wmf"/><Relationship Id="rId4" Type="http://schemas.openxmlformats.org/officeDocument/2006/relationships/image" Target="../media/image45.wmf"/><Relationship Id="rId9" Type="http://schemas.openxmlformats.org/officeDocument/2006/relationships/oleObject" Target="../embeddings/oleObject43.bin"/></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47.bin"/><Relationship Id="rId13" Type="http://schemas.openxmlformats.org/officeDocument/2006/relationships/image" Target="../media/image57.wmf"/><Relationship Id="rId3" Type="http://schemas.openxmlformats.org/officeDocument/2006/relationships/notesSlide" Target="../notesSlides/notesSlide7.xml"/><Relationship Id="rId7" Type="http://schemas.openxmlformats.org/officeDocument/2006/relationships/image" Target="../media/image53.emf"/><Relationship Id="rId12"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oleObject" Target="../embeddings/oleObject46.bin"/><Relationship Id="rId11" Type="http://schemas.openxmlformats.org/officeDocument/2006/relationships/image" Target="../media/image55.emf"/><Relationship Id="rId5" Type="http://schemas.openxmlformats.org/officeDocument/2006/relationships/image" Target="../media/image52.emf"/><Relationship Id="rId15" Type="http://schemas.openxmlformats.org/officeDocument/2006/relationships/image" Target="../media/image58.wmf"/><Relationship Id="rId10" Type="http://schemas.openxmlformats.org/officeDocument/2006/relationships/oleObject" Target="../embeddings/oleObject48.bin"/><Relationship Id="rId4" Type="http://schemas.openxmlformats.org/officeDocument/2006/relationships/oleObject" Target="../embeddings/oleObject45.bin"/><Relationship Id="rId9" Type="http://schemas.openxmlformats.org/officeDocument/2006/relationships/image" Target="../media/image54.emf"/><Relationship Id="rId14" Type="http://schemas.openxmlformats.org/officeDocument/2006/relationships/oleObject" Target="../embeddings/oleObject50.bin"/></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oleObject" Target="../embeddings/oleObject53.bin"/><Relationship Id="rId5" Type="http://schemas.openxmlformats.org/officeDocument/2006/relationships/oleObject" Target="../embeddings/oleObject52.bin"/><Relationship Id="rId4" Type="http://schemas.openxmlformats.org/officeDocument/2006/relationships/image" Target="../media/image61.w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image" Target="../media/image63.png"/><Relationship Id="rId4" Type="http://schemas.openxmlformats.org/officeDocument/2006/relationships/oleObject" Target="../embeddings/oleObject54.bin"/></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image" Target="../media/image64.png"/></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66.png"/><Relationship Id="rId5" Type="http://schemas.openxmlformats.org/officeDocument/2006/relationships/oleObject" Target="../embeddings/oleObject57.bin"/><Relationship Id="rId4" Type="http://schemas.openxmlformats.org/officeDocument/2006/relationships/image" Target="../media/image6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image" Target="../media/image67.png"/></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image" Target="../media/image6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71.wmf"/><Relationship Id="rId5" Type="http://schemas.openxmlformats.org/officeDocument/2006/relationships/oleObject" Target="../embeddings/oleObject61.bin"/><Relationship Id="rId4" Type="http://schemas.openxmlformats.org/officeDocument/2006/relationships/image" Target="../media/image70.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image" Target="../media/image75.wmf"/><Relationship Id="rId3" Type="http://schemas.openxmlformats.org/officeDocument/2006/relationships/oleObject" Target="../embeddings/oleObject62.bin"/><Relationship Id="rId7" Type="http://schemas.openxmlformats.org/officeDocument/2006/relationships/oleObject" Target="../embeddings/oleObject64.bin"/><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image" Target="../media/image74.wmf"/><Relationship Id="rId5" Type="http://schemas.openxmlformats.org/officeDocument/2006/relationships/oleObject" Target="../embeddings/oleObject63.bin"/><Relationship Id="rId4" Type="http://schemas.openxmlformats.org/officeDocument/2006/relationships/image" Target="../media/image73.png"/></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2.xml"/><Relationship Id="rId1" Type="http://schemas.openxmlformats.org/officeDocument/2006/relationships/vmlDrawing" Target="../drawings/vmlDrawing27.vml"/><Relationship Id="rId4" Type="http://schemas.openxmlformats.org/officeDocument/2006/relationships/image" Target="../media/image76.wmf"/></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image" Target="../media/image78.wmf"/><Relationship Id="rId5" Type="http://schemas.openxmlformats.org/officeDocument/2006/relationships/oleObject" Target="../embeddings/oleObject67.bin"/><Relationship Id="rId4" Type="http://schemas.openxmlformats.org/officeDocument/2006/relationships/image" Target="../media/image77.w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image" Target="../media/image80.wmf"/><Relationship Id="rId5" Type="http://schemas.openxmlformats.org/officeDocument/2006/relationships/oleObject" Target="../embeddings/oleObject69.bin"/><Relationship Id="rId4" Type="http://schemas.openxmlformats.org/officeDocument/2006/relationships/image" Target="../media/image79.wmf"/></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2.xml"/><Relationship Id="rId1" Type="http://schemas.openxmlformats.org/officeDocument/2006/relationships/vmlDrawing" Target="../drawings/vmlDrawing30.vml"/><Relationship Id="rId4" Type="http://schemas.openxmlformats.org/officeDocument/2006/relationships/image" Target="../media/image8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type="subTitle" idx="4294967295"/>
          </p:nvPr>
        </p:nvSpPr>
        <p:spPr bwMode="auto">
          <a:xfrm>
            <a:off x="620713" y="333375"/>
            <a:ext cx="8343775" cy="16557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fontAlgn="ctr">
              <a:lnSpc>
                <a:spcPct val="140000"/>
              </a:lnSpc>
              <a:buFont typeface="Wingdings" panose="05000000000000000000" pitchFamily="2" charset="2"/>
              <a:buNone/>
            </a:pPr>
            <a:r>
              <a:rPr lang="zh-CN" altLang="en-US" sz="5400" b="1" dirty="0" smtClean="0">
                <a:solidFill>
                  <a:srgbClr val="FF0000"/>
                </a:solidFill>
                <a:latin typeface="幼圆" panose="02010509060101010101" pitchFamily="49" charset="-122"/>
                <a:ea typeface="幼圆" panose="02010509060101010101" pitchFamily="49" charset="-122"/>
              </a:rPr>
              <a:t>工程热力学</a:t>
            </a:r>
            <a:endParaRPr lang="en-US" altLang="zh-CN" sz="5400" b="1" dirty="0" smtClean="0">
              <a:solidFill>
                <a:srgbClr val="FF0000"/>
              </a:solidFill>
              <a:latin typeface="幼圆" panose="02010509060101010101" pitchFamily="49" charset="-122"/>
              <a:ea typeface="幼圆" panose="02010509060101010101" pitchFamily="49" charset="-122"/>
            </a:endParaRPr>
          </a:p>
          <a:p>
            <a:pPr algn="ctr" fontAlgn="ctr">
              <a:lnSpc>
                <a:spcPct val="140000"/>
              </a:lnSpc>
              <a:buFont typeface="Wingdings" panose="05000000000000000000" pitchFamily="2" charset="2"/>
              <a:buNone/>
            </a:pPr>
            <a:r>
              <a:rPr lang="zh-CN" altLang="en-US" sz="3200" b="1" dirty="0" smtClean="0">
                <a:solidFill>
                  <a:srgbClr val="0033CC"/>
                </a:solidFill>
                <a:latin typeface="Times New Roman" panose="02020603050405020304" pitchFamily="18" charset="0"/>
                <a:ea typeface="幼圆" panose="02010509060101010101" pitchFamily="49" charset="-122"/>
                <a:cs typeface="Times New Roman" panose="02020603050405020304" pitchFamily="18" charset="0"/>
              </a:rPr>
              <a:t>（</a:t>
            </a:r>
            <a:r>
              <a:rPr lang="en-US" altLang="zh-CN" sz="3200" b="1" dirty="0" smtClean="0">
                <a:solidFill>
                  <a:srgbClr val="0033CC"/>
                </a:solidFill>
                <a:latin typeface="Times New Roman" panose="02020603050405020304" pitchFamily="18" charset="0"/>
                <a:ea typeface="幼圆" panose="02010509060101010101" pitchFamily="49" charset="-122"/>
                <a:cs typeface="Times New Roman" panose="02020603050405020304" pitchFamily="18" charset="0"/>
              </a:rPr>
              <a:t>Engineering Thermodynamics)</a:t>
            </a:r>
          </a:p>
        </p:txBody>
      </p:sp>
      <p:sp>
        <p:nvSpPr>
          <p:cNvPr id="12291" name="标题 9"/>
          <p:cNvSpPr>
            <a:spLocks noGrp="1"/>
          </p:cNvSpPr>
          <p:nvPr>
            <p:ph type="ctrTitle" sz="quarter" idx="4294967295"/>
          </p:nvPr>
        </p:nvSpPr>
        <p:spPr bwMode="auto">
          <a:xfrm>
            <a:off x="179512" y="5229225"/>
            <a:ext cx="8784977" cy="144013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lnSpc>
                <a:spcPct val="150000"/>
              </a:lnSpc>
            </a:pPr>
            <a:r>
              <a:rPr lang="zh-CN" altLang="en-US" sz="2400" dirty="0">
                <a:solidFill>
                  <a:schemeClr val="tx1"/>
                </a:solidFill>
                <a:latin typeface="宋体" pitchFamily="2" charset="-122"/>
                <a:ea typeface="宋体" pitchFamily="2" charset="-122"/>
                <a:cs typeface="Times New Roman" panose="02020603050405020304" pitchFamily="18" charset="0"/>
              </a:rPr>
              <a:t>华东理工大学</a:t>
            </a:r>
            <a:r>
              <a:rPr lang="zh-CN" altLang="en-US" sz="2400" dirty="0" smtClean="0">
                <a:solidFill>
                  <a:schemeClr val="tx1"/>
                </a:solidFill>
                <a:latin typeface="宋体" pitchFamily="2" charset="-122"/>
                <a:ea typeface="宋体" pitchFamily="2" charset="-122"/>
                <a:cs typeface="Times New Roman" panose="02020603050405020304" pitchFamily="18" charset="0"/>
              </a:rPr>
              <a:t>机械</a:t>
            </a:r>
            <a:r>
              <a:rPr lang="zh-CN" altLang="en-US" sz="2400" dirty="0" smtClean="0">
                <a:solidFill>
                  <a:schemeClr val="tx1"/>
                </a:solidFill>
                <a:latin typeface="宋体" pitchFamily="2" charset="-122"/>
                <a:ea typeface="宋体" pitchFamily="2" charset="-122"/>
                <a:cs typeface="Times New Roman" panose="02020603050405020304" pitchFamily="18" charset="0"/>
              </a:rPr>
              <a:t>与动力工程</a:t>
            </a:r>
            <a:r>
              <a:rPr lang="zh-CN" altLang="en-US" sz="2400" dirty="0" smtClean="0">
                <a:solidFill>
                  <a:schemeClr val="tx1"/>
                </a:solidFill>
                <a:latin typeface="宋体" pitchFamily="2" charset="-122"/>
                <a:ea typeface="宋体" pitchFamily="2" charset="-122"/>
                <a:cs typeface="Times New Roman" panose="02020603050405020304" pitchFamily="18" charset="0"/>
              </a:rPr>
              <a:t>学院</a:t>
            </a:r>
            <a:r>
              <a:rPr lang="en-US" altLang="zh-CN" sz="2400" dirty="0" smtClean="0">
                <a:solidFill>
                  <a:schemeClr val="tx1"/>
                </a:solidFill>
                <a:latin typeface="宋体" pitchFamily="2" charset="-122"/>
                <a:ea typeface="宋体" pitchFamily="2" charset="-122"/>
                <a:cs typeface="Times New Roman" panose="02020603050405020304" pitchFamily="18" charset="0"/>
              </a:rPr>
              <a:t/>
            </a:r>
            <a:br>
              <a:rPr lang="en-US" altLang="zh-CN" sz="2400" dirty="0" smtClean="0">
                <a:solidFill>
                  <a:schemeClr val="tx1"/>
                </a:solidFill>
                <a:latin typeface="宋体" pitchFamily="2" charset="-122"/>
                <a:ea typeface="宋体" pitchFamily="2" charset="-122"/>
                <a:cs typeface="Times New Roman" panose="02020603050405020304" pitchFamily="18" charset="0"/>
              </a:rPr>
            </a:br>
            <a:r>
              <a:rPr lang="zh-CN" altLang="en-US" sz="2400" dirty="0">
                <a:solidFill>
                  <a:schemeClr val="tx1"/>
                </a:solidFill>
                <a:latin typeface="宋体" pitchFamily="2" charset="-122"/>
                <a:ea typeface="宋体" pitchFamily="2" charset="-122"/>
                <a:cs typeface="Times New Roman" panose="02020603050405020304" pitchFamily="18" charset="0"/>
              </a:rPr>
              <a:t>曾力丁</a:t>
            </a:r>
            <a:r>
              <a:rPr lang="en-US" altLang="zh-CN" sz="1800" dirty="0" smtClean="0">
                <a:solidFill>
                  <a:schemeClr val="tx1"/>
                </a:solidFill>
                <a:latin typeface="Times New Roman" panose="02020603050405020304" pitchFamily="18" charset="0"/>
                <a:ea typeface="幼圆" panose="02010509060101010101" pitchFamily="49" charset="-122"/>
                <a:cs typeface="Times New Roman" panose="02020603050405020304" pitchFamily="18" charset="0"/>
              </a:rPr>
              <a:t/>
            </a:r>
            <a:br>
              <a:rPr lang="en-US" altLang="zh-CN" sz="1800" dirty="0" smtClean="0">
                <a:solidFill>
                  <a:schemeClr val="tx1"/>
                </a:solidFill>
                <a:latin typeface="Times New Roman" panose="02020603050405020304" pitchFamily="18" charset="0"/>
                <a:ea typeface="幼圆" panose="02010509060101010101" pitchFamily="49" charset="-122"/>
                <a:cs typeface="Times New Roman" panose="02020603050405020304" pitchFamily="18" charset="0"/>
              </a:rPr>
            </a:br>
            <a:endParaRPr lang="zh-CN" altLang="en-US" sz="1800" dirty="0" smtClean="0">
              <a:solidFill>
                <a:schemeClr val="tx1"/>
              </a:solidFill>
              <a:latin typeface="Times New Roman" panose="02020603050405020304" pitchFamily="18" charset="0"/>
              <a:ea typeface="幼圆" panose="02010509060101010101" pitchFamily="49" charset="-122"/>
              <a:cs typeface="Times New Roman" panose="02020603050405020304" pitchFamily="18" charset="0"/>
            </a:endParaRPr>
          </a:p>
        </p:txBody>
      </p:sp>
      <p:pic>
        <p:nvPicPr>
          <p:cNvPr id="12292"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512" y="476672"/>
            <a:ext cx="1268412"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矩形 2"/>
          <p:cNvSpPr>
            <a:spLocks noChangeArrowheads="1"/>
          </p:cNvSpPr>
          <p:nvPr/>
        </p:nvSpPr>
        <p:spPr bwMode="auto">
          <a:xfrm>
            <a:off x="0" y="620713"/>
            <a:ext cx="9144000" cy="4318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3" name="圆角矩形 12"/>
          <p:cNvSpPr/>
          <p:nvPr/>
        </p:nvSpPr>
        <p:spPr bwMode="auto">
          <a:xfrm>
            <a:off x="107504" y="332656"/>
            <a:ext cx="1605396" cy="2938183"/>
          </a:xfrm>
          <a:prstGeom prst="roundRect">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itchFamily="18" charset="0"/>
            </a:endParaRPr>
          </a:p>
        </p:txBody>
      </p:sp>
      <p:sp>
        <p:nvSpPr>
          <p:cNvPr id="8" name="右箭头 7"/>
          <p:cNvSpPr/>
          <p:nvPr/>
        </p:nvSpPr>
        <p:spPr bwMode="auto">
          <a:xfrm>
            <a:off x="3491880" y="1643917"/>
            <a:ext cx="504056" cy="484632"/>
          </a:xfrm>
          <a:prstGeom prst="rightArrow">
            <a:avLst/>
          </a:prstGeom>
          <a:solidFill>
            <a:srgbClr val="00B050"/>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itchFamily="18" charset="0"/>
            </a:endParaRPr>
          </a:p>
        </p:txBody>
      </p:sp>
      <p:sp>
        <p:nvSpPr>
          <p:cNvPr id="14" name="右箭头 13"/>
          <p:cNvSpPr/>
          <p:nvPr/>
        </p:nvSpPr>
        <p:spPr bwMode="auto">
          <a:xfrm>
            <a:off x="3491880" y="768537"/>
            <a:ext cx="504056" cy="484632"/>
          </a:xfrm>
          <a:prstGeom prst="rightArrow">
            <a:avLst/>
          </a:prstGeom>
          <a:solidFill>
            <a:srgbClr val="00B050"/>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itchFamily="18" charset="0"/>
            </a:endParaRPr>
          </a:p>
        </p:txBody>
      </p:sp>
      <p:sp>
        <p:nvSpPr>
          <p:cNvPr id="9" name="圆角矩形 8"/>
          <p:cNvSpPr/>
          <p:nvPr/>
        </p:nvSpPr>
        <p:spPr bwMode="auto">
          <a:xfrm>
            <a:off x="248340" y="611839"/>
            <a:ext cx="1296144" cy="399013"/>
          </a:xfrm>
          <a:prstGeom prst="roundRect">
            <a:avLst/>
          </a:prstGeom>
          <a:solidFill>
            <a:schemeClr val="accent1"/>
          </a:solidFill>
          <a:ln w="9525" cap="flat" cmpd="sng" algn="ctr">
            <a:noFill/>
            <a:prstDash val="solid"/>
            <a:round/>
            <a:headEnd type="none" w="med" len="med"/>
            <a:tailEnd type="none" w="med" len="med"/>
          </a:ln>
          <a:effectLst>
            <a:outerShdw blurRad="50800" dist="38100" algn="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天然气</a:t>
            </a:r>
            <a:endParaRPr lang="zh-CN" alt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6" name="圆角矩形 15"/>
          <p:cNvSpPr/>
          <p:nvPr/>
        </p:nvSpPr>
        <p:spPr bwMode="auto">
          <a:xfrm>
            <a:off x="250825" y="1262042"/>
            <a:ext cx="1296144" cy="399013"/>
          </a:xfrm>
          <a:prstGeom prst="roundRect">
            <a:avLst/>
          </a:prstGeom>
          <a:solidFill>
            <a:schemeClr val="accent1"/>
          </a:solidFill>
          <a:ln w="9525" cap="flat" cmpd="sng" algn="ctr">
            <a:noFill/>
            <a:prstDash val="solid"/>
            <a:round/>
            <a:headEnd type="none" w="med" len="med"/>
            <a:tailEnd type="none" w="med" len="med"/>
          </a:ln>
          <a:effectLst>
            <a:outerShdw blurRad="50800" dist="38100" algn="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石油</a:t>
            </a:r>
            <a:endParaRPr lang="zh-CN" alt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7" name="圆角矩形 16"/>
          <p:cNvSpPr/>
          <p:nvPr/>
        </p:nvSpPr>
        <p:spPr bwMode="auto">
          <a:xfrm>
            <a:off x="250825" y="1957294"/>
            <a:ext cx="1296144" cy="399013"/>
          </a:xfrm>
          <a:prstGeom prst="roundRect">
            <a:avLst/>
          </a:prstGeom>
          <a:solidFill>
            <a:schemeClr val="accent1"/>
          </a:solidFill>
          <a:ln w="9525" cap="flat" cmpd="sng" algn="ctr">
            <a:noFill/>
            <a:prstDash val="solid"/>
            <a:round/>
            <a:headEnd type="none" w="med" len="med"/>
            <a:tailEnd type="none" w="med" len="med"/>
          </a:ln>
          <a:effectLst>
            <a:outerShdw blurRad="50800" dist="38100" algn="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煤</a:t>
            </a:r>
            <a:endParaRPr lang="zh-CN" alt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8" name="圆角矩形 17"/>
          <p:cNvSpPr/>
          <p:nvPr/>
        </p:nvSpPr>
        <p:spPr bwMode="auto">
          <a:xfrm>
            <a:off x="250825" y="2638961"/>
            <a:ext cx="1296144" cy="399013"/>
          </a:xfrm>
          <a:prstGeom prst="roundRect">
            <a:avLst/>
          </a:prstGeom>
          <a:solidFill>
            <a:schemeClr val="accent1"/>
          </a:solidFill>
          <a:ln w="9525" cap="flat" cmpd="sng" algn="ctr">
            <a:noFill/>
            <a:prstDash val="solid"/>
            <a:round/>
            <a:headEnd type="none" w="med" len="med"/>
            <a:tailEnd type="none" w="med" len="med"/>
          </a:ln>
          <a:effectLst>
            <a:outerShdw blurRad="50800" dist="38100" algn="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核能</a:t>
            </a:r>
            <a:endParaRPr lang="zh-CN" alt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3" name="矩形 3"/>
          <p:cNvSpPr>
            <a:spLocks noChangeArrowheads="1"/>
          </p:cNvSpPr>
          <p:nvPr/>
        </p:nvSpPr>
        <p:spPr bwMode="auto">
          <a:xfrm>
            <a:off x="0" y="6021388"/>
            <a:ext cx="9144000" cy="83661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5" name="圆角矩形 14"/>
          <p:cNvSpPr/>
          <p:nvPr/>
        </p:nvSpPr>
        <p:spPr bwMode="auto">
          <a:xfrm>
            <a:off x="107505" y="3434832"/>
            <a:ext cx="1605396" cy="3207201"/>
          </a:xfrm>
          <a:prstGeom prst="roundRect">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itchFamily="18" charset="0"/>
            </a:endParaRPr>
          </a:p>
        </p:txBody>
      </p:sp>
      <p:sp>
        <p:nvSpPr>
          <p:cNvPr id="5" name="圆角矩形 4"/>
          <p:cNvSpPr/>
          <p:nvPr/>
        </p:nvSpPr>
        <p:spPr bwMode="auto">
          <a:xfrm>
            <a:off x="3995936" y="693587"/>
            <a:ext cx="864096" cy="4647460"/>
          </a:xfrm>
          <a:prstGeom prst="roundRect">
            <a:avLst/>
          </a:prstGeom>
          <a:solidFill>
            <a:schemeClr val="accent1"/>
          </a:solidFill>
          <a:ln w="9525" cap="flat" cmpd="sng" algn="ctr">
            <a:noFill/>
            <a:prstDash val="solid"/>
            <a:round/>
            <a:headEnd type="none" w="med" len="med"/>
            <a:tailEnd type="none" w="med" len="med"/>
          </a:ln>
          <a:effectLst>
            <a:outerShdw blurRad="50800" dist="38100" algn="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4800" i="0" u="none" strike="noStrike" normalizeH="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rPr>
              <a:t>热能</a:t>
            </a:r>
            <a:endParaRPr kumimoji="0" lang="zh-CN" altLang="en-US" sz="4800" i="0" u="none" strike="noStrike" normalizeH="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endParaRPr>
          </a:p>
        </p:txBody>
      </p:sp>
      <p:sp>
        <p:nvSpPr>
          <p:cNvPr id="25" name="圆角矩形 24"/>
          <p:cNvSpPr/>
          <p:nvPr/>
        </p:nvSpPr>
        <p:spPr bwMode="auto">
          <a:xfrm>
            <a:off x="2345958" y="585997"/>
            <a:ext cx="1040577" cy="849709"/>
          </a:xfrm>
          <a:prstGeom prst="roundRect">
            <a:avLst/>
          </a:prstGeom>
          <a:solidFill>
            <a:srgbClr val="C00000"/>
          </a:solidFill>
          <a:ln w="9525" cap="flat" cmpd="sng" algn="ctr">
            <a:noFill/>
            <a:prstDash val="solid"/>
            <a:round/>
            <a:headEnd type="none" w="med" len="med"/>
            <a:tailEnd type="none" w="med" len="med"/>
          </a:ln>
          <a:effectLst>
            <a:outerShdw blurRad="50800" dist="38100" algn="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rPr>
              <a:t>燃烧炉</a:t>
            </a:r>
          </a:p>
        </p:txBody>
      </p:sp>
      <p:sp>
        <p:nvSpPr>
          <p:cNvPr id="26" name="圆角矩形 25"/>
          <p:cNvSpPr/>
          <p:nvPr/>
        </p:nvSpPr>
        <p:spPr bwMode="auto">
          <a:xfrm>
            <a:off x="2345958" y="1461759"/>
            <a:ext cx="1040577" cy="849709"/>
          </a:xfrm>
          <a:prstGeom prst="roundRect">
            <a:avLst/>
          </a:prstGeom>
          <a:solidFill>
            <a:srgbClr val="C00000"/>
          </a:solidFill>
          <a:ln w="9525" cap="flat" cmpd="sng" algn="ctr">
            <a:noFill/>
            <a:prstDash val="solid"/>
            <a:round/>
            <a:headEnd type="none" w="med" len="med"/>
            <a:tailEnd type="none" w="med" len="med"/>
          </a:ln>
          <a:effectLst>
            <a:outerShdw blurRad="50800" dist="38100" algn="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工业热装置</a:t>
            </a:r>
            <a:endParaRPr lang="zh-CN" alt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1" name="右中括号 10"/>
          <p:cNvSpPr/>
          <p:nvPr/>
        </p:nvSpPr>
        <p:spPr bwMode="auto">
          <a:xfrm>
            <a:off x="1659934" y="768537"/>
            <a:ext cx="105933" cy="1444790"/>
          </a:xfrm>
          <a:prstGeom prst="rightBracke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itchFamily="18" charset="0"/>
            </a:endParaRPr>
          </a:p>
        </p:txBody>
      </p:sp>
      <p:sp>
        <p:nvSpPr>
          <p:cNvPr id="30" name="右箭头 29"/>
          <p:cNvSpPr/>
          <p:nvPr/>
        </p:nvSpPr>
        <p:spPr bwMode="auto">
          <a:xfrm>
            <a:off x="1824693" y="1643917"/>
            <a:ext cx="504056" cy="484632"/>
          </a:xfrm>
          <a:prstGeom prst="rightArrow">
            <a:avLst/>
          </a:prstGeom>
          <a:solidFill>
            <a:srgbClr val="00B050"/>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itchFamily="18" charset="0"/>
            </a:endParaRPr>
          </a:p>
        </p:txBody>
      </p:sp>
      <p:sp>
        <p:nvSpPr>
          <p:cNvPr id="31" name="右箭头 30"/>
          <p:cNvSpPr/>
          <p:nvPr/>
        </p:nvSpPr>
        <p:spPr bwMode="auto">
          <a:xfrm>
            <a:off x="1824693" y="768537"/>
            <a:ext cx="504056" cy="484632"/>
          </a:xfrm>
          <a:prstGeom prst="rightArrow">
            <a:avLst/>
          </a:prstGeom>
          <a:solidFill>
            <a:srgbClr val="00B050"/>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itchFamily="18" charset="0"/>
            </a:endParaRPr>
          </a:p>
        </p:txBody>
      </p:sp>
      <p:sp>
        <p:nvSpPr>
          <p:cNvPr id="32" name="右箭头 31"/>
          <p:cNvSpPr/>
          <p:nvPr/>
        </p:nvSpPr>
        <p:spPr bwMode="auto">
          <a:xfrm>
            <a:off x="3491880" y="2603288"/>
            <a:ext cx="504056" cy="484632"/>
          </a:xfrm>
          <a:prstGeom prst="rightArrow">
            <a:avLst/>
          </a:prstGeom>
          <a:solidFill>
            <a:srgbClr val="00B050"/>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itchFamily="18" charset="0"/>
            </a:endParaRPr>
          </a:p>
        </p:txBody>
      </p:sp>
      <p:sp>
        <p:nvSpPr>
          <p:cNvPr id="33" name="圆角矩形 32"/>
          <p:cNvSpPr/>
          <p:nvPr/>
        </p:nvSpPr>
        <p:spPr bwMode="auto">
          <a:xfrm>
            <a:off x="2345958" y="2421130"/>
            <a:ext cx="1040577" cy="849709"/>
          </a:xfrm>
          <a:prstGeom prst="roundRect">
            <a:avLst/>
          </a:prstGeom>
          <a:solidFill>
            <a:srgbClr val="C00000"/>
          </a:solidFill>
          <a:ln w="9525" cap="flat" cmpd="sng" algn="ctr">
            <a:noFill/>
            <a:prstDash val="solid"/>
            <a:round/>
            <a:headEnd type="none" w="med" len="med"/>
            <a:tailEnd type="none" w="med" len="med"/>
          </a:ln>
          <a:effectLst>
            <a:outerShdw blurRad="50800" dist="38100" algn="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rPr>
              <a:t>核</a:t>
            </a:r>
            <a:r>
              <a:rPr lang="zh-CN" alt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反</a:t>
            </a:r>
            <a:endParaRPr lang="en-US" altLang="zh-CN"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a:p>
            <a:pPr algn="ctr"/>
            <a:r>
              <a:rPr lang="zh-CN" alt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应</a:t>
            </a:r>
            <a:r>
              <a:rPr lang="zh-CN" alt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rPr>
              <a:t>堆</a:t>
            </a:r>
          </a:p>
        </p:txBody>
      </p:sp>
      <p:sp>
        <p:nvSpPr>
          <p:cNvPr id="34" name="右箭头 33"/>
          <p:cNvSpPr/>
          <p:nvPr/>
        </p:nvSpPr>
        <p:spPr bwMode="auto">
          <a:xfrm>
            <a:off x="1659934" y="2603288"/>
            <a:ext cx="668815" cy="484632"/>
          </a:xfrm>
          <a:prstGeom prst="rightArrow">
            <a:avLst/>
          </a:prstGeom>
          <a:solidFill>
            <a:srgbClr val="00B050"/>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itchFamily="18" charset="0"/>
            </a:endParaRPr>
          </a:p>
        </p:txBody>
      </p:sp>
      <p:sp>
        <p:nvSpPr>
          <p:cNvPr id="19" name="圆角矩形 18"/>
          <p:cNvSpPr/>
          <p:nvPr/>
        </p:nvSpPr>
        <p:spPr bwMode="auto">
          <a:xfrm>
            <a:off x="250825" y="3534167"/>
            <a:ext cx="1296144" cy="399013"/>
          </a:xfrm>
          <a:prstGeom prst="roundRect">
            <a:avLst/>
          </a:prstGeom>
          <a:solidFill>
            <a:schemeClr val="accent1"/>
          </a:solidFill>
          <a:ln w="9525" cap="flat" cmpd="sng" algn="ctr">
            <a:noFill/>
            <a:prstDash val="solid"/>
            <a:round/>
            <a:headEnd type="none" w="med" len="med"/>
            <a:tailEnd type="none" w="med" len="med"/>
          </a:ln>
          <a:effectLst>
            <a:outerShdw blurRad="50800" dist="38100" algn="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太阳能</a:t>
            </a:r>
            <a:endParaRPr lang="zh-CN" alt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0" name="圆角矩形 19"/>
          <p:cNvSpPr/>
          <p:nvPr/>
        </p:nvSpPr>
        <p:spPr bwMode="auto">
          <a:xfrm>
            <a:off x="250825" y="4218181"/>
            <a:ext cx="1296144" cy="399013"/>
          </a:xfrm>
          <a:prstGeom prst="roundRect">
            <a:avLst/>
          </a:prstGeom>
          <a:solidFill>
            <a:schemeClr val="accent1"/>
          </a:solidFill>
          <a:ln w="9525" cap="flat" cmpd="sng" algn="ctr">
            <a:noFill/>
            <a:prstDash val="solid"/>
            <a:round/>
            <a:headEnd type="none" w="med" len="med"/>
            <a:tailEnd type="none" w="med" len="med"/>
          </a:ln>
          <a:effectLst>
            <a:outerShdw blurRad="50800" dist="38100" algn="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地热能</a:t>
            </a:r>
            <a:endParaRPr lang="zh-CN" alt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1" name="圆角矩形 20"/>
          <p:cNvSpPr/>
          <p:nvPr/>
        </p:nvSpPr>
        <p:spPr bwMode="auto">
          <a:xfrm>
            <a:off x="250825" y="4869160"/>
            <a:ext cx="1296144" cy="399013"/>
          </a:xfrm>
          <a:prstGeom prst="roundRect">
            <a:avLst/>
          </a:prstGeom>
          <a:solidFill>
            <a:schemeClr val="accent1"/>
          </a:solidFill>
          <a:ln w="9525" cap="flat" cmpd="sng" algn="ctr">
            <a:noFill/>
            <a:prstDash val="solid"/>
            <a:round/>
            <a:headEnd type="none" w="med" len="med"/>
            <a:tailEnd type="none" w="med" len="med"/>
          </a:ln>
          <a:effectLst>
            <a:outerShdw blurRad="50800" dist="38100" algn="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rPr>
              <a:t>生物质能</a:t>
            </a:r>
          </a:p>
        </p:txBody>
      </p:sp>
      <p:sp>
        <p:nvSpPr>
          <p:cNvPr id="22" name="圆角矩形 21"/>
          <p:cNvSpPr/>
          <p:nvPr/>
        </p:nvSpPr>
        <p:spPr bwMode="auto">
          <a:xfrm>
            <a:off x="259836" y="5445224"/>
            <a:ext cx="1296144" cy="399013"/>
          </a:xfrm>
          <a:prstGeom prst="roundRect">
            <a:avLst/>
          </a:prstGeom>
          <a:solidFill>
            <a:schemeClr val="accent1"/>
          </a:solidFill>
          <a:ln w="9525" cap="flat" cmpd="sng" algn="ctr">
            <a:noFill/>
            <a:prstDash val="solid"/>
            <a:round/>
            <a:headEnd type="none" w="med" len="med"/>
            <a:tailEnd type="none" w="med" len="med"/>
          </a:ln>
          <a:effectLst>
            <a:outerShdw blurRad="50800" dist="38100" algn="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rPr>
              <a:t>水能</a:t>
            </a:r>
          </a:p>
        </p:txBody>
      </p:sp>
      <p:sp>
        <p:nvSpPr>
          <p:cNvPr id="24" name="圆角矩形 23"/>
          <p:cNvSpPr/>
          <p:nvPr/>
        </p:nvSpPr>
        <p:spPr bwMode="auto">
          <a:xfrm>
            <a:off x="259836" y="6040681"/>
            <a:ext cx="1296144" cy="399013"/>
          </a:xfrm>
          <a:prstGeom prst="roundRect">
            <a:avLst/>
          </a:prstGeom>
          <a:solidFill>
            <a:schemeClr val="accent1"/>
          </a:solidFill>
          <a:ln w="9525" cap="flat" cmpd="sng" algn="ctr">
            <a:noFill/>
            <a:prstDash val="solid"/>
            <a:round/>
            <a:headEnd type="none" w="med" len="med"/>
            <a:tailEnd type="none" w="med" len="med"/>
          </a:ln>
          <a:effectLst>
            <a:outerShdw blurRad="50800" dist="38100" algn="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风能</a:t>
            </a:r>
            <a:endParaRPr lang="zh-CN" alt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37" name="右中括号 36"/>
          <p:cNvSpPr/>
          <p:nvPr/>
        </p:nvSpPr>
        <p:spPr bwMode="auto">
          <a:xfrm>
            <a:off x="1771726" y="3704420"/>
            <a:ext cx="105933" cy="1444790"/>
          </a:xfrm>
          <a:prstGeom prst="rightBracke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itchFamily="18" charset="0"/>
            </a:endParaRPr>
          </a:p>
        </p:txBody>
      </p:sp>
      <p:sp>
        <p:nvSpPr>
          <p:cNvPr id="38" name="右箭头 37"/>
          <p:cNvSpPr/>
          <p:nvPr/>
        </p:nvSpPr>
        <p:spPr bwMode="auto">
          <a:xfrm>
            <a:off x="1965010" y="4175371"/>
            <a:ext cx="2030926" cy="484632"/>
          </a:xfrm>
          <a:prstGeom prst="rightArrow">
            <a:avLst/>
          </a:prstGeom>
          <a:solidFill>
            <a:srgbClr val="00B050"/>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itchFamily="18" charset="0"/>
            </a:endParaRPr>
          </a:p>
        </p:txBody>
      </p:sp>
      <p:sp>
        <p:nvSpPr>
          <p:cNvPr id="39" name="圆角矩形 38"/>
          <p:cNvSpPr/>
          <p:nvPr/>
        </p:nvSpPr>
        <p:spPr bwMode="auto">
          <a:xfrm>
            <a:off x="8100392" y="693587"/>
            <a:ext cx="864096" cy="4647460"/>
          </a:xfrm>
          <a:prstGeom prst="roundRect">
            <a:avLst/>
          </a:prstGeom>
          <a:solidFill>
            <a:schemeClr val="accent1"/>
          </a:solidFill>
          <a:ln w="9525" cap="flat" cmpd="sng" algn="ctr">
            <a:noFill/>
            <a:prstDash val="solid"/>
            <a:round/>
            <a:headEnd type="none" w="med" len="med"/>
            <a:tailEnd type="none" w="med" len="med"/>
          </a:ln>
          <a:effectLst>
            <a:outerShdw blurRad="50800" dist="38100" algn="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4800" i="0" u="none" strike="noStrike" normalizeH="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rPr>
              <a:t>电能</a:t>
            </a:r>
            <a:endParaRPr kumimoji="0" lang="zh-CN" altLang="en-US" sz="4800" i="0" u="none" strike="noStrike" normalizeH="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endParaRPr>
          </a:p>
        </p:txBody>
      </p:sp>
      <p:sp>
        <p:nvSpPr>
          <p:cNvPr id="40" name="圆角矩形 39"/>
          <p:cNvSpPr/>
          <p:nvPr/>
        </p:nvSpPr>
        <p:spPr bwMode="auto">
          <a:xfrm>
            <a:off x="5634187" y="693587"/>
            <a:ext cx="1584176" cy="849709"/>
          </a:xfrm>
          <a:prstGeom prst="roundRect">
            <a:avLst/>
          </a:prstGeom>
          <a:solidFill>
            <a:srgbClr val="C00000"/>
          </a:solidFill>
          <a:ln w="9525" cap="flat" cmpd="sng" algn="ctr">
            <a:noFill/>
            <a:prstDash val="solid"/>
            <a:round/>
            <a:headEnd type="none" w="med" len="med"/>
            <a:tailEnd type="none" w="med" len="med"/>
          </a:ln>
          <a:effectLst>
            <a:outerShdw blurRad="50800" dist="38100" algn="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热电直接转换装置</a:t>
            </a:r>
            <a:endParaRPr lang="zh-CN" alt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1" name="右箭头 40"/>
          <p:cNvSpPr/>
          <p:nvPr/>
        </p:nvSpPr>
        <p:spPr bwMode="auto">
          <a:xfrm>
            <a:off x="4917740" y="876125"/>
            <a:ext cx="716447" cy="484632"/>
          </a:xfrm>
          <a:prstGeom prst="rightArrow">
            <a:avLst/>
          </a:prstGeom>
          <a:solidFill>
            <a:srgbClr val="00B050"/>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itchFamily="18" charset="0"/>
            </a:endParaRPr>
          </a:p>
        </p:txBody>
      </p:sp>
      <p:sp>
        <p:nvSpPr>
          <p:cNvPr id="42" name="右箭头 41"/>
          <p:cNvSpPr/>
          <p:nvPr/>
        </p:nvSpPr>
        <p:spPr bwMode="auto">
          <a:xfrm>
            <a:off x="7308304" y="876125"/>
            <a:ext cx="720080" cy="484632"/>
          </a:xfrm>
          <a:prstGeom prst="rightArrow">
            <a:avLst/>
          </a:prstGeom>
          <a:solidFill>
            <a:srgbClr val="00B050"/>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itchFamily="18" charset="0"/>
            </a:endParaRPr>
          </a:p>
        </p:txBody>
      </p:sp>
      <p:sp>
        <p:nvSpPr>
          <p:cNvPr id="45" name="圆角矩形 44"/>
          <p:cNvSpPr/>
          <p:nvPr/>
        </p:nvSpPr>
        <p:spPr bwMode="auto">
          <a:xfrm>
            <a:off x="5634187" y="1691986"/>
            <a:ext cx="1584176" cy="667172"/>
          </a:xfrm>
          <a:prstGeom prst="roundRect">
            <a:avLst/>
          </a:prstGeom>
          <a:solidFill>
            <a:srgbClr val="C00000"/>
          </a:solidFill>
          <a:ln w="9525" cap="flat" cmpd="sng" algn="ctr">
            <a:noFill/>
            <a:prstDash val="solid"/>
            <a:round/>
            <a:headEnd type="none" w="med" len="med"/>
            <a:tailEnd type="none" w="med" len="med"/>
          </a:ln>
          <a:effectLst>
            <a:outerShdw blurRad="50800" dist="38100" algn="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电热装置</a:t>
            </a:r>
            <a:endParaRPr lang="zh-CN" alt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6" name="右箭头 45"/>
          <p:cNvSpPr/>
          <p:nvPr/>
        </p:nvSpPr>
        <p:spPr bwMode="auto">
          <a:xfrm rot="10800000">
            <a:off x="4874447" y="1775535"/>
            <a:ext cx="716447" cy="484632"/>
          </a:xfrm>
          <a:prstGeom prst="rightArrow">
            <a:avLst/>
          </a:prstGeom>
          <a:solidFill>
            <a:srgbClr val="00B050"/>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itchFamily="18" charset="0"/>
            </a:endParaRPr>
          </a:p>
        </p:txBody>
      </p:sp>
      <p:sp>
        <p:nvSpPr>
          <p:cNvPr id="47" name="右箭头 46"/>
          <p:cNvSpPr/>
          <p:nvPr/>
        </p:nvSpPr>
        <p:spPr bwMode="auto">
          <a:xfrm rot="10800000">
            <a:off x="7308304" y="1775535"/>
            <a:ext cx="720080" cy="484632"/>
          </a:xfrm>
          <a:prstGeom prst="rightArrow">
            <a:avLst/>
          </a:prstGeom>
          <a:solidFill>
            <a:srgbClr val="00B050"/>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itchFamily="18" charset="0"/>
            </a:endParaRPr>
          </a:p>
        </p:txBody>
      </p:sp>
      <p:sp>
        <p:nvSpPr>
          <p:cNvPr id="48" name="右中括号 47"/>
          <p:cNvSpPr/>
          <p:nvPr/>
        </p:nvSpPr>
        <p:spPr bwMode="auto">
          <a:xfrm>
            <a:off x="1749238" y="5644730"/>
            <a:ext cx="120274" cy="538909"/>
          </a:xfrm>
          <a:prstGeom prst="rightBracke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itchFamily="18" charset="0"/>
            </a:endParaRPr>
          </a:p>
        </p:txBody>
      </p:sp>
      <p:sp>
        <p:nvSpPr>
          <p:cNvPr id="28" name="直角上箭头 27"/>
          <p:cNvSpPr/>
          <p:nvPr/>
        </p:nvSpPr>
        <p:spPr bwMode="auto">
          <a:xfrm>
            <a:off x="1965010" y="5445223"/>
            <a:ext cx="6783454" cy="576165"/>
          </a:xfrm>
          <a:prstGeom prst="bentUpArrow">
            <a:avLst/>
          </a:prstGeom>
          <a:solidFill>
            <a:srgbClr val="00B050"/>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endParaRPr lang="zh-CN" altLang="en-US"/>
          </a:p>
        </p:txBody>
      </p:sp>
      <p:sp>
        <p:nvSpPr>
          <p:cNvPr id="51" name="圆角矩形 50"/>
          <p:cNvSpPr/>
          <p:nvPr/>
        </p:nvSpPr>
        <p:spPr bwMode="auto">
          <a:xfrm>
            <a:off x="5634187" y="4626967"/>
            <a:ext cx="1584176" cy="667172"/>
          </a:xfrm>
          <a:prstGeom prst="roundRect">
            <a:avLst/>
          </a:prstGeom>
          <a:solidFill>
            <a:srgbClr val="C00000"/>
          </a:solidFill>
          <a:ln w="9525" cap="flat" cmpd="sng" algn="ctr">
            <a:noFill/>
            <a:prstDash val="solid"/>
            <a:round/>
            <a:headEnd type="none" w="med" len="med"/>
            <a:tailEnd type="none" w="med" len="med"/>
          </a:ln>
          <a:effectLst>
            <a:outerShdw blurRad="50800" dist="38100" algn="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各类用户</a:t>
            </a:r>
            <a:endParaRPr lang="zh-CN" alt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3" name="右箭头 52"/>
          <p:cNvSpPr/>
          <p:nvPr/>
        </p:nvSpPr>
        <p:spPr bwMode="auto">
          <a:xfrm rot="10800000">
            <a:off x="7308304" y="4710516"/>
            <a:ext cx="720080" cy="484632"/>
          </a:xfrm>
          <a:prstGeom prst="rightArrow">
            <a:avLst/>
          </a:prstGeom>
          <a:solidFill>
            <a:srgbClr val="00B050"/>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itchFamily="18" charset="0"/>
            </a:endParaRPr>
          </a:p>
        </p:txBody>
      </p:sp>
      <p:sp>
        <p:nvSpPr>
          <p:cNvPr id="54" name="右箭头 53"/>
          <p:cNvSpPr/>
          <p:nvPr/>
        </p:nvSpPr>
        <p:spPr bwMode="auto">
          <a:xfrm>
            <a:off x="4917740" y="4718237"/>
            <a:ext cx="716447" cy="484632"/>
          </a:xfrm>
          <a:prstGeom prst="rightArrow">
            <a:avLst/>
          </a:prstGeom>
          <a:solidFill>
            <a:srgbClr val="00B050"/>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itchFamily="18" charset="0"/>
            </a:endParaRPr>
          </a:p>
        </p:txBody>
      </p:sp>
      <p:sp>
        <p:nvSpPr>
          <p:cNvPr id="55" name="圆角矩形 54"/>
          <p:cNvSpPr/>
          <p:nvPr/>
        </p:nvSpPr>
        <p:spPr bwMode="auto">
          <a:xfrm>
            <a:off x="6168222" y="2788679"/>
            <a:ext cx="666005" cy="1129457"/>
          </a:xfrm>
          <a:prstGeom prst="roundRect">
            <a:avLst/>
          </a:prstGeom>
          <a:solidFill>
            <a:srgbClr val="C00000"/>
          </a:solidFill>
          <a:ln w="9525" cap="flat" cmpd="sng" algn="ctr">
            <a:noFill/>
            <a:prstDash val="solid"/>
            <a:round/>
            <a:headEnd type="none" w="med" len="med"/>
            <a:tailEnd type="none" w="med" len="med"/>
          </a:ln>
          <a:effectLst>
            <a:outerShdw blurRad="50800" dist="38100" algn="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机械能</a:t>
            </a:r>
            <a:endParaRPr lang="zh-CN" alt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7" name="圆角矩形 56"/>
          <p:cNvSpPr/>
          <p:nvPr/>
        </p:nvSpPr>
        <p:spPr bwMode="auto">
          <a:xfrm>
            <a:off x="5209381" y="2803723"/>
            <a:ext cx="666005" cy="1129457"/>
          </a:xfrm>
          <a:prstGeom prst="roundRect">
            <a:avLst/>
          </a:prstGeom>
          <a:solidFill>
            <a:srgbClr val="C00000"/>
          </a:solidFill>
          <a:ln w="9525" cap="flat" cmpd="sng" algn="ctr">
            <a:noFill/>
            <a:prstDash val="solid"/>
            <a:round/>
            <a:headEnd type="none" w="med" len="med"/>
            <a:tailEnd type="none" w="med" len="med"/>
          </a:ln>
          <a:effectLst>
            <a:outerShdw blurRad="50800" dist="38100" algn="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机械能</a:t>
            </a:r>
            <a:endParaRPr lang="zh-CN" alt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0" name="圆角矩形 59"/>
          <p:cNvSpPr/>
          <p:nvPr/>
        </p:nvSpPr>
        <p:spPr bwMode="auto">
          <a:xfrm>
            <a:off x="7112603" y="2803669"/>
            <a:ext cx="666005" cy="1129457"/>
          </a:xfrm>
          <a:prstGeom prst="roundRect">
            <a:avLst/>
          </a:prstGeom>
          <a:solidFill>
            <a:srgbClr val="C00000"/>
          </a:solidFill>
          <a:ln w="9525" cap="flat" cmpd="sng" algn="ctr">
            <a:noFill/>
            <a:prstDash val="solid"/>
            <a:round/>
            <a:headEnd type="none" w="med" len="med"/>
            <a:tailEnd type="none" w="med" len="med"/>
          </a:ln>
          <a:effectLst>
            <a:outerShdw blurRad="50800" dist="38100" algn="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机械能</a:t>
            </a:r>
            <a:endParaRPr lang="zh-CN" alt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1" name="右箭头 60"/>
          <p:cNvSpPr/>
          <p:nvPr/>
        </p:nvSpPr>
        <p:spPr bwMode="auto">
          <a:xfrm rot="5400000">
            <a:off x="6168807" y="4071145"/>
            <a:ext cx="643223" cy="484632"/>
          </a:xfrm>
          <a:prstGeom prst="rightArrow">
            <a:avLst/>
          </a:prstGeom>
          <a:solidFill>
            <a:srgbClr val="00B050"/>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itchFamily="18" charset="0"/>
            </a:endParaRPr>
          </a:p>
        </p:txBody>
      </p:sp>
      <p:sp>
        <p:nvSpPr>
          <p:cNvPr id="63" name="右箭头 62"/>
          <p:cNvSpPr/>
          <p:nvPr/>
        </p:nvSpPr>
        <p:spPr bwMode="auto">
          <a:xfrm>
            <a:off x="4984242" y="3126081"/>
            <a:ext cx="179112" cy="484632"/>
          </a:xfrm>
          <a:prstGeom prst="rightArrow">
            <a:avLst/>
          </a:prstGeom>
          <a:solidFill>
            <a:srgbClr val="00B050"/>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itchFamily="18" charset="0"/>
            </a:endParaRPr>
          </a:p>
        </p:txBody>
      </p:sp>
      <p:sp>
        <p:nvSpPr>
          <p:cNvPr id="64" name="右箭头 63"/>
          <p:cNvSpPr/>
          <p:nvPr/>
        </p:nvSpPr>
        <p:spPr bwMode="auto">
          <a:xfrm>
            <a:off x="5974120" y="3126081"/>
            <a:ext cx="179112" cy="484632"/>
          </a:xfrm>
          <a:prstGeom prst="rightArrow">
            <a:avLst/>
          </a:prstGeom>
          <a:solidFill>
            <a:srgbClr val="00B050"/>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itchFamily="18" charset="0"/>
            </a:endParaRPr>
          </a:p>
        </p:txBody>
      </p:sp>
      <p:sp>
        <p:nvSpPr>
          <p:cNvPr id="65" name="右箭头 64"/>
          <p:cNvSpPr/>
          <p:nvPr/>
        </p:nvSpPr>
        <p:spPr bwMode="auto">
          <a:xfrm>
            <a:off x="6903510" y="3126081"/>
            <a:ext cx="179112" cy="484632"/>
          </a:xfrm>
          <a:prstGeom prst="rightArrow">
            <a:avLst/>
          </a:prstGeom>
          <a:solidFill>
            <a:srgbClr val="00B050"/>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itchFamily="18" charset="0"/>
            </a:endParaRPr>
          </a:p>
        </p:txBody>
      </p:sp>
      <p:sp>
        <p:nvSpPr>
          <p:cNvPr id="66" name="右箭头 65"/>
          <p:cNvSpPr/>
          <p:nvPr/>
        </p:nvSpPr>
        <p:spPr bwMode="auto">
          <a:xfrm>
            <a:off x="7847891" y="3126081"/>
            <a:ext cx="179112" cy="484632"/>
          </a:xfrm>
          <a:prstGeom prst="rightArrow">
            <a:avLst/>
          </a:prstGeom>
          <a:solidFill>
            <a:srgbClr val="00B050"/>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itchFamily="18" charset="0"/>
            </a:endParaRPr>
          </a:p>
        </p:txBody>
      </p:sp>
      <p:sp>
        <p:nvSpPr>
          <p:cNvPr id="67" name="圆角矩形 66"/>
          <p:cNvSpPr/>
          <p:nvPr/>
        </p:nvSpPr>
        <p:spPr bwMode="auto">
          <a:xfrm>
            <a:off x="5634187" y="116186"/>
            <a:ext cx="1584176" cy="432939"/>
          </a:xfrm>
          <a:prstGeom prst="roundRect">
            <a:avLst/>
          </a:prstGeom>
          <a:solidFill>
            <a:srgbClr val="C00000"/>
          </a:solidFill>
          <a:ln w="9525" cap="flat" cmpd="sng" algn="ctr">
            <a:noFill/>
            <a:prstDash val="solid"/>
            <a:round/>
            <a:headEnd type="none" w="med" len="med"/>
            <a:tailEnd type="none" w="med" len="med"/>
          </a:ln>
          <a:effectLst>
            <a:outerShdw blurRad="50800" dist="38100" algn="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rPr>
              <a:t>燃料电池</a:t>
            </a:r>
          </a:p>
        </p:txBody>
      </p:sp>
      <p:sp>
        <p:nvSpPr>
          <p:cNvPr id="35" name="圆角右箭头 34"/>
          <p:cNvSpPr/>
          <p:nvPr/>
        </p:nvSpPr>
        <p:spPr bwMode="auto">
          <a:xfrm rot="5400000">
            <a:off x="7811796" y="-188699"/>
            <a:ext cx="319046" cy="1326030"/>
          </a:xfrm>
          <a:prstGeom prst="bentArrow">
            <a:avLst>
              <a:gd name="adj1" fmla="val 25000"/>
              <a:gd name="adj2" fmla="val 25000"/>
              <a:gd name="adj3" fmla="val 25000"/>
              <a:gd name="adj4" fmla="val 49301"/>
            </a:avLst>
          </a:prstGeom>
          <a:solidFill>
            <a:srgbClr val="00B050"/>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endParaRPr lang="zh-CN" altLang="en-US">
              <a:solidFill>
                <a:schemeClr val="dk1"/>
              </a:solidFill>
              <a:latin typeface="+mn-lt"/>
            </a:endParaRPr>
          </a:p>
        </p:txBody>
      </p:sp>
      <p:sp>
        <p:nvSpPr>
          <p:cNvPr id="36" name="圆角右箭头 35"/>
          <p:cNvSpPr/>
          <p:nvPr/>
        </p:nvSpPr>
        <p:spPr bwMode="auto">
          <a:xfrm>
            <a:off x="836451" y="290557"/>
            <a:ext cx="4736527" cy="234332"/>
          </a:xfrm>
          <a:prstGeom prst="bentArrow">
            <a:avLst/>
          </a:prstGeom>
          <a:solidFill>
            <a:srgbClr val="00B050"/>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724705308"/>
      </p:ext>
    </p:extLst>
  </p:cSld>
  <p:clrMapOvr>
    <a:masterClrMapping/>
  </p:clrMapOvr>
  <p:transition spd="med">
    <p:pull/>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834" name="组合 1"/>
          <p:cNvGrpSpPr>
            <a:grpSpLocks/>
          </p:cNvGrpSpPr>
          <p:nvPr/>
        </p:nvGrpSpPr>
        <p:grpSpPr bwMode="auto">
          <a:xfrm>
            <a:off x="179388" y="993775"/>
            <a:ext cx="4497387" cy="4381500"/>
            <a:chOff x="323528" y="1106522"/>
            <a:chExt cx="5994203" cy="5292515"/>
          </a:xfrm>
        </p:grpSpPr>
        <p:graphicFrame>
          <p:nvGraphicFramePr>
            <p:cNvPr id="120855" name="Object 5"/>
            <p:cNvGraphicFramePr>
              <a:graphicFrameLocks noChangeAspect="1"/>
            </p:cNvGraphicFramePr>
            <p:nvPr/>
          </p:nvGraphicFramePr>
          <p:xfrm>
            <a:off x="323528" y="1691297"/>
            <a:ext cx="5967539" cy="4581371"/>
          </p:xfrm>
          <a:graphic>
            <a:graphicData uri="http://schemas.openxmlformats.org/presentationml/2006/ole">
              <mc:AlternateContent xmlns:mc="http://schemas.openxmlformats.org/markup-compatibility/2006">
                <mc:Choice xmlns:v="urn:schemas-microsoft-com:vml" Requires="v">
                  <p:oleObj spid="_x0000_s120866" name="BMP 图像" r:id="rId3" imgW="0" imgH="0" progId="Paint.Picture">
                    <p:embed/>
                  </p:oleObj>
                </mc:Choice>
                <mc:Fallback>
                  <p:oleObj name="BMP 图像" r:id="rId3" imgW="0" imgH="0" progId="Paint.Picture">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1691297"/>
                          <a:ext cx="5967539" cy="4581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0856" name="矩形 7"/>
            <p:cNvSpPr>
              <a:spLocks noChangeArrowheads="1"/>
            </p:cNvSpPr>
            <p:nvPr/>
          </p:nvSpPr>
          <p:spPr bwMode="auto">
            <a:xfrm>
              <a:off x="588199" y="1106522"/>
              <a:ext cx="519768" cy="70614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3200" b="1" i="1">
                  <a:solidFill>
                    <a:srgbClr val="FF0000"/>
                  </a:solidFill>
                  <a:ea typeface="幼圆" panose="02010509060101010101" pitchFamily="49" charset="-122"/>
                  <a:cs typeface="Times New Roman" panose="02020603050405020304" pitchFamily="18" charset="0"/>
                </a:rPr>
                <a:t>p</a:t>
              </a:r>
              <a:endParaRPr lang="zh-CN" altLang="en-US" sz="3200" i="1">
                <a:solidFill>
                  <a:srgbClr val="FF0000"/>
                </a:solidFill>
                <a:ea typeface="幼圆" panose="02010509060101010101" pitchFamily="49" charset="-122"/>
                <a:cs typeface="Times New Roman" panose="02020603050405020304" pitchFamily="18" charset="0"/>
              </a:endParaRPr>
            </a:p>
          </p:txBody>
        </p:sp>
        <p:sp>
          <p:nvSpPr>
            <p:cNvPr id="120857" name="矩形 8"/>
            <p:cNvSpPr>
              <a:spLocks noChangeArrowheads="1"/>
            </p:cNvSpPr>
            <p:nvPr/>
          </p:nvSpPr>
          <p:spPr bwMode="auto">
            <a:xfrm>
              <a:off x="5661180" y="5618561"/>
              <a:ext cx="656551" cy="780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en-US" altLang="zh-CN" sz="3600" b="1" i="1">
                  <a:solidFill>
                    <a:srgbClr val="FF0000"/>
                  </a:solidFill>
                  <a:ea typeface="宋体" panose="02010600030101010101" pitchFamily="2" charset="-122"/>
                </a:rPr>
                <a:t>V</a:t>
              </a:r>
              <a:endParaRPr lang="zh-CN" altLang="en-US" sz="3600" b="1" i="1">
                <a:solidFill>
                  <a:srgbClr val="FF0000"/>
                </a:solidFill>
                <a:ea typeface="宋体" panose="02010600030101010101" pitchFamily="2" charset="-122"/>
              </a:endParaRPr>
            </a:p>
          </p:txBody>
        </p:sp>
      </p:grpSp>
      <p:graphicFrame>
        <p:nvGraphicFramePr>
          <p:cNvPr id="120835" name="Object 2"/>
          <p:cNvGraphicFramePr>
            <a:graphicFrameLocks noChangeAspect="1"/>
          </p:cNvGraphicFramePr>
          <p:nvPr/>
        </p:nvGraphicFramePr>
        <p:xfrm>
          <a:off x="4733925" y="1244600"/>
          <a:ext cx="4032250" cy="3848100"/>
        </p:xfrm>
        <a:graphic>
          <a:graphicData uri="http://schemas.openxmlformats.org/presentationml/2006/ole">
            <mc:AlternateContent xmlns:mc="http://schemas.openxmlformats.org/markup-compatibility/2006">
              <mc:Choice xmlns:v="urn:schemas-microsoft-com:vml" Requires="v">
                <p:oleObj spid="_x0000_s120867" name="BMP 图像" r:id="rId5" imgW="0" imgH="0" progId="Paint.Picture">
                  <p:embed/>
                </p:oleObj>
              </mc:Choice>
              <mc:Fallback>
                <p:oleObj name="BMP 图像" r:id="rId5" imgW="0" imgH="0" progId="Paint.Picture">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3925" y="1244600"/>
                        <a:ext cx="4032250"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0836" name="矩形 10"/>
          <p:cNvSpPr>
            <a:spLocks noChangeArrowheads="1"/>
          </p:cNvSpPr>
          <p:nvPr/>
        </p:nvSpPr>
        <p:spPr bwMode="auto">
          <a:xfrm>
            <a:off x="4637088" y="1184275"/>
            <a:ext cx="434975" cy="5857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3200" b="1" i="1">
                <a:solidFill>
                  <a:srgbClr val="FF0000"/>
                </a:solidFill>
                <a:ea typeface="幼圆" panose="02010509060101010101" pitchFamily="49" charset="-122"/>
                <a:cs typeface="Times New Roman" panose="02020603050405020304" pitchFamily="18" charset="0"/>
              </a:rPr>
              <a:t>T</a:t>
            </a:r>
            <a:endParaRPr lang="zh-CN" altLang="en-US" sz="3200" i="1">
              <a:solidFill>
                <a:srgbClr val="FF0000"/>
              </a:solidFill>
              <a:ea typeface="幼圆" panose="02010509060101010101" pitchFamily="49" charset="-122"/>
              <a:cs typeface="Times New Roman" panose="02020603050405020304" pitchFamily="18" charset="0"/>
            </a:endParaRPr>
          </a:p>
        </p:txBody>
      </p:sp>
      <p:sp>
        <p:nvSpPr>
          <p:cNvPr id="120837" name="矩形 11"/>
          <p:cNvSpPr>
            <a:spLocks noChangeArrowheads="1"/>
          </p:cNvSpPr>
          <p:nvPr/>
        </p:nvSpPr>
        <p:spPr bwMode="auto">
          <a:xfrm>
            <a:off x="8731250" y="4649788"/>
            <a:ext cx="412750" cy="584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3200" b="1" i="1">
                <a:solidFill>
                  <a:srgbClr val="FF0000"/>
                </a:solidFill>
                <a:ea typeface="幼圆" panose="02010509060101010101" pitchFamily="49" charset="-122"/>
                <a:cs typeface="Times New Roman" panose="02020603050405020304" pitchFamily="18" charset="0"/>
              </a:rPr>
              <a:t>S</a:t>
            </a:r>
            <a:endParaRPr lang="zh-CN" altLang="en-US" sz="3200" i="1">
              <a:solidFill>
                <a:srgbClr val="FF0000"/>
              </a:solidFill>
              <a:ea typeface="幼圆" panose="02010509060101010101" pitchFamily="49" charset="-122"/>
              <a:cs typeface="Times New Roman" panose="02020603050405020304" pitchFamily="18" charset="0"/>
            </a:endParaRPr>
          </a:p>
        </p:txBody>
      </p:sp>
      <p:sp>
        <p:nvSpPr>
          <p:cNvPr id="120838" name="Text Box 2"/>
          <p:cNvSpPr txBox="1">
            <a:spLocks noChangeArrowheads="1"/>
          </p:cNvSpPr>
          <p:nvPr/>
        </p:nvSpPr>
        <p:spPr bwMode="auto">
          <a:xfrm>
            <a:off x="146050" y="182563"/>
            <a:ext cx="27098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800" b="1">
                <a:solidFill>
                  <a:srgbClr val="0033CC"/>
                </a:solidFill>
                <a:latin typeface="幼圆" panose="02010509060101010101" pitchFamily="49" charset="-122"/>
                <a:ea typeface="幼圆" panose="02010509060101010101" pitchFamily="49" charset="-122"/>
              </a:rPr>
              <a:t>压容图</a:t>
            </a:r>
            <a:r>
              <a:rPr kumimoji="1" lang="zh-CN" altLang="en-US" sz="2800" b="1">
                <a:solidFill>
                  <a:srgbClr val="FF0000"/>
                </a:solidFill>
                <a:latin typeface="幼圆" panose="02010509060101010101" pitchFamily="49" charset="-122"/>
                <a:ea typeface="幼圆" panose="02010509060101010101" pitchFamily="49" charset="-122"/>
              </a:rPr>
              <a:t>与</a:t>
            </a:r>
            <a:r>
              <a:rPr kumimoji="1" lang="zh-CN" altLang="en-US" sz="2800" b="1">
                <a:solidFill>
                  <a:srgbClr val="0033CC"/>
                </a:solidFill>
                <a:latin typeface="幼圆" panose="02010509060101010101" pitchFamily="49" charset="-122"/>
                <a:ea typeface="幼圆" panose="02010509060101010101" pitchFamily="49" charset="-122"/>
              </a:rPr>
              <a:t>温熵图</a:t>
            </a:r>
          </a:p>
        </p:txBody>
      </p:sp>
      <p:sp>
        <p:nvSpPr>
          <p:cNvPr id="14" name="圆角矩形 6"/>
          <p:cNvSpPr>
            <a:spLocks noChangeArrowheads="1"/>
          </p:cNvSpPr>
          <p:nvPr/>
        </p:nvSpPr>
        <p:spPr bwMode="auto">
          <a:xfrm>
            <a:off x="1069975" y="5545138"/>
            <a:ext cx="2900363" cy="676275"/>
          </a:xfrm>
          <a:prstGeom prst="roundRect">
            <a:avLst>
              <a:gd name="adj" fmla="val 16667"/>
            </a:avLst>
          </a:prstGeom>
          <a:solidFill>
            <a:schemeClr val="accent1">
              <a:lumMod val="20000"/>
              <a:lumOff val="80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defRPr/>
            </a:pPr>
            <a:r>
              <a:rPr kumimoji="1" lang="zh-CN" altLang="en-US" sz="2400" b="1" dirty="0" smtClean="0">
                <a:ea typeface="幼圆" panose="02010509060101010101" pitchFamily="49" charset="-122"/>
                <a:cs typeface="Times New Roman" panose="02020603050405020304" pitchFamily="18" charset="0"/>
              </a:rPr>
              <a:t>      面积表示</a:t>
            </a:r>
            <a:r>
              <a:rPr kumimoji="1" lang="zh-CN" altLang="en-US" sz="2400" b="1" dirty="0" smtClean="0">
                <a:solidFill>
                  <a:srgbClr val="FF0000"/>
                </a:solidFill>
                <a:ea typeface="幼圆" panose="02010509060101010101" pitchFamily="49" charset="-122"/>
                <a:cs typeface="Times New Roman" panose="02020603050405020304" pitchFamily="18" charset="0"/>
              </a:rPr>
              <a:t>做功量</a:t>
            </a:r>
          </a:p>
        </p:txBody>
      </p:sp>
      <p:sp>
        <p:nvSpPr>
          <p:cNvPr id="120840" name="Text Box 5"/>
          <p:cNvSpPr txBox="1">
            <a:spLocks noChangeArrowheads="1"/>
          </p:cNvSpPr>
          <p:nvPr/>
        </p:nvSpPr>
        <p:spPr bwMode="auto">
          <a:xfrm>
            <a:off x="2824163" y="1347788"/>
            <a:ext cx="1223962" cy="460375"/>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400" b="1">
                <a:solidFill>
                  <a:schemeClr val="bg1"/>
                </a:solidFill>
                <a:ea typeface="幼圆" panose="02010509060101010101" pitchFamily="49" charset="-122"/>
                <a:cs typeface="Times New Roman" panose="02020603050405020304" pitchFamily="18" charset="0"/>
              </a:rPr>
              <a:t>压容图</a:t>
            </a:r>
          </a:p>
        </p:txBody>
      </p:sp>
      <p:sp>
        <p:nvSpPr>
          <p:cNvPr id="17" name="圆角矩形 6"/>
          <p:cNvSpPr>
            <a:spLocks noChangeArrowheads="1"/>
          </p:cNvSpPr>
          <p:nvPr/>
        </p:nvSpPr>
        <p:spPr bwMode="auto">
          <a:xfrm>
            <a:off x="5684838" y="5524500"/>
            <a:ext cx="2860675" cy="676275"/>
          </a:xfrm>
          <a:prstGeom prst="roundRect">
            <a:avLst>
              <a:gd name="adj" fmla="val 16667"/>
            </a:avLst>
          </a:prstGeom>
          <a:solidFill>
            <a:schemeClr val="accent1">
              <a:lumMod val="20000"/>
              <a:lumOff val="80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defRPr/>
            </a:pPr>
            <a:r>
              <a:rPr kumimoji="1" lang="zh-CN" altLang="en-US" sz="2400" b="1" dirty="0" smtClean="0">
                <a:ea typeface="幼圆" panose="02010509060101010101" pitchFamily="49" charset="-122"/>
                <a:cs typeface="Times New Roman" panose="02020603050405020304" pitchFamily="18" charset="0"/>
              </a:rPr>
              <a:t>面积表示</a:t>
            </a:r>
            <a:r>
              <a:rPr kumimoji="1" lang="zh-CN" altLang="en-US" sz="2400" b="1" dirty="0" smtClean="0">
                <a:solidFill>
                  <a:srgbClr val="FF0000"/>
                </a:solidFill>
                <a:ea typeface="幼圆" panose="02010509060101010101" pitchFamily="49" charset="-122"/>
                <a:cs typeface="Times New Roman" panose="02020603050405020304" pitchFamily="18" charset="0"/>
              </a:rPr>
              <a:t>传热量</a:t>
            </a:r>
          </a:p>
        </p:txBody>
      </p:sp>
      <p:sp>
        <p:nvSpPr>
          <p:cNvPr id="120842" name="Text Box 5"/>
          <p:cNvSpPr txBox="1">
            <a:spLocks noChangeArrowheads="1"/>
          </p:cNvSpPr>
          <p:nvPr/>
        </p:nvSpPr>
        <p:spPr bwMode="auto">
          <a:xfrm>
            <a:off x="7407275" y="1347788"/>
            <a:ext cx="1223963" cy="460375"/>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400" b="1">
                <a:solidFill>
                  <a:schemeClr val="bg1"/>
                </a:solidFill>
                <a:ea typeface="幼圆" panose="02010509060101010101" pitchFamily="49" charset="-122"/>
                <a:cs typeface="Times New Roman" panose="02020603050405020304" pitchFamily="18" charset="0"/>
              </a:rPr>
              <a:t>温熵图</a:t>
            </a:r>
          </a:p>
        </p:txBody>
      </p:sp>
      <p:sp>
        <p:nvSpPr>
          <p:cNvPr id="120843" name="椭圆 14"/>
          <p:cNvSpPr>
            <a:spLocks noChangeArrowheads="1"/>
          </p:cNvSpPr>
          <p:nvPr/>
        </p:nvSpPr>
        <p:spPr bwMode="auto">
          <a:xfrm>
            <a:off x="827088" y="4770438"/>
            <a:ext cx="127000" cy="122237"/>
          </a:xfrm>
          <a:prstGeom prst="ellipse">
            <a:avLst/>
          </a:prstGeom>
          <a:solidFill>
            <a:schemeClr val="tx1"/>
          </a:solidFill>
          <a:ln w="9525" algn="ctr">
            <a:solidFill>
              <a:schemeClr val="tx1"/>
            </a:solidFill>
            <a:round/>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20844" name="椭圆 17"/>
          <p:cNvSpPr>
            <a:spLocks noChangeArrowheads="1"/>
          </p:cNvSpPr>
          <p:nvPr/>
        </p:nvSpPr>
        <p:spPr bwMode="auto">
          <a:xfrm>
            <a:off x="3667125" y="4737100"/>
            <a:ext cx="127000" cy="123825"/>
          </a:xfrm>
          <a:prstGeom prst="ellipse">
            <a:avLst/>
          </a:prstGeom>
          <a:solidFill>
            <a:schemeClr val="tx1"/>
          </a:solidFill>
          <a:ln w="9525" algn="ctr">
            <a:solidFill>
              <a:schemeClr val="tx1"/>
            </a:solidFill>
            <a:round/>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20845" name="矩形 1"/>
          <p:cNvSpPr>
            <a:spLocks noChangeArrowheads="1"/>
          </p:cNvSpPr>
          <p:nvPr/>
        </p:nvSpPr>
        <p:spPr bwMode="auto">
          <a:xfrm>
            <a:off x="3535363" y="4681538"/>
            <a:ext cx="382587"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3200" b="1" i="1">
                <a:solidFill>
                  <a:srgbClr val="0033CC"/>
                </a:solidFill>
                <a:ea typeface="幼圆" panose="02010509060101010101" pitchFamily="49" charset="-122"/>
                <a:cs typeface="Times New Roman" panose="02020603050405020304" pitchFamily="18" charset="0"/>
              </a:rPr>
              <a:t>n</a:t>
            </a:r>
            <a:endParaRPr lang="zh-CN" altLang="en-US" sz="3200" i="1">
              <a:solidFill>
                <a:srgbClr val="0033CC"/>
              </a:solidFill>
              <a:ea typeface="幼圆" panose="02010509060101010101" pitchFamily="49" charset="-122"/>
              <a:cs typeface="Times New Roman" panose="02020603050405020304" pitchFamily="18" charset="0"/>
            </a:endParaRPr>
          </a:p>
        </p:txBody>
      </p:sp>
      <p:sp>
        <p:nvSpPr>
          <p:cNvPr id="120846" name="矩形 13"/>
          <p:cNvSpPr>
            <a:spLocks noChangeArrowheads="1"/>
          </p:cNvSpPr>
          <p:nvPr/>
        </p:nvSpPr>
        <p:spPr bwMode="auto">
          <a:xfrm>
            <a:off x="657225" y="4737100"/>
            <a:ext cx="466725"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3200" b="1" i="1">
                <a:solidFill>
                  <a:srgbClr val="0033CC"/>
                </a:solidFill>
                <a:ea typeface="幼圆" panose="02010509060101010101" pitchFamily="49" charset="-122"/>
                <a:cs typeface="Times New Roman" panose="02020603050405020304" pitchFamily="18" charset="0"/>
              </a:rPr>
              <a:t>m</a:t>
            </a:r>
            <a:endParaRPr lang="zh-CN" altLang="en-US" sz="3200" i="1">
              <a:solidFill>
                <a:srgbClr val="0033CC"/>
              </a:solidFill>
              <a:ea typeface="幼圆" panose="02010509060101010101" pitchFamily="49" charset="-122"/>
              <a:cs typeface="Times New Roman" panose="02020603050405020304" pitchFamily="18" charset="0"/>
            </a:endParaRPr>
          </a:p>
        </p:txBody>
      </p:sp>
      <p:sp>
        <p:nvSpPr>
          <p:cNvPr id="120847" name="矩形 13"/>
          <p:cNvSpPr>
            <a:spLocks noChangeArrowheads="1"/>
          </p:cNvSpPr>
          <p:nvPr/>
        </p:nvSpPr>
        <p:spPr bwMode="auto">
          <a:xfrm>
            <a:off x="709613" y="1708150"/>
            <a:ext cx="3905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3200" b="1" i="1">
                <a:solidFill>
                  <a:srgbClr val="0033CC"/>
                </a:solidFill>
                <a:ea typeface="幼圆" panose="02010509060101010101" pitchFamily="49" charset="-122"/>
                <a:cs typeface="Times New Roman" panose="02020603050405020304" pitchFamily="18" charset="0"/>
              </a:rPr>
              <a:t>1</a:t>
            </a:r>
            <a:endParaRPr lang="zh-CN" altLang="en-US" sz="3200" i="1">
              <a:solidFill>
                <a:srgbClr val="0033CC"/>
              </a:solidFill>
              <a:ea typeface="幼圆" panose="02010509060101010101" pitchFamily="49" charset="-122"/>
              <a:cs typeface="Times New Roman" panose="02020603050405020304" pitchFamily="18" charset="0"/>
            </a:endParaRPr>
          </a:p>
        </p:txBody>
      </p:sp>
      <p:sp>
        <p:nvSpPr>
          <p:cNvPr id="120848" name="矩形 13"/>
          <p:cNvSpPr>
            <a:spLocks noChangeArrowheads="1"/>
          </p:cNvSpPr>
          <p:nvPr/>
        </p:nvSpPr>
        <p:spPr bwMode="auto">
          <a:xfrm>
            <a:off x="3598863" y="3606800"/>
            <a:ext cx="38893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3200" b="1" i="1">
                <a:solidFill>
                  <a:srgbClr val="0033CC"/>
                </a:solidFill>
                <a:ea typeface="幼圆" panose="02010509060101010101" pitchFamily="49" charset="-122"/>
                <a:cs typeface="Times New Roman" panose="02020603050405020304" pitchFamily="18" charset="0"/>
              </a:rPr>
              <a:t>2</a:t>
            </a:r>
            <a:endParaRPr lang="zh-CN" altLang="en-US" sz="3200" i="1">
              <a:solidFill>
                <a:srgbClr val="0033CC"/>
              </a:solidFill>
              <a:ea typeface="幼圆" panose="02010509060101010101" pitchFamily="49" charset="-122"/>
              <a:cs typeface="Times New Roman" panose="02020603050405020304" pitchFamily="18" charset="0"/>
            </a:endParaRPr>
          </a:p>
        </p:txBody>
      </p:sp>
      <p:sp>
        <p:nvSpPr>
          <p:cNvPr id="120849" name="矩形 1"/>
          <p:cNvSpPr>
            <a:spLocks noChangeArrowheads="1"/>
          </p:cNvSpPr>
          <p:nvPr/>
        </p:nvSpPr>
        <p:spPr bwMode="auto">
          <a:xfrm>
            <a:off x="8175625" y="4679950"/>
            <a:ext cx="381000"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3200" b="1" i="1">
                <a:solidFill>
                  <a:srgbClr val="0033CC"/>
                </a:solidFill>
                <a:ea typeface="幼圆" panose="02010509060101010101" pitchFamily="49" charset="-122"/>
                <a:cs typeface="Times New Roman" panose="02020603050405020304" pitchFamily="18" charset="0"/>
              </a:rPr>
              <a:t>n</a:t>
            </a:r>
            <a:endParaRPr lang="zh-CN" altLang="en-US" sz="3200" i="1">
              <a:solidFill>
                <a:srgbClr val="0033CC"/>
              </a:solidFill>
              <a:ea typeface="幼圆" panose="02010509060101010101" pitchFamily="49" charset="-122"/>
              <a:cs typeface="Times New Roman" panose="02020603050405020304" pitchFamily="18" charset="0"/>
            </a:endParaRPr>
          </a:p>
        </p:txBody>
      </p:sp>
      <p:sp>
        <p:nvSpPr>
          <p:cNvPr id="120850" name="矩形 13"/>
          <p:cNvSpPr>
            <a:spLocks noChangeArrowheads="1"/>
          </p:cNvSpPr>
          <p:nvPr/>
        </p:nvSpPr>
        <p:spPr bwMode="auto">
          <a:xfrm>
            <a:off x="5308600" y="4664075"/>
            <a:ext cx="4651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3200" b="1" i="1">
                <a:solidFill>
                  <a:srgbClr val="0033CC"/>
                </a:solidFill>
                <a:ea typeface="幼圆" panose="02010509060101010101" pitchFamily="49" charset="-122"/>
                <a:cs typeface="Times New Roman" panose="02020603050405020304" pitchFamily="18" charset="0"/>
              </a:rPr>
              <a:t>m</a:t>
            </a:r>
            <a:endParaRPr lang="zh-CN" altLang="en-US" sz="3200" i="1">
              <a:solidFill>
                <a:srgbClr val="0033CC"/>
              </a:solidFill>
              <a:ea typeface="幼圆" panose="02010509060101010101" pitchFamily="49" charset="-122"/>
              <a:cs typeface="Times New Roman" panose="02020603050405020304" pitchFamily="18" charset="0"/>
            </a:endParaRPr>
          </a:p>
        </p:txBody>
      </p:sp>
      <p:sp>
        <p:nvSpPr>
          <p:cNvPr id="120851" name="矩形 13"/>
          <p:cNvSpPr>
            <a:spLocks noChangeArrowheads="1"/>
          </p:cNvSpPr>
          <p:nvPr/>
        </p:nvSpPr>
        <p:spPr bwMode="auto">
          <a:xfrm>
            <a:off x="5346700" y="1808163"/>
            <a:ext cx="3889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3200" b="1" i="1">
                <a:solidFill>
                  <a:srgbClr val="0033CC"/>
                </a:solidFill>
                <a:ea typeface="幼圆" panose="02010509060101010101" pitchFamily="49" charset="-122"/>
                <a:cs typeface="Times New Roman" panose="02020603050405020304" pitchFamily="18" charset="0"/>
              </a:rPr>
              <a:t>1</a:t>
            </a:r>
            <a:endParaRPr lang="zh-CN" altLang="en-US" sz="3200" i="1">
              <a:solidFill>
                <a:srgbClr val="0033CC"/>
              </a:solidFill>
              <a:ea typeface="幼圆" panose="02010509060101010101" pitchFamily="49" charset="-122"/>
              <a:cs typeface="Times New Roman" panose="02020603050405020304" pitchFamily="18" charset="0"/>
            </a:endParaRPr>
          </a:p>
        </p:txBody>
      </p:sp>
      <p:sp>
        <p:nvSpPr>
          <p:cNvPr id="120852" name="矩形 13"/>
          <p:cNvSpPr>
            <a:spLocks noChangeArrowheads="1"/>
          </p:cNvSpPr>
          <p:nvPr/>
        </p:nvSpPr>
        <p:spPr bwMode="auto">
          <a:xfrm>
            <a:off x="8242300" y="3314700"/>
            <a:ext cx="3889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3200" b="1" i="1">
                <a:solidFill>
                  <a:srgbClr val="0033CC"/>
                </a:solidFill>
                <a:ea typeface="幼圆" panose="02010509060101010101" pitchFamily="49" charset="-122"/>
                <a:cs typeface="Times New Roman" panose="02020603050405020304" pitchFamily="18" charset="0"/>
              </a:rPr>
              <a:t>2</a:t>
            </a:r>
            <a:endParaRPr lang="zh-CN" altLang="en-US" sz="3200" i="1">
              <a:solidFill>
                <a:srgbClr val="0033CC"/>
              </a:solidFill>
              <a:ea typeface="幼圆" panose="02010509060101010101" pitchFamily="49" charset="-122"/>
              <a:cs typeface="Times New Roman" panose="02020603050405020304" pitchFamily="18" charset="0"/>
            </a:endParaRPr>
          </a:p>
        </p:txBody>
      </p:sp>
      <p:sp>
        <p:nvSpPr>
          <p:cNvPr id="120853" name="椭圆 29"/>
          <p:cNvSpPr>
            <a:spLocks noChangeArrowheads="1"/>
          </p:cNvSpPr>
          <p:nvPr/>
        </p:nvSpPr>
        <p:spPr bwMode="auto">
          <a:xfrm>
            <a:off x="5480050" y="4729163"/>
            <a:ext cx="127000" cy="123825"/>
          </a:xfrm>
          <a:prstGeom prst="ellipse">
            <a:avLst/>
          </a:prstGeom>
          <a:solidFill>
            <a:schemeClr val="tx1"/>
          </a:solidFill>
          <a:ln w="9525" algn="ctr">
            <a:solidFill>
              <a:schemeClr val="tx1"/>
            </a:solidFill>
            <a:round/>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20854" name="椭圆 30"/>
          <p:cNvSpPr>
            <a:spLocks noChangeArrowheads="1"/>
          </p:cNvSpPr>
          <p:nvPr/>
        </p:nvSpPr>
        <p:spPr bwMode="auto">
          <a:xfrm>
            <a:off x="8310563" y="4770438"/>
            <a:ext cx="125412" cy="122237"/>
          </a:xfrm>
          <a:prstGeom prst="ellipse">
            <a:avLst/>
          </a:prstGeom>
          <a:solidFill>
            <a:schemeClr val="tx1"/>
          </a:solidFill>
          <a:ln w="9525" algn="ctr">
            <a:solidFill>
              <a:schemeClr val="tx1"/>
            </a:solidFill>
            <a:round/>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Tree>
  </p:cSld>
  <p:clrMapOvr>
    <a:masterClrMapping/>
  </p:clrMapOvr>
  <p:transition spd="med">
    <p:fad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18"/>
          <p:cNvSpPr>
            <a:spLocks noChangeArrowheads="1"/>
          </p:cNvSpPr>
          <p:nvPr/>
        </p:nvSpPr>
        <p:spPr bwMode="auto">
          <a:xfrm>
            <a:off x="444500" y="3213100"/>
            <a:ext cx="8278813" cy="2998788"/>
          </a:xfrm>
          <a:prstGeom prst="roundRect">
            <a:avLst>
              <a:gd name="adj" fmla="val 16667"/>
            </a:avLst>
          </a:prstGeom>
          <a:solidFill>
            <a:schemeClr val="accent1">
              <a:lumMod val="20000"/>
              <a:lumOff val="80000"/>
            </a:schemeClr>
          </a:solidFill>
          <a:ln>
            <a:noFill/>
          </a:ln>
        </p:spPr>
        <p:txBody>
          <a:bodyPr anchor="ctr"/>
          <a:lstStyle>
            <a:lvl1pPr marL="285750" indent="-28575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marL="342900" indent="-342900">
              <a:lnSpc>
                <a:spcPct val="150000"/>
              </a:lnSpc>
              <a:buClr>
                <a:srgbClr val="FF0000"/>
              </a:buClr>
              <a:buFont typeface="Wingdings" panose="05000000000000000000" pitchFamily="2" charset="2"/>
              <a:buChar char="u"/>
              <a:defRPr/>
            </a:pPr>
            <a:r>
              <a:rPr kumimoji="1" lang="zh-CN" altLang="en-US" b="1" dirty="0" smtClean="0">
                <a:latin typeface="幼圆" panose="02010509060101010101" pitchFamily="49" charset="-122"/>
                <a:ea typeface="幼圆" panose="02010509060101010101" pitchFamily="49" charset="-122"/>
              </a:rPr>
              <a:t>功传递由</a:t>
            </a:r>
            <a:r>
              <a:rPr kumimoji="1" lang="zh-CN" altLang="en-US" b="1" dirty="0" smtClean="0">
                <a:solidFill>
                  <a:srgbClr val="0033CC"/>
                </a:solidFill>
                <a:latin typeface="幼圆" panose="02010509060101010101" pitchFamily="49" charset="-122"/>
                <a:ea typeface="幼圆" panose="02010509060101010101" pitchFamily="49" charset="-122"/>
              </a:rPr>
              <a:t>压力差</a:t>
            </a:r>
            <a:r>
              <a:rPr kumimoji="1" lang="zh-CN" altLang="en-US" b="1" dirty="0" smtClean="0">
                <a:latin typeface="幼圆" panose="02010509060101010101" pitchFamily="49" charset="-122"/>
                <a:ea typeface="幼圆" panose="02010509060101010101" pitchFamily="49" charset="-122"/>
              </a:rPr>
              <a:t>推动，</a:t>
            </a:r>
            <a:r>
              <a:rPr kumimoji="1" lang="zh-CN" altLang="en-US" b="1" dirty="0" smtClean="0">
                <a:solidFill>
                  <a:srgbClr val="0033CC"/>
                </a:solidFill>
                <a:latin typeface="幼圆" panose="02010509060101010101" pitchFamily="49" charset="-122"/>
                <a:ea typeface="幼圆" panose="02010509060101010101" pitchFamily="49" charset="-122"/>
              </a:rPr>
              <a:t>比体积变化</a:t>
            </a:r>
            <a:r>
              <a:rPr kumimoji="1" lang="zh-CN" altLang="en-US" b="1" dirty="0" smtClean="0">
                <a:latin typeface="幼圆" panose="02010509060101010101" pitchFamily="49" charset="-122"/>
                <a:ea typeface="幼圆" panose="02010509060101010101" pitchFamily="49" charset="-122"/>
              </a:rPr>
              <a:t>是</a:t>
            </a:r>
            <a:r>
              <a:rPr kumimoji="1" lang="zh-CN" altLang="en-US" b="1" dirty="0" smtClean="0">
                <a:solidFill>
                  <a:srgbClr val="FF0000"/>
                </a:solidFill>
                <a:latin typeface="幼圆" panose="02010509060101010101" pitchFamily="49" charset="-122"/>
                <a:ea typeface="幼圆" panose="02010509060101010101" pitchFamily="49" charset="-122"/>
              </a:rPr>
              <a:t>作功</a:t>
            </a:r>
            <a:r>
              <a:rPr kumimoji="1" lang="zh-CN" altLang="en-US" b="1" dirty="0" smtClean="0">
                <a:latin typeface="幼圆" panose="02010509060101010101" pitchFamily="49" charset="-122"/>
                <a:ea typeface="幼圆" panose="02010509060101010101" pitchFamily="49" charset="-122"/>
              </a:rPr>
              <a:t>标志；    </a:t>
            </a:r>
          </a:p>
          <a:p>
            <a:pPr marL="0" indent="0">
              <a:lnSpc>
                <a:spcPct val="150000"/>
              </a:lnSpc>
              <a:buClr>
                <a:srgbClr val="FF0000"/>
              </a:buClr>
              <a:defRPr/>
            </a:pPr>
            <a:r>
              <a:rPr kumimoji="1" lang="zh-CN" altLang="en-US" b="1" dirty="0" smtClean="0">
                <a:latin typeface="幼圆" panose="02010509060101010101" pitchFamily="49" charset="-122"/>
                <a:ea typeface="幼圆" panose="02010509060101010101" pitchFamily="49" charset="-122"/>
              </a:rPr>
              <a:t>   热量传递由</a:t>
            </a:r>
            <a:r>
              <a:rPr kumimoji="1" lang="zh-CN" altLang="en-US" b="1" dirty="0" smtClean="0">
                <a:solidFill>
                  <a:srgbClr val="0033CC"/>
                </a:solidFill>
                <a:latin typeface="幼圆" panose="02010509060101010101" pitchFamily="49" charset="-122"/>
                <a:ea typeface="幼圆" panose="02010509060101010101" pitchFamily="49" charset="-122"/>
              </a:rPr>
              <a:t>温差</a:t>
            </a:r>
            <a:r>
              <a:rPr kumimoji="1" lang="zh-CN" altLang="en-US" b="1" dirty="0" smtClean="0">
                <a:latin typeface="幼圆" panose="02010509060101010101" pitchFamily="49" charset="-122"/>
                <a:ea typeface="幼圆" panose="02010509060101010101" pitchFamily="49" charset="-122"/>
              </a:rPr>
              <a:t>推动，</a:t>
            </a:r>
            <a:r>
              <a:rPr kumimoji="1" lang="zh-CN" altLang="en-US" b="1" dirty="0" smtClean="0">
                <a:solidFill>
                  <a:srgbClr val="0033CC"/>
                </a:solidFill>
                <a:latin typeface="幼圆" panose="02010509060101010101" pitchFamily="49" charset="-122"/>
                <a:ea typeface="幼圆" panose="02010509060101010101" pitchFamily="49" charset="-122"/>
              </a:rPr>
              <a:t>比熵变化</a:t>
            </a:r>
            <a:r>
              <a:rPr kumimoji="1" lang="zh-CN" altLang="en-US" b="1" dirty="0" smtClean="0">
                <a:latin typeface="幼圆" panose="02010509060101010101" pitchFamily="49" charset="-122"/>
                <a:ea typeface="幼圆" panose="02010509060101010101" pitchFamily="49" charset="-122"/>
              </a:rPr>
              <a:t>是</a:t>
            </a:r>
            <a:r>
              <a:rPr kumimoji="1" lang="zh-CN" altLang="en-US" b="1" dirty="0" smtClean="0">
                <a:solidFill>
                  <a:srgbClr val="FF0000"/>
                </a:solidFill>
                <a:latin typeface="幼圆" panose="02010509060101010101" pitchFamily="49" charset="-122"/>
                <a:ea typeface="幼圆" panose="02010509060101010101" pitchFamily="49" charset="-122"/>
              </a:rPr>
              <a:t>传热</a:t>
            </a:r>
            <a:r>
              <a:rPr kumimoji="1" lang="zh-CN" altLang="en-US" b="1" dirty="0" smtClean="0">
                <a:latin typeface="幼圆" panose="02010509060101010101" pitchFamily="49" charset="-122"/>
                <a:ea typeface="幼圆" panose="02010509060101010101" pitchFamily="49" charset="-122"/>
              </a:rPr>
              <a:t>的标志；</a:t>
            </a:r>
          </a:p>
          <a:p>
            <a:pPr marL="342900" indent="-342900">
              <a:lnSpc>
                <a:spcPct val="150000"/>
              </a:lnSpc>
              <a:buClr>
                <a:srgbClr val="FF0000"/>
              </a:buClr>
              <a:buFont typeface="Wingdings" panose="05000000000000000000" pitchFamily="2" charset="2"/>
              <a:buChar char="u"/>
              <a:defRPr/>
            </a:pPr>
            <a:r>
              <a:rPr kumimoji="1" lang="zh-CN" altLang="en-US" b="1" dirty="0" smtClean="0">
                <a:solidFill>
                  <a:srgbClr val="FF0000"/>
                </a:solidFill>
                <a:latin typeface="幼圆" panose="02010509060101010101" pitchFamily="49" charset="-122"/>
                <a:ea typeface="幼圆" panose="02010509060101010101" pitchFamily="49" charset="-122"/>
              </a:rPr>
              <a:t>功</a:t>
            </a:r>
            <a:r>
              <a:rPr kumimoji="1" lang="zh-CN" altLang="en-US" b="1" dirty="0" smtClean="0">
                <a:latin typeface="幼圆" panose="02010509060101010101" pitchFamily="49" charset="-122"/>
                <a:ea typeface="幼圆" panose="02010509060101010101" pitchFamily="49" charset="-122"/>
              </a:rPr>
              <a:t>是物系间通过</a:t>
            </a:r>
            <a:r>
              <a:rPr kumimoji="1" lang="zh-CN" altLang="en-US" b="1" dirty="0" smtClean="0">
                <a:solidFill>
                  <a:srgbClr val="0033CC"/>
                </a:solidFill>
                <a:latin typeface="幼圆" panose="02010509060101010101" pitchFamily="49" charset="-122"/>
                <a:ea typeface="幼圆" panose="02010509060101010101" pitchFamily="49" charset="-122"/>
              </a:rPr>
              <a:t>宏观运动</a:t>
            </a:r>
            <a:r>
              <a:rPr kumimoji="1" lang="zh-CN" altLang="en-US" b="1" dirty="0" smtClean="0">
                <a:latin typeface="幼圆" panose="02010509060101010101" pitchFamily="49" charset="-122"/>
                <a:ea typeface="幼圆" panose="02010509060101010101" pitchFamily="49" charset="-122"/>
              </a:rPr>
              <a:t>发生相互作用传递的能量。</a:t>
            </a:r>
            <a:endParaRPr kumimoji="1" lang="en-US" altLang="zh-CN" b="1" dirty="0" smtClean="0">
              <a:latin typeface="幼圆" panose="02010509060101010101" pitchFamily="49" charset="-122"/>
              <a:ea typeface="幼圆" panose="02010509060101010101" pitchFamily="49" charset="-122"/>
            </a:endParaRPr>
          </a:p>
          <a:p>
            <a:pPr marL="0" indent="0">
              <a:lnSpc>
                <a:spcPct val="150000"/>
              </a:lnSpc>
              <a:buClr>
                <a:srgbClr val="FF0000"/>
              </a:buClr>
              <a:defRPr/>
            </a:pPr>
            <a:r>
              <a:rPr kumimoji="1" lang="en-US" altLang="zh-CN" b="1" dirty="0">
                <a:latin typeface="幼圆" panose="02010509060101010101" pitchFamily="49" charset="-122"/>
                <a:ea typeface="幼圆" panose="02010509060101010101" pitchFamily="49" charset="-122"/>
              </a:rPr>
              <a:t> </a:t>
            </a:r>
            <a:r>
              <a:rPr kumimoji="1" lang="en-US" altLang="zh-CN" b="1" dirty="0" smtClean="0">
                <a:latin typeface="幼圆" panose="02010509060101010101" pitchFamily="49" charset="-122"/>
                <a:ea typeface="幼圆" panose="02010509060101010101" pitchFamily="49" charset="-122"/>
              </a:rPr>
              <a:t>  </a:t>
            </a:r>
            <a:r>
              <a:rPr kumimoji="1" lang="zh-CN" altLang="en-US" b="1" dirty="0" smtClean="0">
                <a:latin typeface="幼圆" panose="02010509060101010101" pitchFamily="49" charset="-122"/>
                <a:ea typeface="幼圆" panose="02010509060101010101" pitchFamily="49" charset="-122"/>
              </a:rPr>
              <a:t>做功过程中有能量形态的变化；</a:t>
            </a:r>
          </a:p>
          <a:p>
            <a:pPr marL="0" indent="0">
              <a:lnSpc>
                <a:spcPct val="150000"/>
              </a:lnSpc>
              <a:buClr>
                <a:srgbClr val="FF0000"/>
              </a:buClr>
              <a:defRPr/>
            </a:pPr>
            <a:r>
              <a:rPr kumimoji="1" lang="zh-CN" altLang="en-US" b="1" dirty="0" smtClean="0">
                <a:latin typeface="幼圆" panose="02010509060101010101" pitchFamily="49" charset="-122"/>
                <a:ea typeface="幼圆" panose="02010509060101010101" pitchFamily="49" charset="-122"/>
              </a:rPr>
              <a:t>   </a:t>
            </a:r>
            <a:r>
              <a:rPr kumimoji="1" lang="zh-CN" altLang="en-US" b="1" dirty="0" smtClean="0">
                <a:solidFill>
                  <a:srgbClr val="FF0000"/>
                </a:solidFill>
                <a:latin typeface="幼圆" panose="02010509060101010101" pitchFamily="49" charset="-122"/>
                <a:ea typeface="幼圆" panose="02010509060101010101" pitchFamily="49" charset="-122"/>
              </a:rPr>
              <a:t>热</a:t>
            </a:r>
            <a:r>
              <a:rPr kumimoji="1" lang="zh-CN" altLang="en-US" b="1" dirty="0" smtClean="0">
                <a:latin typeface="幼圆" panose="02010509060101010101" pitchFamily="49" charset="-122"/>
                <a:ea typeface="幼圆" panose="02010509060101010101" pitchFamily="49" charset="-122"/>
              </a:rPr>
              <a:t>是物系间通过紊乱的</a:t>
            </a:r>
            <a:r>
              <a:rPr kumimoji="1" lang="zh-CN" altLang="en-US" b="1" dirty="0" smtClean="0">
                <a:solidFill>
                  <a:srgbClr val="0033CC"/>
                </a:solidFill>
                <a:latin typeface="幼圆" panose="02010509060101010101" pitchFamily="49" charset="-122"/>
                <a:ea typeface="幼圆" panose="02010509060101010101" pitchFamily="49" charset="-122"/>
              </a:rPr>
              <a:t>微粒运动</a:t>
            </a:r>
            <a:r>
              <a:rPr kumimoji="1" lang="zh-CN" altLang="en-US" b="1" dirty="0" smtClean="0">
                <a:latin typeface="幼圆" panose="02010509060101010101" pitchFamily="49" charset="-122"/>
                <a:ea typeface="幼圆" panose="02010509060101010101" pitchFamily="49" charset="-122"/>
              </a:rPr>
              <a:t>发生相互作用而传递的能量。</a:t>
            </a:r>
            <a:endParaRPr kumimoji="1" lang="en-US" altLang="zh-CN" b="1" dirty="0" smtClean="0">
              <a:latin typeface="幼圆" panose="02010509060101010101" pitchFamily="49" charset="-122"/>
              <a:ea typeface="幼圆" panose="02010509060101010101" pitchFamily="49" charset="-122"/>
            </a:endParaRPr>
          </a:p>
          <a:p>
            <a:pPr marL="0" indent="0">
              <a:lnSpc>
                <a:spcPct val="150000"/>
              </a:lnSpc>
              <a:buClr>
                <a:srgbClr val="FF0000"/>
              </a:buClr>
              <a:defRPr/>
            </a:pPr>
            <a:r>
              <a:rPr kumimoji="1" lang="en-US" altLang="zh-CN" b="1" dirty="0">
                <a:latin typeface="幼圆" panose="02010509060101010101" pitchFamily="49" charset="-122"/>
                <a:ea typeface="幼圆" panose="02010509060101010101" pitchFamily="49" charset="-122"/>
              </a:rPr>
              <a:t> </a:t>
            </a:r>
            <a:r>
              <a:rPr kumimoji="1" lang="en-US" altLang="zh-CN" b="1" dirty="0" smtClean="0">
                <a:latin typeface="幼圆" panose="02010509060101010101" pitchFamily="49" charset="-122"/>
                <a:ea typeface="幼圆" panose="02010509060101010101" pitchFamily="49" charset="-122"/>
              </a:rPr>
              <a:t>  </a:t>
            </a:r>
            <a:r>
              <a:rPr kumimoji="1" lang="zh-CN" altLang="en-US" b="1" dirty="0" smtClean="0">
                <a:latin typeface="幼圆" panose="02010509060101010101" pitchFamily="49" charset="-122"/>
                <a:ea typeface="幼圆" panose="02010509060101010101" pitchFamily="49" charset="-122"/>
              </a:rPr>
              <a:t>传热过程中无能量形态的变化</a:t>
            </a:r>
            <a:r>
              <a:rPr kumimoji="1" lang="zh-CN" altLang="en-US" b="1" dirty="0" smtClean="0">
                <a:ea typeface="楷体_GB2312" pitchFamily="49" charset="-122"/>
              </a:rPr>
              <a:t>。</a:t>
            </a:r>
            <a:endParaRPr kumimoji="1" lang="en-US" altLang="zh-CN" b="1" dirty="0" smtClean="0">
              <a:latin typeface="幼圆" panose="02010509060101010101" pitchFamily="49" charset="-122"/>
              <a:ea typeface="幼圆" panose="02010509060101010101" pitchFamily="49" charset="-122"/>
            </a:endParaRPr>
          </a:p>
          <a:p>
            <a:pPr>
              <a:lnSpc>
                <a:spcPct val="150000"/>
              </a:lnSpc>
              <a:buClr>
                <a:srgbClr val="FF0000"/>
              </a:buClr>
              <a:buFont typeface="Wingdings" panose="05000000000000000000" pitchFamily="2" charset="2"/>
              <a:buChar char="u"/>
              <a:defRPr/>
            </a:pPr>
            <a:r>
              <a:rPr kumimoji="1" lang="zh-CN" altLang="en-US" b="1" dirty="0" smtClean="0">
                <a:latin typeface="幼圆" panose="02010509060101010101" pitchFamily="49" charset="-122"/>
                <a:ea typeface="幼圆" panose="02010509060101010101" pitchFamily="49" charset="-122"/>
              </a:rPr>
              <a:t>  功→热  无条件的</a:t>
            </a:r>
            <a:r>
              <a:rPr kumimoji="1" lang="en-US" altLang="zh-CN" b="1" dirty="0" smtClean="0">
                <a:latin typeface="幼圆" panose="02010509060101010101" pitchFamily="49" charset="-122"/>
                <a:ea typeface="幼圆" panose="02010509060101010101" pitchFamily="49" charset="-122"/>
              </a:rPr>
              <a:t>;    </a:t>
            </a:r>
            <a:r>
              <a:rPr kumimoji="1" lang="zh-CN" altLang="en-US" b="1" dirty="0" smtClean="0">
                <a:latin typeface="幼圆" panose="02010509060101010101" pitchFamily="49" charset="-122"/>
                <a:ea typeface="幼圆" panose="02010509060101010101" pitchFamily="49" charset="-122"/>
              </a:rPr>
              <a:t>热→功  有条件的。</a:t>
            </a:r>
          </a:p>
        </p:txBody>
      </p:sp>
      <p:sp>
        <p:nvSpPr>
          <p:cNvPr id="121859" name="Text Box 2"/>
          <p:cNvSpPr txBox="1">
            <a:spLocks noChangeArrowheads="1"/>
          </p:cNvSpPr>
          <p:nvPr/>
        </p:nvSpPr>
        <p:spPr bwMode="auto">
          <a:xfrm>
            <a:off x="146050" y="182563"/>
            <a:ext cx="27098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800" b="1">
                <a:solidFill>
                  <a:srgbClr val="FF0000"/>
                </a:solidFill>
                <a:latin typeface="幼圆" panose="02010509060101010101" pitchFamily="49" charset="-122"/>
                <a:ea typeface="幼圆" panose="02010509060101010101" pitchFamily="49" charset="-122"/>
              </a:rPr>
              <a:t>功与热量的异同</a:t>
            </a:r>
          </a:p>
        </p:txBody>
      </p:sp>
      <p:sp>
        <p:nvSpPr>
          <p:cNvPr id="56324" name="圆角矩形 17"/>
          <p:cNvSpPr>
            <a:spLocks noChangeArrowheads="1"/>
          </p:cNvSpPr>
          <p:nvPr/>
        </p:nvSpPr>
        <p:spPr bwMode="auto">
          <a:xfrm>
            <a:off x="420688" y="1276350"/>
            <a:ext cx="8281987" cy="1216025"/>
          </a:xfrm>
          <a:prstGeom prst="roundRect">
            <a:avLst>
              <a:gd name="adj" fmla="val 16667"/>
            </a:avLst>
          </a:pr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marL="285750" indent="-28575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buClr>
                <a:srgbClr val="FF0000"/>
              </a:buClr>
              <a:buFont typeface="Wingdings" panose="05000000000000000000" pitchFamily="2" charset="2"/>
              <a:buChar char="u"/>
              <a:defRPr/>
            </a:pPr>
            <a:r>
              <a:rPr kumimoji="1" lang="zh-CN" altLang="en-US" b="1" dirty="0" smtClean="0">
                <a:latin typeface="幼圆" panose="02010509060101010101" pitchFamily="49" charset="-122"/>
                <a:ea typeface="幼圆" panose="02010509060101010101" pitchFamily="49" charset="-122"/>
              </a:rPr>
              <a:t>均为通过</a:t>
            </a:r>
            <a:r>
              <a:rPr kumimoji="1" lang="zh-CN" altLang="en-US" b="1" dirty="0" smtClean="0">
                <a:solidFill>
                  <a:srgbClr val="0033CC"/>
                </a:solidFill>
                <a:latin typeface="幼圆" panose="02010509060101010101" pitchFamily="49" charset="-122"/>
                <a:ea typeface="幼圆" panose="02010509060101010101" pitchFamily="49" charset="-122"/>
              </a:rPr>
              <a:t>边界传递</a:t>
            </a:r>
            <a:r>
              <a:rPr kumimoji="1" lang="zh-CN" altLang="en-US" b="1" dirty="0" smtClean="0">
                <a:latin typeface="幼圆" panose="02010509060101010101" pitchFamily="49" charset="-122"/>
                <a:ea typeface="幼圆" panose="02010509060101010101" pitchFamily="49" charset="-122"/>
              </a:rPr>
              <a:t>的能量，单位都是能量的</a:t>
            </a:r>
            <a:r>
              <a:rPr kumimoji="1" lang="zh-CN" altLang="en-US" b="1" dirty="0" smtClean="0">
                <a:solidFill>
                  <a:srgbClr val="0033CC"/>
                </a:solidFill>
                <a:latin typeface="幼圆" panose="02010509060101010101" pitchFamily="49" charset="-122"/>
                <a:ea typeface="幼圆" panose="02010509060101010101" pitchFamily="49" charset="-122"/>
              </a:rPr>
              <a:t>单位 </a:t>
            </a:r>
            <a:r>
              <a:rPr kumimoji="1" lang="en-US" altLang="zh-CN" b="1" dirty="0" smtClean="0">
                <a:solidFill>
                  <a:srgbClr val="0033CC"/>
                </a:solidFill>
                <a:latin typeface="幼圆" panose="02010509060101010101" pitchFamily="49" charset="-122"/>
                <a:ea typeface="幼圆" panose="02010509060101010101" pitchFamily="49" charset="-122"/>
              </a:rPr>
              <a:t>J</a:t>
            </a:r>
            <a:r>
              <a:rPr kumimoji="1" lang="zh-CN" altLang="en-US" b="1" dirty="0" smtClean="0">
                <a:latin typeface="幼圆" panose="02010509060101010101" pitchFamily="49" charset="-122"/>
                <a:ea typeface="幼圆" panose="02010509060101010101" pitchFamily="49" charset="-122"/>
              </a:rPr>
              <a:t>；</a:t>
            </a:r>
          </a:p>
          <a:p>
            <a:pPr>
              <a:lnSpc>
                <a:spcPct val="150000"/>
              </a:lnSpc>
              <a:buClr>
                <a:srgbClr val="FF0000"/>
              </a:buClr>
              <a:buFont typeface="Wingdings" panose="05000000000000000000" pitchFamily="2" charset="2"/>
              <a:buChar char="u"/>
              <a:defRPr/>
            </a:pPr>
            <a:r>
              <a:rPr kumimoji="1" lang="zh-CN" altLang="en-US" b="1" dirty="0" smtClean="0">
                <a:latin typeface="幼圆" panose="02010509060101010101" pitchFamily="49" charset="-122"/>
                <a:ea typeface="幼圆" panose="02010509060101010101" pitchFamily="49" charset="-122"/>
              </a:rPr>
              <a:t>均为</a:t>
            </a:r>
            <a:r>
              <a:rPr kumimoji="1" lang="zh-CN" altLang="en-US" b="1" dirty="0" smtClean="0">
                <a:solidFill>
                  <a:srgbClr val="0033CC"/>
                </a:solidFill>
                <a:latin typeface="幼圆" panose="02010509060101010101" pitchFamily="49" charset="-122"/>
                <a:ea typeface="幼圆" panose="02010509060101010101" pitchFamily="49" charset="-122"/>
              </a:rPr>
              <a:t>过程量</a:t>
            </a:r>
            <a:r>
              <a:rPr kumimoji="1" lang="zh-CN" altLang="en-US" b="1" dirty="0" smtClean="0">
                <a:latin typeface="幼圆" panose="02010509060101010101" pitchFamily="49" charset="-122"/>
                <a:ea typeface="幼圆" panose="02010509060101010101" pitchFamily="49" charset="-122"/>
              </a:rPr>
              <a:t>，与起始状态及所经过的过程相关；不是状态参数；</a:t>
            </a:r>
            <a:endParaRPr kumimoji="1" lang="en-US" altLang="zh-CN" b="1" dirty="0" smtClean="0">
              <a:latin typeface="幼圆" panose="02010509060101010101" pitchFamily="49" charset="-122"/>
              <a:ea typeface="幼圆" panose="02010509060101010101" pitchFamily="49" charset="-122"/>
            </a:endParaRPr>
          </a:p>
          <a:p>
            <a:pPr marL="0" indent="0">
              <a:lnSpc>
                <a:spcPct val="150000"/>
              </a:lnSpc>
              <a:buClr>
                <a:srgbClr val="FF0000"/>
              </a:buClr>
              <a:defRPr/>
            </a:pPr>
            <a:r>
              <a:rPr kumimoji="1" lang="en-US" altLang="zh-CN" b="1" dirty="0" smtClean="0">
                <a:latin typeface="幼圆" panose="02010509060101010101" pitchFamily="49" charset="-122"/>
                <a:ea typeface="幼圆" panose="02010509060101010101" pitchFamily="49" charset="-122"/>
              </a:rPr>
              <a:t>   </a:t>
            </a:r>
            <a:r>
              <a:rPr kumimoji="1" lang="zh-CN" altLang="en-US" b="1" dirty="0" smtClean="0">
                <a:latin typeface="幼圆" panose="02010509060101010101" pitchFamily="49" charset="-122"/>
                <a:ea typeface="幼圆" panose="02010509060101010101" pitchFamily="49" charset="-122"/>
              </a:rPr>
              <a:t>说某一状态下物系有多少功或者热量，是毫无意义的，错误的。</a:t>
            </a:r>
          </a:p>
        </p:txBody>
      </p:sp>
      <p:sp>
        <p:nvSpPr>
          <p:cNvPr id="121861" name="Text Box 10"/>
          <p:cNvSpPr txBox="1">
            <a:spLocks noChangeArrowheads="1"/>
          </p:cNvSpPr>
          <p:nvPr/>
        </p:nvSpPr>
        <p:spPr bwMode="auto">
          <a:xfrm>
            <a:off x="3921125" y="752475"/>
            <a:ext cx="1266825"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zh-CN" altLang="en-US" sz="2800" b="1">
                <a:solidFill>
                  <a:srgbClr val="FF0000"/>
                </a:solidFill>
                <a:latin typeface="幼圆" panose="02010509060101010101" pitchFamily="49" charset="-122"/>
                <a:ea typeface="幼圆" panose="02010509060101010101" pitchFamily="49" charset="-122"/>
              </a:rPr>
              <a:t>相同点</a:t>
            </a:r>
          </a:p>
        </p:txBody>
      </p:sp>
      <p:sp>
        <p:nvSpPr>
          <p:cNvPr id="121862" name="Text Box 10"/>
          <p:cNvSpPr txBox="1">
            <a:spLocks noChangeArrowheads="1"/>
          </p:cNvSpPr>
          <p:nvPr/>
        </p:nvSpPr>
        <p:spPr bwMode="auto">
          <a:xfrm>
            <a:off x="3949700" y="2689225"/>
            <a:ext cx="1266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zh-CN" altLang="en-US" sz="2800" b="1">
                <a:solidFill>
                  <a:srgbClr val="FF0000"/>
                </a:solidFill>
                <a:latin typeface="幼圆" panose="02010509060101010101" pitchFamily="49" charset="-122"/>
                <a:ea typeface="幼圆" panose="02010509060101010101" pitchFamily="49" charset="-122"/>
              </a:rPr>
              <a:t>不同点</a:t>
            </a:r>
          </a:p>
        </p:txBody>
      </p:sp>
    </p:spTree>
  </p:cSld>
  <p:clrMapOvr>
    <a:masterClrMapping/>
  </p:clrMapOvr>
  <p:transition spd="slow">
    <p:split orient="vert"/>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矩形 2"/>
          <p:cNvSpPr>
            <a:spLocks noChangeArrowheads="1"/>
          </p:cNvSpPr>
          <p:nvPr/>
        </p:nvSpPr>
        <p:spPr bwMode="auto">
          <a:xfrm>
            <a:off x="0" y="620713"/>
            <a:ext cx="9144000" cy="4318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22883" name="矩形 3"/>
          <p:cNvSpPr>
            <a:spLocks noChangeArrowheads="1"/>
          </p:cNvSpPr>
          <p:nvPr/>
        </p:nvSpPr>
        <p:spPr bwMode="auto">
          <a:xfrm>
            <a:off x="0" y="6021388"/>
            <a:ext cx="9144000" cy="4318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22884" name="圆角矩形 4"/>
          <p:cNvSpPr>
            <a:spLocks noChangeArrowheads="1"/>
          </p:cNvSpPr>
          <p:nvPr/>
        </p:nvSpPr>
        <p:spPr bwMode="auto">
          <a:xfrm>
            <a:off x="1403350" y="476250"/>
            <a:ext cx="865188" cy="5832475"/>
          </a:xfrm>
          <a:prstGeom prst="roundRect">
            <a:avLst>
              <a:gd name="adj" fmla="val 16667"/>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22885" name="矩形 5"/>
          <p:cNvSpPr>
            <a:spLocks noChangeArrowheads="1"/>
          </p:cNvSpPr>
          <p:nvPr/>
        </p:nvSpPr>
        <p:spPr bwMode="auto">
          <a:xfrm>
            <a:off x="2411413" y="1201738"/>
            <a:ext cx="6335712"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latinLnBrk="1" hangingPunct="1"/>
            <a:r>
              <a:rPr kumimoji="1" lang="en-US" altLang="zh-CN" sz="6000" b="1">
                <a:solidFill>
                  <a:srgbClr val="0033CC"/>
                </a:solidFill>
                <a:latin typeface="幼圆" panose="02010509060101010101" pitchFamily="49" charset="-122"/>
                <a:ea typeface="幼圆" panose="02010509060101010101" pitchFamily="49" charset="-122"/>
              </a:rPr>
              <a:t>1-7</a:t>
            </a:r>
            <a:r>
              <a:rPr kumimoji="1" lang="en-US" altLang="zh-CN" sz="3600" b="1">
                <a:solidFill>
                  <a:srgbClr val="FF0000"/>
                </a:solidFill>
                <a:latin typeface="幼圆" panose="02010509060101010101" pitchFamily="49" charset="-122"/>
                <a:ea typeface="幼圆" panose="02010509060101010101" pitchFamily="49" charset="-122"/>
              </a:rPr>
              <a:t> </a:t>
            </a:r>
          </a:p>
          <a:p>
            <a:pPr eaLnBrk="1" latinLnBrk="1" hangingPunct="1"/>
            <a:endParaRPr kumimoji="1" lang="en-US" altLang="zh-CN" sz="3600" b="1">
              <a:solidFill>
                <a:srgbClr val="FF0000"/>
              </a:solidFill>
              <a:latin typeface="幼圆" panose="02010509060101010101" pitchFamily="49" charset="-122"/>
              <a:ea typeface="幼圆" panose="02010509060101010101" pitchFamily="49" charset="-122"/>
            </a:endParaRPr>
          </a:p>
          <a:p>
            <a:pPr eaLnBrk="1" latinLnBrk="1" hangingPunct="1"/>
            <a:r>
              <a:rPr kumimoji="1" lang="zh-CN" altLang="en-US" sz="3600" b="1">
                <a:solidFill>
                  <a:srgbClr val="FF0000"/>
                </a:solidFill>
                <a:latin typeface="幼圆" panose="02010509060101010101" pitchFamily="49" charset="-122"/>
                <a:ea typeface="幼圆" panose="02010509060101010101" pitchFamily="49" charset="-122"/>
              </a:rPr>
              <a:t>       热力循环</a:t>
            </a:r>
          </a:p>
        </p:txBody>
      </p:sp>
      <p:sp>
        <p:nvSpPr>
          <p:cNvPr id="122886" name="矩形 5"/>
          <p:cNvSpPr>
            <a:spLocks noChangeArrowheads="1"/>
          </p:cNvSpPr>
          <p:nvPr/>
        </p:nvSpPr>
        <p:spPr bwMode="auto">
          <a:xfrm>
            <a:off x="250825" y="6381750"/>
            <a:ext cx="8893175" cy="47625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Tree>
  </p:cSld>
  <p:clrMapOvr>
    <a:masterClrMapping/>
  </p:clrMapOvr>
  <p:transition spd="slow">
    <p:randomBar dir="vert"/>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ChangeArrowheads="1"/>
          </p:cNvSpPr>
          <p:nvPr/>
        </p:nvSpPr>
        <p:spPr bwMode="auto">
          <a:xfrm>
            <a:off x="171450" y="33338"/>
            <a:ext cx="453231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800" b="1">
                <a:solidFill>
                  <a:srgbClr val="FF0000"/>
                </a:solidFill>
                <a:latin typeface="幼圆" panose="02010509060101010101" pitchFamily="49" charset="-122"/>
                <a:ea typeface="幼圆" panose="02010509060101010101" pitchFamily="49" charset="-122"/>
              </a:rPr>
              <a:t>从</a:t>
            </a:r>
            <a:r>
              <a:rPr kumimoji="1" lang="zh-CN" altLang="en-US" sz="2800" b="1">
                <a:solidFill>
                  <a:srgbClr val="0033CC"/>
                </a:solidFill>
                <a:latin typeface="幼圆" panose="02010509060101010101" pitchFamily="49" charset="-122"/>
                <a:ea typeface="幼圆" panose="02010509060101010101" pitchFamily="49" charset="-122"/>
              </a:rPr>
              <a:t>过程</a:t>
            </a:r>
            <a:r>
              <a:rPr kumimoji="1" lang="zh-CN" altLang="en-US" sz="2800" b="1">
                <a:solidFill>
                  <a:srgbClr val="FF0000"/>
                </a:solidFill>
                <a:latin typeface="幼圆" panose="02010509060101010101" pitchFamily="49" charset="-122"/>
                <a:ea typeface="幼圆" panose="02010509060101010101" pitchFamily="49" charset="-122"/>
              </a:rPr>
              <a:t>到</a:t>
            </a:r>
            <a:r>
              <a:rPr kumimoji="1" lang="zh-CN" altLang="en-US" sz="2800" b="1">
                <a:solidFill>
                  <a:srgbClr val="0033CC"/>
                </a:solidFill>
                <a:latin typeface="幼圆" panose="02010509060101010101" pitchFamily="49" charset="-122"/>
                <a:ea typeface="幼圆" panose="02010509060101010101" pitchFamily="49" charset="-122"/>
              </a:rPr>
              <a:t>循环</a:t>
            </a:r>
          </a:p>
        </p:txBody>
      </p:sp>
      <p:grpSp>
        <p:nvGrpSpPr>
          <p:cNvPr id="123907" name="组合 2"/>
          <p:cNvGrpSpPr>
            <a:grpSpLocks/>
          </p:cNvGrpSpPr>
          <p:nvPr/>
        </p:nvGrpSpPr>
        <p:grpSpPr bwMode="auto">
          <a:xfrm>
            <a:off x="971550" y="3284538"/>
            <a:ext cx="7642225" cy="2889250"/>
            <a:chOff x="513681" y="820292"/>
            <a:chExt cx="7642225" cy="2888160"/>
          </a:xfrm>
        </p:grpSpPr>
        <p:sp>
          <p:nvSpPr>
            <p:cNvPr id="123928" name="圆角矩形 4"/>
            <p:cNvSpPr>
              <a:spLocks noChangeArrowheads="1"/>
            </p:cNvSpPr>
            <p:nvPr/>
          </p:nvSpPr>
          <p:spPr bwMode="auto">
            <a:xfrm>
              <a:off x="3618831" y="1690539"/>
              <a:ext cx="1225550" cy="11525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lang="zh-CN" altLang="en-US" sz="2400" b="1">
                  <a:solidFill>
                    <a:schemeClr val="bg1"/>
                  </a:solidFill>
                  <a:ea typeface="幼圆" panose="02010509060101010101" pitchFamily="49" charset="-122"/>
                  <a:cs typeface="Times New Roman" panose="02020603050405020304" pitchFamily="18" charset="0"/>
                </a:rPr>
                <a:t>蒸汽机</a:t>
              </a:r>
              <a:endParaRPr lang="en-US" altLang="zh-CN" sz="2400" b="1">
                <a:solidFill>
                  <a:schemeClr val="bg1"/>
                </a:solidFill>
                <a:ea typeface="幼圆" panose="02010509060101010101" pitchFamily="49" charset="-122"/>
                <a:cs typeface="Times New Roman" panose="02020603050405020304" pitchFamily="18" charset="0"/>
              </a:endParaRPr>
            </a:p>
          </p:txBody>
        </p:sp>
        <p:sp>
          <p:nvSpPr>
            <p:cNvPr id="123929" name="圆角矩形 4"/>
            <p:cNvSpPr>
              <a:spLocks noChangeArrowheads="1"/>
            </p:cNvSpPr>
            <p:nvPr/>
          </p:nvSpPr>
          <p:spPr bwMode="auto">
            <a:xfrm>
              <a:off x="1448718" y="1631801"/>
              <a:ext cx="901700" cy="1152525"/>
            </a:xfrm>
            <a:prstGeom prst="roundRect">
              <a:avLst>
                <a:gd name="adj" fmla="val 16667"/>
              </a:avLst>
            </a:pr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lang="zh-CN" altLang="en-US" sz="2400" b="1">
                  <a:solidFill>
                    <a:schemeClr val="bg1"/>
                  </a:solidFill>
                  <a:ea typeface="幼圆" panose="02010509060101010101" pitchFamily="49" charset="-122"/>
                  <a:cs typeface="Times New Roman" panose="02020603050405020304" pitchFamily="18" charset="0"/>
                </a:rPr>
                <a:t>锅炉</a:t>
              </a:r>
              <a:endParaRPr lang="en-US" altLang="zh-CN" sz="2400" b="1">
                <a:solidFill>
                  <a:schemeClr val="bg1"/>
                </a:solidFill>
                <a:ea typeface="幼圆" panose="02010509060101010101" pitchFamily="49" charset="-122"/>
                <a:cs typeface="Times New Roman" panose="02020603050405020304" pitchFamily="18" charset="0"/>
              </a:endParaRPr>
            </a:p>
          </p:txBody>
        </p:sp>
        <p:sp>
          <p:nvSpPr>
            <p:cNvPr id="9" name="圆角矩形 4"/>
            <p:cNvSpPr>
              <a:spLocks noChangeArrowheads="1"/>
            </p:cNvSpPr>
            <p:nvPr/>
          </p:nvSpPr>
          <p:spPr bwMode="auto">
            <a:xfrm>
              <a:off x="6066756" y="1689914"/>
              <a:ext cx="1008063" cy="1153677"/>
            </a:xfrm>
            <a:prstGeom prst="roundRect">
              <a:avLst>
                <a:gd name="adj" fmla="val 16667"/>
              </a:avLst>
            </a:prstGeom>
            <a:solidFill>
              <a:schemeClr val="accent2">
                <a:lumMod val="75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defRPr/>
              </a:pPr>
              <a:r>
                <a:rPr lang="zh-CN" altLang="en-US" sz="2400" b="1" dirty="0" smtClean="0">
                  <a:solidFill>
                    <a:schemeClr val="bg1"/>
                  </a:solidFill>
                  <a:ea typeface="幼圆" panose="02010509060101010101" pitchFamily="49" charset="-122"/>
                  <a:cs typeface="Times New Roman" panose="02020603050405020304" pitchFamily="18" charset="0"/>
                </a:rPr>
                <a:t>冷凝</a:t>
              </a:r>
              <a:endParaRPr lang="en-US" altLang="zh-CN" sz="2400" b="1" dirty="0" smtClean="0">
                <a:solidFill>
                  <a:schemeClr val="bg1"/>
                </a:solidFill>
                <a:ea typeface="幼圆" panose="02010509060101010101" pitchFamily="49" charset="-122"/>
                <a:cs typeface="Times New Roman" panose="02020603050405020304" pitchFamily="18" charset="0"/>
              </a:endParaRPr>
            </a:p>
            <a:p>
              <a:pPr>
                <a:lnSpc>
                  <a:spcPct val="150000"/>
                </a:lnSpc>
                <a:defRPr/>
              </a:pPr>
              <a:r>
                <a:rPr lang="zh-CN" altLang="en-US" sz="2400" b="1" dirty="0" smtClean="0">
                  <a:solidFill>
                    <a:schemeClr val="bg1"/>
                  </a:solidFill>
                  <a:ea typeface="幼圆" panose="02010509060101010101" pitchFamily="49" charset="-122"/>
                  <a:cs typeface="Times New Roman" panose="02020603050405020304" pitchFamily="18" charset="0"/>
                </a:rPr>
                <a:t>装置</a:t>
              </a:r>
              <a:endParaRPr lang="en-US" altLang="zh-CN" sz="2400" b="1" dirty="0">
                <a:solidFill>
                  <a:schemeClr val="bg1"/>
                </a:solidFill>
                <a:ea typeface="幼圆" panose="02010509060101010101" pitchFamily="49" charset="-122"/>
                <a:cs typeface="Times New Roman" panose="02020603050405020304" pitchFamily="18" charset="0"/>
              </a:endParaRPr>
            </a:p>
          </p:txBody>
        </p:sp>
        <p:cxnSp>
          <p:nvCxnSpPr>
            <p:cNvPr id="123931" name="直接箭头连接符 2"/>
            <p:cNvCxnSpPr>
              <a:cxnSpLocks noChangeShapeType="1"/>
            </p:cNvCxnSpPr>
            <p:nvPr/>
          </p:nvCxnSpPr>
          <p:spPr bwMode="auto">
            <a:xfrm flipV="1">
              <a:off x="2350418" y="2265214"/>
              <a:ext cx="1196975" cy="1587"/>
            </a:xfrm>
            <a:prstGeom prst="straightConnector1">
              <a:avLst/>
            </a:prstGeom>
            <a:noFill/>
            <a:ln w="57150" algn="ctr">
              <a:solidFill>
                <a:srgbClr val="C00000"/>
              </a:solidFill>
              <a:round/>
              <a:headEnd/>
              <a:tailEnd type="triangle" w="med" len="med"/>
            </a:ln>
            <a:extLst>
              <a:ext uri="{909E8E84-426E-40DD-AFC4-6F175D3DCCD1}">
                <a14:hiddenFill xmlns:a14="http://schemas.microsoft.com/office/drawing/2010/main">
                  <a:noFill/>
                </a14:hiddenFill>
              </a:ext>
            </a:extLst>
          </p:spPr>
        </p:cxnSp>
        <p:cxnSp>
          <p:nvCxnSpPr>
            <p:cNvPr id="123932" name="直接箭头连接符 23"/>
            <p:cNvCxnSpPr>
              <a:cxnSpLocks noChangeShapeType="1"/>
            </p:cNvCxnSpPr>
            <p:nvPr/>
          </p:nvCxnSpPr>
          <p:spPr bwMode="auto">
            <a:xfrm>
              <a:off x="4985668" y="2266801"/>
              <a:ext cx="1081088" cy="0"/>
            </a:xfrm>
            <a:prstGeom prst="straightConnector1">
              <a:avLst/>
            </a:prstGeom>
            <a:noFill/>
            <a:ln w="57150" algn="ctr">
              <a:solidFill>
                <a:srgbClr val="00B050"/>
              </a:solidFill>
              <a:round/>
              <a:headEnd/>
              <a:tailEnd type="triangle" w="med" len="med"/>
            </a:ln>
            <a:extLst>
              <a:ext uri="{909E8E84-426E-40DD-AFC4-6F175D3DCCD1}">
                <a14:hiddenFill xmlns:a14="http://schemas.microsoft.com/office/drawing/2010/main">
                  <a:noFill/>
                </a14:hiddenFill>
              </a:ext>
            </a:extLst>
          </p:spPr>
        </p:cxnSp>
        <p:cxnSp>
          <p:nvCxnSpPr>
            <p:cNvPr id="12" name="直接箭头连接符 11"/>
            <p:cNvCxnSpPr/>
            <p:nvPr/>
          </p:nvCxnSpPr>
          <p:spPr bwMode="auto">
            <a:xfrm flipH="1">
              <a:off x="3566444" y="3187948"/>
              <a:ext cx="1370012" cy="0"/>
            </a:xfrm>
            <a:prstGeom prst="straightConnector1">
              <a:avLst/>
            </a:prstGeom>
            <a:solidFill>
              <a:schemeClr val="accent1"/>
            </a:solidFill>
            <a:ln w="57150" cap="flat" cmpd="sng" algn="ctr">
              <a:solidFill>
                <a:schemeClr val="accent2">
                  <a:lumMod val="75000"/>
                </a:schemeClr>
              </a:solidFill>
              <a:prstDash val="solid"/>
              <a:round/>
              <a:headEnd type="none" w="med" len="med"/>
              <a:tailEnd type="triangle"/>
            </a:ln>
            <a:effectLst/>
          </p:spPr>
        </p:cxnSp>
        <p:cxnSp>
          <p:nvCxnSpPr>
            <p:cNvPr id="13" name="直接连接符 12"/>
            <p:cNvCxnSpPr/>
            <p:nvPr/>
          </p:nvCxnSpPr>
          <p:spPr bwMode="auto">
            <a:xfrm>
              <a:off x="972469" y="3187948"/>
              <a:ext cx="6480175" cy="0"/>
            </a:xfrm>
            <a:prstGeom prst="line">
              <a:avLst/>
            </a:prstGeom>
            <a:solidFill>
              <a:schemeClr val="accent1"/>
            </a:solidFill>
            <a:ln w="57150" cap="flat" cmpd="sng" algn="ctr">
              <a:solidFill>
                <a:schemeClr val="accent2">
                  <a:lumMod val="75000"/>
                </a:schemeClr>
              </a:solidFill>
              <a:prstDash val="solid"/>
              <a:round/>
              <a:headEnd type="none" w="med" len="med"/>
              <a:tailEnd type="none" w="med" len="med"/>
            </a:ln>
            <a:effectLst/>
          </p:spPr>
        </p:cxnSp>
        <p:cxnSp>
          <p:nvCxnSpPr>
            <p:cNvPr id="14" name="直接连接符 13"/>
            <p:cNvCxnSpPr/>
            <p:nvPr/>
          </p:nvCxnSpPr>
          <p:spPr bwMode="auto">
            <a:xfrm>
              <a:off x="7074819" y="2267546"/>
              <a:ext cx="358775" cy="0"/>
            </a:xfrm>
            <a:prstGeom prst="line">
              <a:avLst/>
            </a:prstGeom>
            <a:solidFill>
              <a:schemeClr val="accent1"/>
            </a:solidFill>
            <a:ln w="57150" cap="flat" cmpd="sng" algn="ctr">
              <a:solidFill>
                <a:schemeClr val="accent2">
                  <a:lumMod val="75000"/>
                </a:schemeClr>
              </a:solidFill>
              <a:prstDash val="solid"/>
              <a:round/>
              <a:headEnd type="none" w="med" len="med"/>
              <a:tailEnd type="none" w="med" len="med"/>
            </a:ln>
            <a:effectLst/>
          </p:spPr>
        </p:cxnSp>
        <p:cxnSp>
          <p:nvCxnSpPr>
            <p:cNvPr id="15" name="直接连接符 14"/>
            <p:cNvCxnSpPr/>
            <p:nvPr/>
          </p:nvCxnSpPr>
          <p:spPr bwMode="auto">
            <a:xfrm flipH="1">
              <a:off x="7428831" y="2267546"/>
              <a:ext cx="0" cy="934684"/>
            </a:xfrm>
            <a:prstGeom prst="line">
              <a:avLst/>
            </a:prstGeom>
            <a:solidFill>
              <a:schemeClr val="accent1"/>
            </a:solidFill>
            <a:ln w="57150" cap="flat" cmpd="sng" algn="ctr">
              <a:solidFill>
                <a:schemeClr val="accent2">
                  <a:lumMod val="75000"/>
                </a:schemeClr>
              </a:solidFill>
              <a:prstDash val="solid"/>
              <a:round/>
              <a:headEnd type="none" w="med" len="med"/>
              <a:tailEnd type="none" w="med" len="med"/>
            </a:ln>
            <a:effectLst/>
          </p:spPr>
        </p:cxnSp>
        <p:cxnSp>
          <p:nvCxnSpPr>
            <p:cNvPr id="16" name="直接连接符 15"/>
            <p:cNvCxnSpPr/>
            <p:nvPr/>
          </p:nvCxnSpPr>
          <p:spPr bwMode="auto">
            <a:xfrm flipH="1">
              <a:off x="972469" y="2267546"/>
              <a:ext cx="0" cy="934684"/>
            </a:xfrm>
            <a:prstGeom prst="line">
              <a:avLst/>
            </a:prstGeom>
            <a:solidFill>
              <a:schemeClr val="accent1"/>
            </a:solidFill>
            <a:ln w="57150" cap="flat" cmpd="sng" algn="ctr">
              <a:solidFill>
                <a:schemeClr val="accent2">
                  <a:lumMod val="75000"/>
                </a:schemeClr>
              </a:solidFill>
              <a:prstDash val="solid"/>
              <a:round/>
              <a:headEnd type="none" w="med" len="med"/>
              <a:tailEnd type="none" w="med" len="med"/>
            </a:ln>
            <a:effectLst/>
          </p:spPr>
        </p:cxnSp>
        <p:cxnSp>
          <p:nvCxnSpPr>
            <p:cNvPr id="17" name="直接箭头连接符 16"/>
            <p:cNvCxnSpPr/>
            <p:nvPr/>
          </p:nvCxnSpPr>
          <p:spPr bwMode="auto">
            <a:xfrm flipV="1">
              <a:off x="953419" y="2267546"/>
              <a:ext cx="523875" cy="0"/>
            </a:xfrm>
            <a:prstGeom prst="straightConnector1">
              <a:avLst/>
            </a:prstGeom>
            <a:solidFill>
              <a:schemeClr val="accent1"/>
            </a:solidFill>
            <a:ln w="57150" cap="flat" cmpd="sng" algn="ctr">
              <a:solidFill>
                <a:schemeClr val="accent2">
                  <a:lumMod val="75000"/>
                </a:schemeClr>
              </a:solidFill>
              <a:prstDash val="solid"/>
              <a:round/>
              <a:headEnd type="none" w="med" len="med"/>
              <a:tailEnd type="triangle"/>
            </a:ln>
            <a:effectLst/>
          </p:spPr>
        </p:cxnSp>
        <p:cxnSp>
          <p:nvCxnSpPr>
            <p:cNvPr id="123939" name="直接箭头连接符 39"/>
            <p:cNvCxnSpPr>
              <a:cxnSpLocks noChangeShapeType="1"/>
            </p:cNvCxnSpPr>
            <p:nvPr/>
          </p:nvCxnSpPr>
          <p:spPr bwMode="auto">
            <a:xfrm flipV="1">
              <a:off x="4218906" y="1335157"/>
              <a:ext cx="0" cy="396000"/>
            </a:xfrm>
            <a:prstGeom prst="straightConnector1">
              <a:avLst/>
            </a:prstGeom>
            <a:noFill/>
            <a:ln w="57150" algn="ctr">
              <a:solidFill>
                <a:srgbClr val="00B050"/>
              </a:solidFill>
              <a:round/>
              <a:headEnd/>
              <a:tailEnd type="triangle" w="med" len="med"/>
            </a:ln>
            <a:extLst>
              <a:ext uri="{909E8E84-426E-40DD-AFC4-6F175D3DCCD1}">
                <a14:hiddenFill xmlns:a14="http://schemas.microsoft.com/office/drawing/2010/main">
                  <a:noFill/>
                </a14:hiddenFill>
              </a:ext>
            </a:extLst>
          </p:spPr>
        </p:cxnSp>
        <p:sp>
          <p:nvSpPr>
            <p:cNvPr id="123940" name="圆角矩形 4"/>
            <p:cNvSpPr>
              <a:spLocks noChangeArrowheads="1"/>
            </p:cNvSpPr>
            <p:nvPr/>
          </p:nvSpPr>
          <p:spPr bwMode="auto">
            <a:xfrm>
              <a:off x="3727575" y="820292"/>
              <a:ext cx="1008062" cy="55086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lang="zh-CN" altLang="en-US" sz="2400" b="1">
                  <a:solidFill>
                    <a:schemeClr val="bg1"/>
                  </a:solidFill>
                  <a:ea typeface="幼圆" panose="02010509060101010101" pitchFamily="49" charset="-122"/>
                  <a:cs typeface="Times New Roman" panose="02020603050405020304" pitchFamily="18" charset="0"/>
                </a:rPr>
                <a:t>作功</a:t>
              </a:r>
              <a:endParaRPr lang="en-US" altLang="zh-CN" sz="2400" b="1">
                <a:solidFill>
                  <a:schemeClr val="bg1"/>
                </a:solidFill>
                <a:ea typeface="幼圆" panose="02010509060101010101" pitchFamily="49" charset="-122"/>
                <a:cs typeface="Times New Roman" panose="02020603050405020304" pitchFamily="18" charset="0"/>
              </a:endParaRPr>
            </a:p>
          </p:txBody>
        </p:sp>
        <p:sp>
          <p:nvSpPr>
            <p:cNvPr id="123941" name="Text Box 4"/>
            <p:cNvSpPr txBox="1">
              <a:spLocks noChangeArrowheads="1"/>
            </p:cNvSpPr>
            <p:nvPr/>
          </p:nvSpPr>
          <p:spPr bwMode="auto">
            <a:xfrm>
              <a:off x="3237955" y="3246489"/>
              <a:ext cx="229393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400" b="1">
                  <a:solidFill>
                    <a:srgbClr val="FF0000"/>
                  </a:solidFill>
                  <a:latin typeface="幼圆" panose="02010509060101010101" pitchFamily="49" charset="-122"/>
                  <a:ea typeface="幼圆" panose="02010509060101010101" pitchFamily="49" charset="-122"/>
                </a:rPr>
                <a:t>水循环</a:t>
              </a:r>
              <a:r>
                <a:rPr kumimoji="1" lang="en-US" altLang="zh-CN" sz="2400" b="1">
                  <a:solidFill>
                    <a:srgbClr val="0033CC"/>
                  </a:solidFill>
                  <a:latin typeface="幼圆" panose="02010509060101010101" pitchFamily="49" charset="-122"/>
                  <a:ea typeface="幼圆" panose="02010509060101010101" pitchFamily="49" charset="-122"/>
                </a:rPr>
                <a:t>(</a:t>
              </a:r>
              <a:r>
                <a:rPr kumimoji="1" lang="zh-CN" altLang="en-US" sz="2400" b="1">
                  <a:solidFill>
                    <a:srgbClr val="0033CC"/>
                  </a:solidFill>
                  <a:latin typeface="幼圆" panose="02010509060101010101" pitchFamily="49" charset="-122"/>
                  <a:ea typeface="幼圆" panose="02010509060101010101" pitchFamily="49" charset="-122"/>
                </a:rPr>
                <a:t>工质</a:t>
              </a:r>
              <a:r>
                <a:rPr kumimoji="1" lang="en-US" altLang="zh-CN" sz="2400" b="1">
                  <a:solidFill>
                    <a:srgbClr val="0033CC"/>
                  </a:solidFill>
                  <a:latin typeface="幼圆" panose="02010509060101010101" pitchFamily="49" charset="-122"/>
                  <a:ea typeface="幼圆" panose="02010509060101010101" pitchFamily="49" charset="-122"/>
                </a:rPr>
                <a:t>)</a:t>
              </a:r>
              <a:endParaRPr kumimoji="1" lang="en-US" altLang="zh-CN" sz="2400">
                <a:solidFill>
                  <a:srgbClr val="0033CC"/>
                </a:solidFill>
                <a:latin typeface="幼圆" panose="02010509060101010101" pitchFamily="49" charset="-122"/>
                <a:ea typeface="幼圆" panose="02010509060101010101" pitchFamily="49" charset="-122"/>
              </a:endParaRPr>
            </a:p>
          </p:txBody>
        </p:sp>
        <p:sp>
          <p:nvSpPr>
            <p:cNvPr id="123942" name="Text Box 4"/>
            <p:cNvSpPr txBox="1">
              <a:spLocks noChangeArrowheads="1"/>
            </p:cNvSpPr>
            <p:nvPr/>
          </p:nvSpPr>
          <p:spPr bwMode="auto">
            <a:xfrm>
              <a:off x="513681" y="1865164"/>
              <a:ext cx="1119187"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b="1">
                  <a:solidFill>
                    <a:srgbClr val="0033CC"/>
                  </a:solidFill>
                  <a:latin typeface="幼圆" panose="02010509060101010101" pitchFamily="49" charset="-122"/>
                  <a:ea typeface="幼圆" panose="02010509060101010101" pitchFamily="49" charset="-122"/>
                </a:rPr>
                <a:t>液态水</a:t>
              </a:r>
              <a:endParaRPr kumimoji="1" lang="en-US" altLang="zh-CN" b="1">
                <a:solidFill>
                  <a:srgbClr val="0033CC"/>
                </a:solidFill>
                <a:latin typeface="幼圆" panose="02010509060101010101" pitchFamily="49" charset="-122"/>
                <a:ea typeface="幼圆" panose="02010509060101010101" pitchFamily="49" charset="-122"/>
              </a:endParaRPr>
            </a:p>
          </p:txBody>
        </p:sp>
        <p:sp>
          <p:nvSpPr>
            <p:cNvPr id="123943" name="Text Box 4"/>
            <p:cNvSpPr txBox="1">
              <a:spLocks noChangeArrowheads="1"/>
            </p:cNvSpPr>
            <p:nvPr/>
          </p:nvSpPr>
          <p:spPr bwMode="auto">
            <a:xfrm>
              <a:off x="2483768" y="1879451"/>
              <a:ext cx="1119188"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b="1">
                  <a:solidFill>
                    <a:srgbClr val="0033CC"/>
                  </a:solidFill>
                  <a:latin typeface="幼圆" panose="02010509060101010101" pitchFamily="49" charset="-122"/>
                  <a:ea typeface="幼圆" panose="02010509060101010101" pitchFamily="49" charset="-122"/>
                </a:rPr>
                <a:t>过热蒸汽</a:t>
              </a:r>
              <a:endParaRPr kumimoji="1" lang="en-US" altLang="zh-CN" b="1">
                <a:solidFill>
                  <a:srgbClr val="0033CC"/>
                </a:solidFill>
                <a:latin typeface="幼圆" panose="02010509060101010101" pitchFamily="49" charset="-122"/>
                <a:ea typeface="幼圆" panose="02010509060101010101" pitchFamily="49" charset="-122"/>
              </a:endParaRPr>
            </a:p>
          </p:txBody>
        </p:sp>
        <p:sp>
          <p:nvSpPr>
            <p:cNvPr id="123944" name="Text Box 4"/>
            <p:cNvSpPr txBox="1">
              <a:spLocks noChangeArrowheads="1"/>
            </p:cNvSpPr>
            <p:nvPr/>
          </p:nvSpPr>
          <p:spPr bwMode="auto">
            <a:xfrm>
              <a:off x="5117431" y="1865164"/>
              <a:ext cx="1119187"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b="1">
                  <a:solidFill>
                    <a:srgbClr val="0033CC"/>
                  </a:solidFill>
                  <a:latin typeface="幼圆" panose="02010509060101010101" pitchFamily="49" charset="-122"/>
                  <a:ea typeface="幼圆" panose="02010509060101010101" pitchFamily="49" charset="-122"/>
                </a:rPr>
                <a:t>乏汽</a:t>
              </a:r>
              <a:endParaRPr kumimoji="1" lang="en-US" altLang="zh-CN" b="1">
                <a:solidFill>
                  <a:srgbClr val="0033CC"/>
                </a:solidFill>
                <a:latin typeface="幼圆" panose="02010509060101010101" pitchFamily="49" charset="-122"/>
                <a:ea typeface="幼圆" panose="02010509060101010101" pitchFamily="49" charset="-122"/>
              </a:endParaRPr>
            </a:p>
          </p:txBody>
        </p:sp>
        <p:sp>
          <p:nvSpPr>
            <p:cNvPr id="123945" name="Text Box 4"/>
            <p:cNvSpPr txBox="1">
              <a:spLocks noChangeArrowheads="1"/>
            </p:cNvSpPr>
            <p:nvPr/>
          </p:nvSpPr>
          <p:spPr bwMode="auto">
            <a:xfrm>
              <a:off x="7036719" y="1865163"/>
              <a:ext cx="1119187"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b="1">
                  <a:solidFill>
                    <a:srgbClr val="0033CC"/>
                  </a:solidFill>
                  <a:latin typeface="幼圆" panose="02010509060101010101" pitchFamily="49" charset="-122"/>
                  <a:ea typeface="幼圆" panose="02010509060101010101" pitchFamily="49" charset="-122"/>
                </a:rPr>
                <a:t>液态水</a:t>
              </a:r>
              <a:endParaRPr kumimoji="1" lang="en-US" altLang="zh-CN" b="1">
                <a:solidFill>
                  <a:srgbClr val="0033CC"/>
                </a:solidFill>
                <a:latin typeface="幼圆" panose="02010509060101010101" pitchFamily="49" charset="-122"/>
                <a:ea typeface="幼圆" panose="02010509060101010101" pitchFamily="49" charset="-122"/>
              </a:endParaRPr>
            </a:p>
          </p:txBody>
        </p:sp>
      </p:grpSp>
      <p:grpSp>
        <p:nvGrpSpPr>
          <p:cNvPr id="29" name="组合 28"/>
          <p:cNvGrpSpPr>
            <a:grpSpLocks/>
          </p:cNvGrpSpPr>
          <p:nvPr/>
        </p:nvGrpSpPr>
        <p:grpSpPr bwMode="auto">
          <a:xfrm>
            <a:off x="952500" y="923925"/>
            <a:ext cx="4570413" cy="4568825"/>
            <a:chOff x="953070" y="924426"/>
            <a:chExt cx="4569943" cy="4567567"/>
          </a:xfrm>
        </p:grpSpPr>
        <p:pic>
          <p:nvPicPr>
            <p:cNvPr id="123925"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3070" y="924426"/>
              <a:ext cx="2741688" cy="2657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26" name="矩形 3"/>
            <p:cNvSpPr>
              <a:spLocks noChangeArrowheads="1"/>
            </p:cNvSpPr>
            <p:nvPr/>
          </p:nvSpPr>
          <p:spPr bwMode="auto">
            <a:xfrm>
              <a:off x="3952975" y="2899705"/>
              <a:ext cx="1570038" cy="2592288"/>
            </a:xfrm>
            <a:prstGeom prst="rect">
              <a:avLst/>
            </a:prstGeom>
            <a:noFill/>
            <a:ln w="28575" algn="ctr">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cxnSp>
          <p:nvCxnSpPr>
            <p:cNvPr id="123927" name="直接箭头连接符 26"/>
            <p:cNvCxnSpPr>
              <a:cxnSpLocks noChangeShapeType="1"/>
            </p:cNvCxnSpPr>
            <p:nvPr/>
          </p:nvCxnSpPr>
          <p:spPr bwMode="auto">
            <a:xfrm flipH="1" flipV="1">
              <a:off x="3406824" y="2738634"/>
              <a:ext cx="546152" cy="145198"/>
            </a:xfrm>
            <a:prstGeom prst="straightConnector1">
              <a:avLst/>
            </a:prstGeom>
            <a:noFill/>
            <a:ln w="57150" algn="ctr">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33" name="组合 32"/>
          <p:cNvGrpSpPr>
            <a:grpSpLocks/>
          </p:cNvGrpSpPr>
          <p:nvPr/>
        </p:nvGrpSpPr>
        <p:grpSpPr bwMode="auto">
          <a:xfrm>
            <a:off x="755650" y="3394075"/>
            <a:ext cx="7858125" cy="2779713"/>
            <a:chOff x="755576" y="3394732"/>
            <a:chExt cx="7858249" cy="2778411"/>
          </a:xfrm>
        </p:grpSpPr>
        <p:sp>
          <p:nvSpPr>
            <p:cNvPr id="123923" name="矩形 33"/>
            <p:cNvSpPr>
              <a:spLocks noChangeArrowheads="1"/>
            </p:cNvSpPr>
            <p:nvPr/>
          </p:nvSpPr>
          <p:spPr bwMode="auto">
            <a:xfrm>
              <a:off x="755576" y="3927062"/>
              <a:ext cx="7858249" cy="2246081"/>
            </a:xfrm>
            <a:prstGeom prst="rect">
              <a:avLst/>
            </a:prstGeom>
            <a:noFill/>
            <a:ln w="38100" algn="ctr">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cxnSp>
          <p:nvCxnSpPr>
            <p:cNvPr id="123924" name="直接箭头连接符 34"/>
            <p:cNvCxnSpPr>
              <a:cxnSpLocks noChangeShapeType="1"/>
            </p:cNvCxnSpPr>
            <p:nvPr/>
          </p:nvCxnSpPr>
          <p:spPr bwMode="auto">
            <a:xfrm flipV="1">
              <a:off x="6352831" y="3394732"/>
              <a:ext cx="341706" cy="532909"/>
            </a:xfrm>
            <a:prstGeom prst="straightConnector1">
              <a:avLst/>
            </a:prstGeom>
            <a:noFill/>
            <a:ln w="57150" algn="ctr">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38" name="组合 37"/>
          <p:cNvGrpSpPr>
            <a:grpSpLocks/>
          </p:cNvGrpSpPr>
          <p:nvPr/>
        </p:nvGrpSpPr>
        <p:grpSpPr bwMode="auto">
          <a:xfrm>
            <a:off x="5480050" y="744538"/>
            <a:ext cx="3492500" cy="2705100"/>
            <a:chOff x="649288" y="2476549"/>
            <a:chExt cx="4231010" cy="3310675"/>
          </a:xfrm>
        </p:grpSpPr>
        <p:sp>
          <p:nvSpPr>
            <p:cNvPr id="123914" name="Line 3"/>
            <p:cNvSpPr>
              <a:spLocks noChangeShapeType="1"/>
            </p:cNvSpPr>
            <p:nvPr/>
          </p:nvSpPr>
          <p:spPr bwMode="auto">
            <a:xfrm>
              <a:off x="1219200" y="5648374"/>
              <a:ext cx="3124200" cy="0"/>
            </a:xfrm>
            <a:prstGeom prst="line">
              <a:avLst/>
            </a:prstGeom>
            <a:noFill/>
            <a:ln w="1905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3915" name="Line 4"/>
            <p:cNvSpPr>
              <a:spLocks noChangeShapeType="1"/>
            </p:cNvSpPr>
            <p:nvPr/>
          </p:nvSpPr>
          <p:spPr bwMode="auto">
            <a:xfrm flipV="1">
              <a:off x="1219200" y="2828974"/>
              <a:ext cx="0" cy="2819400"/>
            </a:xfrm>
            <a:prstGeom prst="line">
              <a:avLst/>
            </a:prstGeom>
            <a:noFill/>
            <a:ln w="1905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3916" name="Rectangle 5"/>
            <p:cNvSpPr>
              <a:spLocks noChangeArrowheads="1"/>
            </p:cNvSpPr>
            <p:nvPr/>
          </p:nvSpPr>
          <p:spPr bwMode="auto">
            <a:xfrm>
              <a:off x="649288" y="2476549"/>
              <a:ext cx="412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r>
                <a:rPr lang="en-US" altLang="zh-CN" sz="3600" i="1">
                  <a:ea typeface="宋体" panose="02010600030101010101" pitchFamily="2" charset="-122"/>
                </a:rPr>
                <a:t>p</a:t>
              </a:r>
            </a:p>
          </p:txBody>
        </p:sp>
        <p:sp>
          <p:nvSpPr>
            <p:cNvPr id="123917" name="Rectangle 6"/>
            <p:cNvSpPr>
              <a:spLocks noChangeArrowheads="1"/>
            </p:cNvSpPr>
            <p:nvPr/>
          </p:nvSpPr>
          <p:spPr bwMode="auto">
            <a:xfrm>
              <a:off x="4391348" y="5145875"/>
              <a:ext cx="488950" cy="64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r>
                <a:rPr lang="en-US" altLang="zh-CN" sz="3600" i="1">
                  <a:ea typeface="宋体" panose="02010600030101010101" pitchFamily="2" charset="-122"/>
                </a:rPr>
                <a:t>V</a:t>
              </a:r>
            </a:p>
          </p:txBody>
        </p:sp>
        <p:sp>
          <p:nvSpPr>
            <p:cNvPr id="123918" name="Oval 14"/>
            <p:cNvSpPr>
              <a:spLocks noChangeArrowheads="1"/>
            </p:cNvSpPr>
            <p:nvPr/>
          </p:nvSpPr>
          <p:spPr bwMode="auto">
            <a:xfrm rot="2160000">
              <a:off x="1524000" y="3667174"/>
              <a:ext cx="2819400" cy="1066800"/>
            </a:xfrm>
            <a:prstGeom prst="ellipse">
              <a:avLst/>
            </a:prstGeom>
            <a:noFill/>
            <a:ln w="25400" cap="sq">
              <a:solidFill>
                <a:srgbClr val="FF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23919" name="Rectangle 15"/>
            <p:cNvSpPr>
              <a:spLocks noChangeArrowheads="1"/>
            </p:cNvSpPr>
            <p:nvPr/>
          </p:nvSpPr>
          <p:spPr bwMode="auto">
            <a:xfrm>
              <a:off x="4038600" y="4886374"/>
              <a:ext cx="412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r>
                <a:rPr lang="en-US" altLang="zh-CN" sz="3600" i="1">
                  <a:ea typeface="宋体" panose="02010600030101010101" pitchFamily="2" charset="-122"/>
                </a:rPr>
                <a:t>2</a:t>
              </a:r>
            </a:p>
          </p:txBody>
        </p:sp>
        <p:sp>
          <p:nvSpPr>
            <p:cNvPr id="123920" name="Rectangle 16"/>
            <p:cNvSpPr>
              <a:spLocks noChangeArrowheads="1"/>
            </p:cNvSpPr>
            <p:nvPr/>
          </p:nvSpPr>
          <p:spPr bwMode="auto">
            <a:xfrm>
              <a:off x="1485900" y="2752774"/>
              <a:ext cx="412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r>
                <a:rPr lang="en-US" altLang="zh-CN" sz="3600" i="1">
                  <a:ea typeface="宋体" panose="02010600030101010101" pitchFamily="2" charset="-122"/>
                </a:rPr>
                <a:t>1</a:t>
              </a:r>
            </a:p>
          </p:txBody>
        </p:sp>
        <p:sp>
          <p:nvSpPr>
            <p:cNvPr id="123921" name="Line 17"/>
            <p:cNvSpPr>
              <a:spLocks noChangeShapeType="1"/>
            </p:cNvSpPr>
            <p:nvPr/>
          </p:nvSpPr>
          <p:spPr bwMode="auto">
            <a:xfrm>
              <a:off x="3200400" y="3743374"/>
              <a:ext cx="228600" cy="179388"/>
            </a:xfrm>
            <a:prstGeom prst="line">
              <a:avLst/>
            </a:prstGeom>
            <a:noFill/>
            <a:ln w="76200" cap="sq">
              <a:solidFill>
                <a:srgbClr val="0000FF"/>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3922" name="Line 18"/>
            <p:cNvSpPr>
              <a:spLocks noChangeShapeType="1"/>
            </p:cNvSpPr>
            <p:nvPr/>
          </p:nvSpPr>
          <p:spPr bwMode="auto">
            <a:xfrm flipH="1" flipV="1">
              <a:off x="2362200" y="4429174"/>
              <a:ext cx="304800" cy="228600"/>
            </a:xfrm>
            <a:prstGeom prst="line">
              <a:avLst/>
            </a:prstGeom>
            <a:noFill/>
            <a:ln w="76200" cap="sq">
              <a:solidFill>
                <a:srgbClr val="0000FF"/>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6" name="组合 35"/>
          <p:cNvGrpSpPr>
            <a:grpSpLocks/>
          </p:cNvGrpSpPr>
          <p:nvPr/>
        </p:nvGrpSpPr>
        <p:grpSpPr bwMode="auto">
          <a:xfrm>
            <a:off x="2671763" y="903288"/>
            <a:ext cx="6092825" cy="576262"/>
            <a:chOff x="2671838" y="903854"/>
            <a:chExt cx="6092706" cy="575170"/>
          </a:xfrm>
        </p:grpSpPr>
        <p:sp>
          <p:nvSpPr>
            <p:cNvPr id="49" name="圆角矩形 4"/>
            <p:cNvSpPr>
              <a:spLocks noChangeArrowheads="1"/>
            </p:cNvSpPr>
            <p:nvPr/>
          </p:nvSpPr>
          <p:spPr bwMode="auto">
            <a:xfrm>
              <a:off x="2671838" y="903854"/>
              <a:ext cx="1008042" cy="551403"/>
            </a:xfrm>
            <a:prstGeom prst="roundRect">
              <a:avLst>
                <a:gd name="adj" fmla="val 16667"/>
              </a:avLst>
            </a:prstGeom>
            <a:solidFill>
              <a:schemeClr val="accent1">
                <a:lumMod val="50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defRPr/>
              </a:pPr>
              <a:r>
                <a:rPr lang="zh-CN" altLang="en-US" sz="2400" b="1" dirty="0" smtClean="0">
                  <a:solidFill>
                    <a:schemeClr val="bg1"/>
                  </a:solidFill>
                  <a:ea typeface="幼圆" panose="02010509060101010101" pitchFamily="49" charset="-122"/>
                  <a:cs typeface="Times New Roman" panose="02020603050405020304" pitchFamily="18" charset="0"/>
                </a:rPr>
                <a:t>过程</a:t>
              </a:r>
              <a:endParaRPr lang="en-US" altLang="zh-CN" sz="2400" b="1" dirty="0" smtClean="0">
                <a:solidFill>
                  <a:schemeClr val="bg1"/>
                </a:solidFill>
                <a:ea typeface="幼圆" panose="02010509060101010101" pitchFamily="49" charset="-122"/>
                <a:cs typeface="Times New Roman" panose="02020603050405020304" pitchFamily="18" charset="0"/>
              </a:endParaRPr>
            </a:p>
          </p:txBody>
        </p:sp>
        <p:sp>
          <p:nvSpPr>
            <p:cNvPr id="50" name="圆角矩形 4"/>
            <p:cNvSpPr>
              <a:spLocks noChangeArrowheads="1"/>
            </p:cNvSpPr>
            <p:nvPr/>
          </p:nvSpPr>
          <p:spPr bwMode="auto">
            <a:xfrm>
              <a:off x="7756501" y="927621"/>
              <a:ext cx="1008043" cy="551403"/>
            </a:xfrm>
            <a:prstGeom prst="roundRect">
              <a:avLst>
                <a:gd name="adj" fmla="val 16667"/>
              </a:avLst>
            </a:prstGeom>
            <a:solidFill>
              <a:schemeClr val="accent1">
                <a:lumMod val="50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defRPr/>
              </a:pPr>
              <a:r>
                <a:rPr lang="zh-CN" altLang="en-US" sz="2400" b="1" dirty="0" smtClean="0">
                  <a:solidFill>
                    <a:schemeClr val="bg1"/>
                  </a:solidFill>
                  <a:ea typeface="幼圆" panose="02010509060101010101" pitchFamily="49" charset="-122"/>
                  <a:cs typeface="Times New Roman" panose="02020603050405020304" pitchFamily="18" charset="0"/>
                </a:rPr>
                <a:t>循环</a:t>
              </a:r>
              <a:endParaRPr lang="en-US" altLang="zh-CN" sz="2400" b="1" dirty="0" smtClean="0">
                <a:solidFill>
                  <a:schemeClr val="bg1"/>
                </a:solidFill>
                <a:ea typeface="幼圆" panose="02010509060101010101" pitchFamily="49" charset="-122"/>
                <a:cs typeface="Times New Roman" panose="02020603050405020304" pitchFamily="18" charset="0"/>
              </a:endParaRPr>
            </a:p>
          </p:txBody>
        </p:sp>
      </p:gr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down)">
                                      <p:cBhvr>
                                        <p:cTn id="12" dur="500"/>
                                        <p:tgtEl>
                                          <p:spTgt spid="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6" presetClass="entr" presetSubtype="16"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circle(in)">
                                      <p:cBhvr>
                                        <p:cTn id="17" dur="2000"/>
                                        <p:tgtEl>
                                          <p:spTgt spid="3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2" presetClass="entr" presetSubtype="0"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1000"/>
                                        <p:tgtEl>
                                          <p:spTgt spid="36"/>
                                        </p:tgtEl>
                                      </p:cBhvr>
                                    </p:animEffect>
                                    <p:anim calcmode="lin" valueType="num">
                                      <p:cBhvr>
                                        <p:cTn id="23" dur="1000" fill="hold"/>
                                        <p:tgtEl>
                                          <p:spTgt spid="36"/>
                                        </p:tgtEl>
                                        <p:attrNameLst>
                                          <p:attrName>ppt_x</p:attrName>
                                        </p:attrNameLst>
                                      </p:cBhvr>
                                      <p:tavLst>
                                        <p:tav tm="0">
                                          <p:val>
                                            <p:strVal val="#ppt_x"/>
                                          </p:val>
                                        </p:tav>
                                        <p:tav tm="100000">
                                          <p:val>
                                            <p:strVal val="#ppt_x"/>
                                          </p:val>
                                        </p:tav>
                                      </p:tavLst>
                                    </p:anim>
                                    <p:anim calcmode="lin" valueType="num">
                                      <p:cBhvr>
                                        <p:cTn id="2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ChangeArrowheads="1"/>
          </p:cNvSpPr>
          <p:nvPr/>
        </p:nvSpPr>
        <p:spPr bwMode="auto">
          <a:xfrm>
            <a:off x="171450" y="33338"/>
            <a:ext cx="453231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800" b="1">
                <a:solidFill>
                  <a:srgbClr val="FF0000"/>
                </a:solidFill>
                <a:latin typeface="幼圆" panose="02010509060101010101" pitchFamily="49" charset="-122"/>
                <a:ea typeface="幼圆" panose="02010509060101010101" pitchFamily="49" charset="-122"/>
              </a:rPr>
              <a:t>热力循环及其分类</a:t>
            </a:r>
          </a:p>
        </p:txBody>
      </p:sp>
      <p:sp>
        <p:nvSpPr>
          <p:cNvPr id="96259" name="圆角矩形 14"/>
          <p:cNvSpPr>
            <a:spLocks noChangeArrowheads="1"/>
          </p:cNvSpPr>
          <p:nvPr/>
        </p:nvSpPr>
        <p:spPr bwMode="auto">
          <a:xfrm>
            <a:off x="420688" y="2492375"/>
            <a:ext cx="8389937" cy="1812925"/>
          </a:xfrm>
          <a:prstGeom prst="roundRect">
            <a:avLst>
              <a:gd name="adj" fmla="val 16667"/>
            </a:avLst>
          </a:prstGeom>
          <a:solidFill>
            <a:schemeClr val="accent1">
              <a:lumMod val="20000"/>
              <a:lumOff val="80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defRPr/>
            </a:pPr>
            <a:r>
              <a:rPr kumimoji="1" lang="zh-CN" altLang="en-US" b="1" dirty="0" smtClean="0">
                <a:solidFill>
                  <a:srgbClr val="FF0000"/>
                </a:solidFill>
                <a:latin typeface="幼圆" panose="02010509060101010101" pitchFamily="49" charset="-122"/>
                <a:ea typeface="幼圆" panose="02010509060101010101" pitchFamily="49" charset="-122"/>
              </a:rPr>
              <a:t>可逆循环</a:t>
            </a:r>
            <a:r>
              <a:rPr kumimoji="1" lang="en-US" altLang="zh-CN" dirty="0" smtClean="0">
                <a:ea typeface="幼圆" panose="02010509060101010101" pitchFamily="49" charset="-122"/>
                <a:cs typeface="Times New Roman" panose="02020603050405020304" pitchFamily="18" charset="0"/>
              </a:rPr>
              <a:t>(Reversible cycle)</a:t>
            </a:r>
            <a:r>
              <a:rPr kumimoji="1" lang="zh-CN" altLang="en-US" b="1" dirty="0" smtClean="0">
                <a:latin typeface="幼圆" panose="02010509060101010101" pitchFamily="49" charset="-122"/>
                <a:ea typeface="幼圆" panose="02010509060101010101" pitchFamily="49" charset="-122"/>
              </a:rPr>
              <a:t>：    全部由可逆过程组成的循环；</a:t>
            </a:r>
            <a:endParaRPr kumimoji="1" lang="en-US" altLang="zh-CN" b="1" dirty="0" smtClean="0">
              <a:latin typeface="幼圆" panose="02010509060101010101" pitchFamily="49" charset="-122"/>
              <a:ea typeface="幼圆" panose="02010509060101010101" pitchFamily="49" charset="-122"/>
            </a:endParaRPr>
          </a:p>
          <a:p>
            <a:pPr>
              <a:lnSpc>
                <a:spcPct val="150000"/>
              </a:lnSpc>
              <a:defRPr/>
            </a:pPr>
            <a:r>
              <a:rPr kumimoji="1" lang="zh-CN" altLang="en-US" b="1" dirty="0" smtClean="0">
                <a:solidFill>
                  <a:srgbClr val="FF0000"/>
                </a:solidFill>
                <a:latin typeface="幼圆" panose="02010509060101010101" pitchFamily="49" charset="-122"/>
                <a:ea typeface="幼圆" panose="02010509060101010101" pitchFamily="49" charset="-122"/>
              </a:rPr>
              <a:t>不可逆循环</a:t>
            </a:r>
            <a:r>
              <a:rPr kumimoji="1" lang="en-US" altLang="zh-CN" b="1" dirty="0" smtClean="0">
                <a:solidFill>
                  <a:srgbClr val="0033CC"/>
                </a:solidFill>
                <a:latin typeface="幼圆" panose="02010509060101010101" pitchFamily="49" charset="-122"/>
                <a:ea typeface="幼圆" panose="02010509060101010101" pitchFamily="49" charset="-122"/>
              </a:rPr>
              <a:t>(</a:t>
            </a:r>
            <a:r>
              <a:rPr kumimoji="1" lang="en-US" altLang="zh-CN" dirty="0" smtClean="0">
                <a:ea typeface="幼圆" panose="02010509060101010101" pitchFamily="49" charset="-122"/>
              </a:rPr>
              <a:t> Irreversible cycle):   </a:t>
            </a:r>
            <a:r>
              <a:rPr kumimoji="1" lang="zh-CN" altLang="en-US" b="1" dirty="0" smtClean="0">
                <a:latin typeface="幼圆" panose="02010509060101010101" pitchFamily="49" charset="-122"/>
                <a:ea typeface="幼圆" panose="02010509060101010101" pitchFamily="49" charset="-122"/>
              </a:rPr>
              <a:t>在循环中，有部分或者全部过程是不可逆的</a:t>
            </a:r>
            <a:endParaRPr kumimoji="1" lang="en-US" altLang="zh-CN" b="1" dirty="0" smtClean="0">
              <a:latin typeface="幼圆" panose="02010509060101010101" pitchFamily="49" charset="-122"/>
              <a:ea typeface="幼圆" panose="02010509060101010101" pitchFamily="49" charset="-122"/>
            </a:endParaRPr>
          </a:p>
          <a:p>
            <a:pPr marL="720000" indent="-285750">
              <a:lnSpc>
                <a:spcPct val="150000"/>
              </a:lnSpc>
              <a:spcAft>
                <a:spcPts val="0"/>
              </a:spcAft>
              <a:buClr>
                <a:srgbClr val="FF0000"/>
              </a:buClr>
              <a:buFont typeface="Wingdings" panose="05000000000000000000" pitchFamily="2" charset="2"/>
              <a:buChar char="u"/>
              <a:defRPr/>
            </a:pPr>
            <a:r>
              <a:rPr kumimoji="1" lang="zh-CN" altLang="en-US" b="1" dirty="0" smtClean="0">
                <a:solidFill>
                  <a:srgbClr val="0033CC"/>
                </a:solidFill>
                <a:latin typeface="幼圆" panose="02010509060101010101" pitchFamily="49" charset="-122"/>
                <a:ea typeface="幼圆" panose="02010509060101010101" pitchFamily="49" charset="-122"/>
              </a:rPr>
              <a:t>可逆循环</a:t>
            </a:r>
            <a:r>
              <a:rPr kumimoji="1" lang="zh-CN" altLang="en-US" b="1" dirty="0" smtClean="0">
                <a:latin typeface="幼圆" panose="02010509060101010101" pitchFamily="49" charset="-122"/>
                <a:ea typeface="幼圆" panose="02010509060101010101" pitchFamily="49" charset="-122"/>
              </a:rPr>
              <a:t>的全部过程构成一条</a:t>
            </a:r>
            <a:r>
              <a:rPr kumimoji="1" lang="zh-CN" altLang="en-US" b="1" dirty="0" smtClean="0">
                <a:solidFill>
                  <a:srgbClr val="0033CC"/>
                </a:solidFill>
                <a:latin typeface="幼圆" panose="02010509060101010101" pitchFamily="49" charset="-122"/>
                <a:ea typeface="幼圆" panose="02010509060101010101" pitchFamily="49" charset="-122"/>
              </a:rPr>
              <a:t>闭合曲线</a:t>
            </a:r>
            <a:r>
              <a:rPr kumimoji="1" lang="zh-CN" altLang="en-US" b="1" dirty="0" smtClean="0">
                <a:latin typeface="幼圆" panose="02010509060101010101" pitchFamily="49" charset="-122"/>
                <a:ea typeface="幼圆" panose="02010509060101010101" pitchFamily="49" charset="-122"/>
              </a:rPr>
              <a:t>。</a:t>
            </a:r>
            <a:endParaRPr kumimoji="1" lang="en-US" altLang="zh-CN" b="1" dirty="0" smtClean="0">
              <a:latin typeface="幼圆" panose="02010509060101010101" pitchFamily="49" charset="-122"/>
              <a:ea typeface="幼圆" panose="02010509060101010101" pitchFamily="49" charset="-122"/>
            </a:endParaRPr>
          </a:p>
          <a:p>
            <a:pPr marL="720000" indent="-285750">
              <a:lnSpc>
                <a:spcPct val="150000"/>
              </a:lnSpc>
              <a:spcAft>
                <a:spcPts val="0"/>
              </a:spcAft>
              <a:buClr>
                <a:srgbClr val="FF0000"/>
              </a:buClr>
              <a:buFont typeface="Wingdings" panose="05000000000000000000" pitchFamily="2" charset="2"/>
              <a:buChar char="u"/>
              <a:defRPr/>
            </a:pPr>
            <a:r>
              <a:rPr kumimoji="1" lang="zh-CN" altLang="en-US" b="1" dirty="0" smtClean="0">
                <a:latin typeface="幼圆" panose="02010509060101010101" pitchFamily="49" charset="-122"/>
                <a:ea typeface="幼圆" panose="02010509060101010101" pitchFamily="49" charset="-122"/>
              </a:rPr>
              <a:t>实际循环因为摩擦耗散不可避免，均为</a:t>
            </a:r>
            <a:r>
              <a:rPr kumimoji="1" lang="zh-CN" altLang="en-US" b="1" dirty="0" smtClean="0">
                <a:solidFill>
                  <a:srgbClr val="0033CC"/>
                </a:solidFill>
                <a:latin typeface="幼圆" panose="02010509060101010101" pitchFamily="49" charset="-122"/>
                <a:ea typeface="幼圆" panose="02010509060101010101" pitchFamily="49" charset="-122"/>
              </a:rPr>
              <a:t>不可逆循环</a:t>
            </a:r>
            <a:r>
              <a:rPr kumimoji="1" lang="zh-CN" altLang="en-US" b="1" dirty="0" smtClean="0">
                <a:latin typeface="幼圆" panose="02010509060101010101" pitchFamily="49" charset="-122"/>
                <a:ea typeface="幼圆" panose="02010509060101010101" pitchFamily="49" charset="-122"/>
              </a:rPr>
              <a:t>。</a:t>
            </a:r>
          </a:p>
        </p:txBody>
      </p:sp>
      <p:grpSp>
        <p:nvGrpSpPr>
          <p:cNvPr id="2" name="组合 1"/>
          <p:cNvGrpSpPr>
            <a:grpSpLocks/>
          </p:cNvGrpSpPr>
          <p:nvPr/>
        </p:nvGrpSpPr>
        <p:grpSpPr bwMode="auto">
          <a:xfrm>
            <a:off x="420688" y="4305300"/>
            <a:ext cx="8389937" cy="1931988"/>
            <a:chOff x="420688" y="4305300"/>
            <a:chExt cx="8389937" cy="1931988"/>
          </a:xfrm>
        </p:grpSpPr>
        <p:sp>
          <p:nvSpPr>
            <p:cNvPr id="8" name="圆角矩形 14"/>
            <p:cNvSpPr>
              <a:spLocks noChangeArrowheads="1"/>
            </p:cNvSpPr>
            <p:nvPr/>
          </p:nvSpPr>
          <p:spPr bwMode="auto">
            <a:xfrm>
              <a:off x="420688" y="5013325"/>
              <a:ext cx="8389937" cy="1223963"/>
            </a:xfrm>
            <a:prstGeom prst="roundRect">
              <a:avLst>
                <a:gd name="adj" fmla="val 16667"/>
              </a:avLst>
            </a:prstGeom>
            <a:solidFill>
              <a:schemeClr val="accent1">
                <a:lumMod val="20000"/>
                <a:lumOff val="80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defRPr/>
              </a:pPr>
              <a:r>
                <a:rPr kumimoji="1" lang="zh-CN" altLang="en-US" b="1" dirty="0" smtClean="0">
                  <a:solidFill>
                    <a:srgbClr val="FF0000"/>
                  </a:solidFill>
                  <a:latin typeface="幼圆" panose="02010509060101010101" pitchFamily="49" charset="-122"/>
                  <a:ea typeface="幼圆" panose="02010509060101010101" pitchFamily="49" charset="-122"/>
                </a:rPr>
                <a:t>正向循环： </a:t>
              </a:r>
              <a:r>
                <a:rPr kumimoji="1" lang="zh-CN" altLang="en-US" b="1" dirty="0" smtClean="0">
                  <a:latin typeface="幼圆" panose="02010509060101010101" pitchFamily="49" charset="-122"/>
                  <a:ea typeface="幼圆" panose="02010509060101010101" pitchFamily="49" charset="-122"/>
                </a:rPr>
                <a:t>热能转化为机械能，使外界得到功。</a:t>
              </a:r>
              <a:endParaRPr kumimoji="1" lang="en-US" altLang="zh-CN" b="1" dirty="0" smtClean="0">
                <a:latin typeface="幼圆" panose="02010509060101010101" pitchFamily="49" charset="-122"/>
                <a:ea typeface="幼圆" panose="02010509060101010101" pitchFamily="49" charset="-122"/>
              </a:endParaRPr>
            </a:p>
            <a:p>
              <a:pPr>
                <a:lnSpc>
                  <a:spcPct val="150000"/>
                </a:lnSpc>
                <a:defRPr/>
              </a:pPr>
              <a:r>
                <a:rPr kumimoji="1" lang="zh-CN" altLang="en-US" b="1" dirty="0" smtClean="0">
                  <a:solidFill>
                    <a:srgbClr val="FF0000"/>
                  </a:solidFill>
                  <a:latin typeface="幼圆" panose="02010509060101010101" pitchFamily="49" charset="-122"/>
                  <a:ea typeface="幼圆" panose="02010509060101010101" pitchFamily="49" charset="-122"/>
                </a:rPr>
                <a:t>逆向循环： </a:t>
              </a:r>
              <a:r>
                <a:rPr kumimoji="1" lang="zh-CN" altLang="en-US" b="1" dirty="0" smtClean="0">
                  <a:latin typeface="幼圆" panose="02010509060101010101" pitchFamily="49" charset="-122"/>
                  <a:ea typeface="幼圆" panose="02010509060101010101" pitchFamily="49" charset="-122"/>
                </a:rPr>
                <a:t>将热量从低温热源传给高温热源，消耗外界功。</a:t>
              </a:r>
            </a:p>
          </p:txBody>
        </p:sp>
        <p:sp>
          <p:nvSpPr>
            <p:cNvPr id="125959" name="圆角矩形 14"/>
            <p:cNvSpPr>
              <a:spLocks noChangeArrowheads="1"/>
            </p:cNvSpPr>
            <p:nvPr/>
          </p:nvSpPr>
          <p:spPr bwMode="auto">
            <a:xfrm>
              <a:off x="2501900" y="4305300"/>
              <a:ext cx="4608513" cy="865188"/>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kumimoji="1" lang="zh-CN" altLang="en-US" sz="2400" b="1">
                  <a:solidFill>
                    <a:srgbClr val="FF0000"/>
                  </a:solidFill>
                  <a:latin typeface="幼圆" panose="02010509060101010101" pitchFamily="49" charset="-122"/>
                  <a:ea typeface="幼圆" panose="02010509060101010101" pitchFamily="49" charset="-122"/>
                </a:rPr>
                <a:t>根据循环效果及进行方向的不同</a:t>
              </a:r>
            </a:p>
          </p:txBody>
        </p:sp>
      </p:grpSp>
      <p:sp>
        <p:nvSpPr>
          <p:cNvPr id="125957" name="圆角矩形 14"/>
          <p:cNvSpPr>
            <a:spLocks noChangeArrowheads="1"/>
          </p:cNvSpPr>
          <p:nvPr/>
        </p:nvSpPr>
        <p:spPr bwMode="auto">
          <a:xfrm>
            <a:off x="420688" y="1049338"/>
            <a:ext cx="8389937" cy="1028700"/>
          </a:xfrm>
          <a:prstGeom prst="roundRect">
            <a:avLst>
              <a:gd name="adj" fmla="val 16667"/>
            </a:avLst>
          </a:pr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marL="342900" indent="-3429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buClr>
                <a:srgbClr val="FF0000"/>
              </a:buClr>
              <a:buFont typeface="Wingdings" panose="05000000000000000000" pitchFamily="2" charset="2"/>
              <a:buChar char="u"/>
            </a:pPr>
            <a:r>
              <a:rPr lang="zh-CN" altLang="en-US" sz="2000" b="1">
                <a:latin typeface="幼圆" panose="02010509060101010101" pitchFamily="49" charset="-122"/>
                <a:ea typeface="幼圆" panose="02010509060101010101" pitchFamily="49" charset="-122"/>
              </a:rPr>
              <a:t>热力循环是</a:t>
            </a:r>
            <a:r>
              <a:rPr lang="zh-CN" altLang="en-US" sz="2000" b="1">
                <a:solidFill>
                  <a:srgbClr val="FF0000"/>
                </a:solidFill>
                <a:latin typeface="幼圆" panose="02010509060101010101" pitchFamily="49" charset="-122"/>
                <a:ea typeface="幼圆" panose="02010509060101010101" pitchFamily="49" charset="-122"/>
              </a:rPr>
              <a:t>封闭</a:t>
            </a:r>
            <a:r>
              <a:rPr lang="zh-CN" altLang="en-US" sz="2000" b="1">
                <a:latin typeface="幼圆" panose="02010509060101010101" pitchFamily="49" charset="-122"/>
                <a:ea typeface="幼圆" panose="02010509060101010101" pitchFamily="49" charset="-122"/>
              </a:rPr>
              <a:t>的热力过程。 </a:t>
            </a:r>
            <a:endParaRPr lang="en-US" altLang="zh-CN" sz="2000" b="1">
              <a:latin typeface="幼圆" panose="02010509060101010101" pitchFamily="49" charset="-122"/>
              <a:ea typeface="幼圆" panose="02010509060101010101" pitchFamily="49" charset="-122"/>
            </a:endParaRPr>
          </a:p>
          <a:p>
            <a:pPr>
              <a:lnSpc>
                <a:spcPct val="150000"/>
              </a:lnSpc>
              <a:buClr>
                <a:srgbClr val="FF0000"/>
              </a:buClr>
              <a:buFont typeface="Wingdings" panose="05000000000000000000" pitchFamily="2" charset="2"/>
              <a:buChar char="u"/>
            </a:pPr>
            <a:r>
              <a:rPr lang="zh-CN" altLang="en-US" sz="2000" b="1">
                <a:latin typeface="幼圆" panose="02010509060101010101" pitchFamily="49" charset="-122"/>
                <a:ea typeface="幼圆" panose="02010509060101010101" pitchFamily="49" charset="-122"/>
              </a:rPr>
              <a:t>工质进行循环后回复到原始状态，所有的状态参数全部回复到原值。</a:t>
            </a:r>
            <a:endParaRPr kumimoji="1" lang="zh-CN" altLang="en-US" sz="2000" b="1">
              <a:latin typeface="幼圆" panose="02010509060101010101" pitchFamily="49" charset="-122"/>
              <a:ea typeface="幼圆" panose="02010509060101010101" pitchFamily="49"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6259"/>
                                        </p:tgtEl>
                                        <p:attrNameLst>
                                          <p:attrName>style.visibility</p:attrName>
                                        </p:attrNameLst>
                                      </p:cBhvr>
                                      <p:to>
                                        <p:strVal val="visible"/>
                                      </p:to>
                                    </p:set>
                                    <p:animEffect transition="in" filter="fade">
                                      <p:cBhvr>
                                        <p:cTn id="7" dur="500"/>
                                        <p:tgtEl>
                                          <p:spTgt spid="9625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2"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9"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3"/>
          <p:cNvSpPr>
            <a:spLocks noChangeArrowheads="1"/>
          </p:cNvSpPr>
          <p:nvPr/>
        </p:nvSpPr>
        <p:spPr bwMode="auto">
          <a:xfrm>
            <a:off x="395288" y="225425"/>
            <a:ext cx="9036050"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800" b="1">
                <a:solidFill>
                  <a:srgbClr val="FF0000"/>
                </a:solidFill>
                <a:latin typeface="幼圆" panose="02010509060101010101" pitchFamily="49" charset="-122"/>
                <a:ea typeface="幼圆" panose="02010509060101010101" pitchFamily="49" charset="-122"/>
              </a:rPr>
              <a:t>正向循环</a:t>
            </a:r>
            <a:r>
              <a:rPr kumimoji="1" lang="en-US" altLang="zh-CN" sz="2000">
                <a:solidFill>
                  <a:srgbClr val="0033CC"/>
                </a:solidFill>
                <a:latin typeface="幼圆" panose="02010509060101010101" pitchFamily="49" charset="-122"/>
                <a:ea typeface="幼圆" panose="02010509060101010101" pitchFamily="49" charset="-122"/>
              </a:rPr>
              <a:t>(</a:t>
            </a:r>
            <a:r>
              <a:rPr kumimoji="1" lang="zh-CN" altLang="en-US" sz="2000">
                <a:solidFill>
                  <a:srgbClr val="0033CC"/>
                </a:solidFill>
                <a:latin typeface="幼圆" panose="02010509060101010101" pitchFamily="49" charset="-122"/>
                <a:ea typeface="幼圆" panose="02010509060101010101" pitchFamily="49" charset="-122"/>
              </a:rPr>
              <a:t>热动力循环，</a:t>
            </a:r>
            <a:r>
              <a:rPr kumimoji="1" lang="en-US" altLang="zh-CN" sz="2000">
                <a:solidFill>
                  <a:srgbClr val="0033CC"/>
                </a:solidFill>
                <a:ea typeface="幼圆" panose="02010509060101010101" pitchFamily="49" charset="-122"/>
                <a:cs typeface="Times New Roman" panose="02020603050405020304" pitchFamily="18" charset="0"/>
              </a:rPr>
              <a:t>Power cycle</a:t>
            </a:r>
            <a:r>
              <a:rPr kumimoji="1" lang="zh-CN" altLang="en-US" sz="2000">
                <a:solidFill>
                  <a:srgbClr val="0033CC"/>
                </a:solidFill>
                <a:ea typeface="幼圆" panose="02010509060101010101" pitchFamily="49" charset="-122"/>
                <a:cs typeface="Times New Roman" panose="02020603050405020304" pitchFamily="18" charset="0"/>
              </a:rPr>
              <a:t>）</a:t>
            </a:r>
          </a:p>
        </p:txBody>
      </p:sp>
      <p:sp>
        <p:nvSpPr>
          <p:cNvPr id="128003" name="圆角矩形 14"/>
          <p:cNvSpPr>
            <a:spLocks noChangeArrowheads="1"/>
          </p:cNvSpPr>
          <p:nvPr/>
        </p:nvSpPr>
        <p:spPr bwMode="auto">
          <a:xfrm>
            <a:off x="2900363" y="1676400"/>
            <a:ext cx="935037" cy="4318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kumimoji="1" lang="zh-CN" altLang="en-US" b="1">
                <a:solidFill>
                  <a:srgbClr val="FF0000"/>
                </a:solidFill>
                <a:ea typeface="幼圆" panose="02010509060101010101" pitchFamily="49" charset="-122"/>
                <a:cs typeface="Times New Roman" panose="02020603050405020304" pitchFamily="18" charset="0"/>
              </a:rPr>
              <a:t>膨胀线</a:t>
            </a:r>
          </a:p>
        </p:txBody>
      </p:sp>
      <p:sp>
        <p:nvSpPr>
          <p:cNvPr id="128004" name="圆角矩形 14"/>
          <p:cNvSpPr>
            <a:spLocks noChangeArrowheads="1"/>
          </p:cNvSpPr>
          <p:nvPr/>
        </p:nvSpPr>
        <p:spPr bwMode="auto">
          <a:xfrm>
            <a:off x="1241425" y="2463800"/>
            <a:ext cx="935038" cy="4318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kumimoji="1" lang="zh-CN" altLang="en-US" b="1">
                <a:solidFill>
                  <a:srgbClr val="FF0000"/>
                </a:solidFill>
                <a:ea typeface="幼圆" panose="02010509060101010101" pitchFamily="49" charset="-122"/>
                <a:cs typeface="Times New Roman" panose="02020603050405020304" pitchFamily="18" charset="0"/>
              </a:rPr>
              <a:t>压缩线</a:t>
            </a:r>
          </a:p>
        </p:txBody>
      </p:sp>
      <p:grpSp>
        <p:nvGrpSpPr>
          <p:cNvPr id="128005" name="组合 16"/>
          <p:cNvGrpSpPr>
            <a:grpSpLocks/>
          </p:cNvGrpSpPr>
          <p:nvPr/>
        </p:nvGrpSpPr>
        <p:grpSpPr bwMode="auto">
          <a:xfrm>
            <a:off x="244475" y="596900"/>
            <a:ext cx="4030663" cy="3276600"/>
            <a:chOff x="639082" y="2476549"/>
            <a:chExt cx="4201582" cy="3474375"/>
          </a:xfrm>
        </p:grpSpPr>
        <p:sp>
          <p:nvSpPr>
            <p:cNvPr id="128038" name="Line 3"/>
            <p:cNvSpPr>
              <a:spLocks noChangeShapeType="1"/>
            </p:cNvSpPr>
            <p:nvPr/>
          </p:nvSpPr>
          <p:spPr bwMode="auto">
            <a:xfrm>
              <a:off x="1219199" y="5648374"/>
              <a:ext cx="3340217" cy="0"/>
            </a:xfrm>
            <a:prstGeom prst="line">
              <a:avLst/>
            </a:prstGeom>
            <a:noFill/>
            <a:ln w="381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8039" name="Line 4"/>
            <p:cNvSpPr>
              <a:spLocks noChangeShapeType="1"/>
            </p:cNvSpPr>
            <p:nvPr/>
          </p:nvSpPr>
          <p:spPr bwMode="auto">
            <a:xfrm flipV="1">
              <a:off x="1219200" y="2828974"/>
              <a:ext cx="0" cy="2819400"/>
            </a:xfrm>
            <a:prstGeom prst="line">
              <a:avLst/>
            </a:prstGeom>
            <a:noFill/>
            <a:ln w="381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8040" name="Rectangle 5"/>
            <p:cNvSpPr>
              <a:spLocks noChangeArrowheads="1"/>
            </p:cNvSpPr>
            <p:nvPr/>
          </p:nvSpPr>
          <p:spPr bwMode="auto">
            <a:xfrm>
              <a:off x="639082" y="2476549"/>
              <a:ext cx="433164" cy="685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r>
                <a:rPr lang="en-US" altLang="zh-CN" sz="3600" i="1">
                  <a:solidFill>
                    <a:srgbClr val="FF0000"/>
                  </a:solidFill>
                  <a:ea typeface="宋体" panose="02010600030101010101" pitchFamily="2" charset="-122"/>
                </a:rPr>
                <a:t>p</a:t>
              </a:r>
            </a:p>
          </p:txBody>
        </p:sp>
        <p:sp>
          <p:nvSpPr>
            <p:cNvPr id="128041" name="Rectangle 6"/>
            <p:cNvSpPr>
              <a:spLocks noChangeArrowheads="1"/>
            </p:cNvSpPr>
            <p:nvPr/>
          </p:nvSpPr>
          <p:spPr bwMode="auto">
            <a:xfrm>
              <a:off x="4434240" y="5265416"/>
              <a:ext cx="406424" cy="685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r>
                <a:rPr lang="en-US" altLang="zh-CN" sz="3600" i="1">
                  <a:solidFill>
                    <a:srgbClr val="FF0000"/>
                  </a:solidFill>
                  <a:ea typeface="宋体" panose="02010600030101010101" pitchFamily="2" charset="-122"/>
                </a:rPr>
                <a:t>v</a:t>
              </a:r>
            </a:p>
          </p:txBody>
        </p:sp>
        <p:sp>
          <p:nvSpPr>
            <p:cNvPr id="128042" name="Oval 14"/>
            <p:cNvSpPr>
              <a:spLocks noChangeArrowheads="1"/>
            </p:cNvSpPr>
            <p:nvPr/>
          </p:nvSpPr>
          <p:spPr bwMode="auto">
            <a:xfrm rot="2160000">
              <a:off x="1524000" y="3667174"/>
              <a:ext cx="2819400" cy="1066800"/>
            </a:xfrm>
            <a:prstGeom prst="ellipse">
              <a:avLst/>
            </a:prstGeom>
            <a:solidFill>
              <a:srgbClr val="CCFF99"/>
            </a:solidFill>
            <a:ln w="38100" cap="sq">
              <a:solidFill>
                <a:srgbClr val="0033CC"/>
              </a:solidFill>
              <a:round/>
              <a:headEnd type="none" w="sm" len="sm"/>
              <a:tailEnd type="none" w="sm" len="sm"/>
            </a:ln>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28043" name="Rectangle 15"/>
            <p:cNvSpPr>
              <a:spLocks noChangeArrowheads="1"/>
            </p:cNvSpPr>
            <p:nvPr/>
          </p:nvSpPr>
          <p:spPr bwMode="auto">
            <a:xfrm>
              <a:off x="2788293" y="2993263"/>
              <a:ext cx="412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r>
                <a:rPr lang="en-US" altLang="zh-CN" sz="3600" i="1">
                  <a:ea typeface="宋体" panose="02010600030101010101" pitchFamily="2" charset="-122"/>
                </a:rPr>
                <a:t>2</a:t>
              </a:r>
            </a:p>
          </p:txBody>
        </p:sp>
        <p:sp>
          <p:nvSpPr>
            <p:cNvPr id="128044" name="Rectangle 16"/>
            <p:cNvSpPr>
              <a:spLocks noChangeArrowheads="1"/>
            </p:cNvSpPr>
            <p:nvPr/>
          </p:nvSpPr>
          <p:spPr bwMode="auto">
            <a:xfrm>
              <a:off x="1485900" y="2752774"/>
              <a:ext cx="412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r>
                <a:rPr lang="en-US" altLang="zh-CN" sz="3600" i="1">
                  <a:ea typeface="宋体" panose="02010600030101010101" pitchFamily="2" charset="-122"/>
                </a:rPr>
                <a:t>1</a:t>
              </a:r>
            </a:p>
          </p:txBody>
        </p:sp>
        <p:sp>
          <p:nvSpPr>
            <p:cNvPr id="128045" name="Line 17"/>
            <p:cNvSpPr>
              <a:spLocks noChangeShapeType="1"/>
            </p:cNvSpPr>
            <p:nvPr/>
          </p:nvSpPr>
          <p:spPr bwMode="auto">
            <a:xfrm>
              <a:off x="3066321" y="3634613"/>
              <a:ext cx="362679" cy="288149"/>
            </a:xfrm>
            <a:prstGeom prst="line">
              <a:avLst/>
            </a:prstGeom>
            <a:noFill/>
            <a:ln w="76200" cap="sq">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8046" name="Line 18"/>
            <p:cNvSpPr>
              <a:spLocks noChangeShapeType="1"/>
            </p:cNvSpPr>
            <p:nvPr/>
          </p:nvSpPr>
          <p:spPr bwMode="auto">
            <a:xfrm flipH="1" flipV="1">
              <a:off x="2362199" y="4429174"/>
              <a:ext cx="404678" cy="317715"/>
            </a:xfrm>
            <a:prstGeom prst="line">
              <a:avLst/>
            </a:prstGeom>
            <a:noFill/>
            <a:ln w="76200" cap="sq">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128006" name="Rectangle 15"/>
          <p:cNvSpPr>
            <a:spLocks noChangeArrowheads="1"/>
          </p:cNvSpPr>
          <p:nvPr/>
        </p:nvSpPr>
        <p:spPr bwMode="auto">
          <a:xfrm>
            <a:off x="3514725" y="2493963"/>
            <a:ext cx="4159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r>
              <a:rPr lang="en-US" altLang="zh-CN" sz="3600" i="1">
                <a:ea typeface="宋体" panose="02010600030101010101" pitchFamily="2" charset="-122"/>
              </a:rPr>
              <a:t>3</a:t>
            </a:r>
          </a:p>
        </p:txBody>
      </p:sp>
      <p:sp>
        <p:nvSpPr>
          <p:cNvPr id="128007" name="Rectangle 15"/>
          <p:cNvSpPr>
            <a:spLocks noChangeArrowheads="1"/>
          </p:cNvSpPr>
          <p:nvPr/>
        </p:nvSpPr>
        <p:spPr bwMode="auto">
          <a:xfrm>
            <a:off x="2114550" y="2647950"/>
            <a:ext cx="4159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r>
              <a:rPr lang="en-US" altLang="zh-CN" sz="3600" i="1">
                <a:ea typeface="宋体" panose="02010600030101010101" pitchFamily="2" charset="-122"/>
              </a:rPr>
              <a:t>4</a:t>
            </a:r>
          </a:p>
        </p:txBody>
      </p:sp>
      <p:cxnSp>
        <p:nvCxnSpPr>
          <p:cNvPr id="128008" name="直接连接符 2"/>
          <p:cNvCxnSpPr>
            <a:cxnSpLocks noChangeShapeType="1"/>
          </p:cNvCxnSpPr>
          <p:nvPr/>
        </p:nvCxnSpPr>
        <p:spPr bwMode="auto">
          <a:xfrm>
            <a:off x="1312863" y="1571625"/>
            <a:ext cx="0" cy="20145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28009" name="直接连接符 30"/>
          <p:cNvCxnSpPr>
            <a:cxnSpLocks noChangeShapeType="1"/>
          </p:cNvCxnSpPr>
          <p:nvPr/>
        </p:nvCxnSpPr>
        <p:spPr bwMode="auto">
          <a:xfrm>
            <a:off x="3587750" y="2919413"/>
            <a:ext cx="0" cy="6477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28010" name="Rectangle 15"/>
          <p:cNvSpPr>
            <a:spLocks noChangeArrowheads="1"/>
          </p:cNvSpPr>
          <p:nvPr/>
        </p:nvSpPr>
        <p:spPr bwMode="auto">
          <a:xfrm>
            <a:off x="3257550" y="3376613"/>
            <a:ext cx="5191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r>
              <a:rPr lang="en-US" altLang="zh-CN" sz="3600" i="1">
                <a:ea typeface="宋体" panose="02010600030101010101" pitchFamily="2" charset="-122"/>
              </a:rPr>
              <a:t>m</a:t>
            </a:r>
          </a:p>
        </p:txBody>
      </p:sp>
      <p:sp>
        <p:nvSpPr>
          <p:cNvPr id="128011" name="Rectangle 15"/>
          <p:cNvSpPr>
            <a:spLocks noChangeArrowheads="1"/>
          </p:cNvSpPr>
          <p:nvPr/>
        </p:nvSpPr>
        <p:spPr bwMode="auto">
          <a:xfrm>
            <a:off x="1131888" y="3371850"/>
            <a:ext cx="4143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r>
              <a:rPr lang="en-US" altLang="zh-CN" sz="3600" i="1">
                <a:ea typeface="宋体" panose="02010600030101010101" pitchFamily="2" charset="-122"/>
              </a:rPr>
              <a:t>n</a:t>
            </a:r>
          </a:p>
        </p:txBody>
      </p:sp>
      <p:grpSp>
        <p:nvGrpSpPr>
          <p:cNvPr id="128012" name="组合 4"/>
          <p:cNvGrpSpPr>
            <a:grpSpLocks/>
          </p:cNvGrpSpPr>
          <p:nvPr/>
        </p:nvGrpSpPr>
        <p:grpSpPr bwMode="auto">
          <a:xfrm>
            <a:off x="4703763" y="717550"/>
            <a:ext cx="3998912" cy="3359150"/>
            <a:chOff x="4703445" y="895926"/>
            <a:chExt cx="3999467" cy="3359876"/>
          </a:xfrm>
        </p:grpSpPr>
        <p:sp>
          <p:nvSpPr>
            <p:cNvPr id="128020" name="圆角矩形 14"/>
            <p:cNvSpPr>
              <a:spLocks noChangeArrowheads="1"/>
            </p:cNvSpPr>
            <p:nvPr/>
          </p:nvSpPr>
          <p:spPr bwMode="auto">
            <a:xfrm>
              <a:off x="5680098" y="1253798"/>
              <a:ext cx="935038" cy="4318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kumimoji="1" lang="zh-CN" altLang="en-US" b="1">
                  <a:solidFill>
                    <a:srgbClr val="FF0000"/>
                  </a:solidFill>
                  <a:ea typeface="幼圆" panose="02010509060101010101" pitchFamily="49" charset="-122"/>
                  <a:cs typeface="Times New Roman" panose="02020603050405020304" pitchFamily="18" charset="0"/>
                </a:rPr>
                <a:t>吸热线</a:t>
              </a:r>
            </a:p>
          </p:txBody>
        </p:sp>
        <p:sp>
          <p:nvSpPr>
            <p:cNvPr id="128021" name="圆角矩形 14"/>
            <p:cNvSpPr>
              <a:spLocks noChangeArrowheads="1"/>
            </p:cNvSpPr>
            <p:nvPr/>
          </p:nvSpPr>
          <p:spPr bwMode="auto">
            <a:xfrm>
              <a:off x="5965883" y="3123335"/>
              <a:ext cx="935037" cy="4318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kumimoji="1" lang="zh-CN" altLang="en-US" b="1">
                  <a:solidFill>
                    <a:srgbClr val="FF0000"/>
                  </a:solidFill>
                  <a:ea typeface="幼圆" panose="02010509060101010101" pitchFamily="49" charset="-122"/>
                  <a:cs typeface="Times New Roman" panose="02020603050405020304" pitchFamily="18" charset="0"/>
                </a:rPr>
                <a:t>放热线</a:t>
              </a:r>
            </a:p>
          </p:txBody>
        </p:sp>
        <p:grpSp>
          <p:nvGrpSpPr>
            <p:cNvPr id="128022" name="组合 35"/>
            <p:cNvGrpSpPr>
              <a:grpSpLocks/>
            </p:cNvGrpSpPr>
            <p:nvPr/>
          </p:nvGrpSpPr>
          <p:grpSpPr bwMode="auto">
            <a:xfrm>
              <a:off x="4703445" y="895926"/>
              <a:ext cx="3999467" cy="3054456"/>
              <a:chOff x="625573" y="2629162"/>
              <a:chExt cx="4169502" cy="3239599"/>
            </a:xfrm>
          </p:grpSpPr>
          <p:sp>
            <p:nvSpPr>
              <p:cNvPr id="128029" name="Oval 14"/>
              <p:cNvSpPr>
                <a:spLocks noChangeArrowheads="1"/>
              </p:cNvSpPr>
              <p:nvPr/>
            </p:nvSpPr>
            <p:spPr bwMode="auto">
              <a:xfrm rot="3513862">
                <a:off x="2093696" y="2865085"/>
                <a:ext cx="1644405" cy="2507042"/>
              </a:xfrm>
              <a:prstGeom prst="ellipse">
                <a:avLst/>
              </a:prstGeom>
              <a:solidFill>
                <a:srgbClr val="FFFFCC"/>
              </a:solidFill>
              <a:ln w="38100" cap="sq">
                <a:solidFill>
                  <a:srgbClr val="0033CC"/>
                </a:solidFill>
                <a:round/>
                <a:headEnd type="none" w="sm" len="sm"/>
                <a:tailEnd type="none" w="sm" len="sm"/>
              </a:ln>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28030" name="Line 3"/>
              <p:cNvSpPr>
                <a:spLocks noChangeShapeType="1"/>
              </p:cNvSpPr>
              <p:nvPr/>
            </p:nvSpPr>
            <p:spPr bwMode="auto">
              <a:xfrm>
                <a:off x="1219199" y="5648374"/>
                <a:ext cx="3302685" cy="0"/>
              </a:xfrm>
              <a:prstGeom prst="line">
                <a:avLst/>
              </a:prstGeom>
              <a:noFill/>
              <a:ln w="381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8031" name="Line 4"/>
              <p:cNvSpPr>
                <a:spLocks noChangeShapeType="1"/>
              </p:cNvSpPr>
              <p:nvPr/>
            </p:nvSpPr>
            <p:spPr bwMode="auto">
              <a:xfrm flipV="1">
                <a:off x="1219200" y="2828974"/>
                <a:ext cx="0" cy="2819400"/>
              </a:xfrm>
              <a:prstGeom prst="line">
                <a:avLst/>
              </a:prstGeom>
              <a:noFill/>
              <a:ln w="381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8032" name="Rectangle 5"/>
              <p:cNvSpPr>
                <a:spLocks noChangeArrowheads="1"/>
              </p:cNvSpPr>
              <p:nvPr/>
            </p:nvSpPr>
            <p:spPr bwMode="auto">
              <a:xfrm>
                <a:off x="625573" y="2629162"/>
                <a:ext cx="459902" cy="685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r>
                  <a:rPr lang="en-US" altLang="zh-CN" sz="3600" i="1">
                    <a:solidFill>
                      <a:srgbClr val="FF0000"/>
                    </a:solidFill>
                    <a:ea typeface="宋体" panose="02010600030101010101" pitchFamily="2" charset="-122"/>
                  </a:rPr>
                  <a:t>T</a:t>
                </a:r>
              </a:p>
            </p:txBody>
          </p:sp>
          <p:sp>
            <p:nvSpPr>
              <p:cNvPr id="128033" name="Rectangle 6"/>
              <p:cNvSpPr>
                <a:spLocks noChangeArrowheads="1"/>
              </p:cNvSpPr>
              <p:nvPr/>
            </p:nvSpPr>
            <p:spPr bwMode="auto">
              <a:xfrm>
                <a:off x="4415388" y="5183253"/>
                <a:ext cx="379687" cy="685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r>
                  <a:rPr lang="en-US" altLang="zh-CN" sz="3600" i="1">
                    <a:solidFill>
                      <a:srgbClr val="FF0000"/>
                    </a:solidFill>
                    <a:ea typeface="宋体" panose="02010600030101010101" pitchFamily="2" charset="-122"/>
                  </a:rPr>
                  <a:t>s</a:t>
                </a:r>
              </a:p>
            </p:txBody>
          </p:sp>
          <p:sp>
            <p:nvSpPr>
              <p:cNvPr id="128034" name="Rectangle 15"/>
              <p:cNvSpPr>
                <a:spLocks noChangeArrowheads="1"/>
              </p:cNvSpPr>
              <p:nvPr/>
            </p:nvSpPr>
            <p:spPr bwMode="auto">
              <a:xfrm>
                <a:off x="2571712" y="2751980"/>
                <a:ext cx="433164" cy="685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r>
                  <a:rPr lang="en-US" altLang="zh-CN" sz="3600" i="1">
                    <a:ea typeface="宋体" panose="02010600030101010101" pitchFamily="2" charset="-122"/>
                  </a:rPr>
                  <a:t>6</a:t>
                </a:r>
              </a:p>
            </p:txBody>
          </p:sp>
          <p:sp>
            <p:nvSpPr>
              <p:cNvPr id="128035" name="Rectangle 16"/>
              <p:cNvSpPr>
                <a:spLocks noChangeArrowheads="1"/>
              </p:cNvSpPr>
              <p:nvPr/>
            </p:nvSpPr>
            <p:spPr bwMode="auto">
              <a:xfrm>
                <a:off x="1395586" y="4199781"/>
                <a:ext cx="433164" cy="685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r>
                  <a:rPr lang="en-US" altLang="zh-CN" sz="3600" i="1">
                    <a:ea typeface="宋体" panose="02010600030101010101" pitchFamily="2" charset="-122"/>
                  </a:rPr>
                  <a:t>5</a:t>
                </a:r>
              </a:p>
            </p:txBody>
          </p:sp>
          <p:sp>
            <p:nvSpPr>
              <p:cNvPr id="128036" name="Line 17"/>
              <p:cNvSpPr>
                <a:spLocks noChangeShapeType="1"/>
              </p:cNvSpPr>
              <p:nvPr/>
            </p:nvSpPr>
            <p:spPr bwMode="auto">
              <a:xfrm flipV="1">
                <a:off x="2413771" y="3260448"/>
                <a:ext cx="330749" cy="265686"/>
              </a:xfrm>
              <a:prstGeom prst="line">
                <a:avLst/>
              </a:prstGeom>
              <a:noFill/>
              <a:ln w="76200" cap="sq">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8037" name="Line 18"/>
              <p:cNvSpPr>
                <a:spLocks noChangeShapeType="1"/>
              </p:cNvSpPr>
              <p:nvPr/>
            </p:nvSpPr>
            <p:spPr bwMode="auto">
              <a:xfrm flipH="1">
                <a:off x="3141894" y="4746056"/>
                <a:ext cx="369781" cy="257763"/>
              </a:xfrm>
              <a:prstGeom prst="line">
                <a:avLst/>
              </a:prstGeom>
              <a:noFill/>
              <a:ln w="76200" cap="sq">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128023" name="Rectangle 15"/>
            <p:cNvSpPr>
              <a:spLocks noChangeArrowheads="1"/>
            </p:cNvSpPr>
            <p:nvPr/>
          </p:nvSpPr>
          <p:spPr bwMode="auto">
            <a:xfrm>
              <a:off x="7967247" y="1555208"/>
              <a:ext cx="4154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r>
                <a:rPr lang="en-US" altLang="zh-CN" sz="3600" i="1">
                  <a:ea typeface="宋体" panose="02010600030101010101" pitchFamily="2" charset="-122"/>
                </a:rPr>
                <a:t>7</a:t>
              </a:r>
            </a:p>
          </p:txBody>
        </p:sp>
        <p:sp>
          <p:nvSpPr>
            <p:cNvPr id="128024" name="Rectangle 15"/>
            <p:cNvSpPr>
              <a:spLocks noChangeArrowheads="1"/>
            </p:cNvSpPr>
            <p:nvPr/>
          </p:nvSpPr>
          <p:spPr bwMode="auto">
            <a:xfrm>
              <a:off x="6849578" y="3002008"/>
              <a:ext cx="4154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r>
                <a:rPr lang="en-US" altLang="zh-CN" sz="3600" i="1">
                  <a:ea typeface="宋体" panose="02010600030101010101" pitchFamily="2" charset="-122"/>
                </a:rPr>
                <a:t>8</a:t>
              </a:r>
            </a:p>
          </p:txBody>
        </p:sp>
        <p:cxnSp>
          <p:nvCxnSpPr>
            <p:cNvPr id="128025" name="直接连接符 47"/>
            <p:cNvCxnSpPr>
              <a:cxnSpLocks noChangeShapeType="1"/>
            </p:cNvCxnSpPr>
            <p:nvPr/>
          </p:nvCxnSpPr>
          <p:spPr bwMode="auto">
            <a:xfrm>
              <a:off x="8021220" y="1944635"/>
              <a:ext cx="0" cy="18000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28026" name="直接连接符 49"/>
            <p:cNvCxnSpPr>
              <a:cxnSpLocks noChangeShapeType="1"/>
            </p:cNvCxnSpPr>
            <p:nvPr/>
          </p:nvCxnSpPr>
          <p:spPr bwMode="auto">
            <a:xfrm>
              <a:off x="5824295" y="2807413"/>
              <a:ext cx="0" cy="9360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28027" name="Rectangle 15"/>
            <p:cNvSpPr>
              <a:spLocks noChangeArrowheads="1"/>
            </p:cNvSpPr>
            <p:nvPr/>
          </p:nvSpPr>
          <p:spPr bwMode="auto">
            <a:xfrm>
              <a:off x="7793263" y="3609471"/>
              <a:ext cx="31290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r>
                <a:rPr lang="en-US" altLang="zh-CN" sz="3600" i="1">
                  <a:ea typeface="宋体" panose="02010600030101010101" pitchFamily="2" charset="-122"/>
                </a:rPr>
                <a:t>f</a:t>
              </a:r>
            </a:p>
          </p:txBody>
        </p:sp>
        <p:sp>
          <p:nvSpPr>
            <p:cNvPr id="128028" name="Rectangle 15"/>
            <p:cNvSpPr>
              <a:spLocks noChangeArrowheads="1"/>
            </p:cNvSpPr>
            <p:nvPr/>
          </p:nvSpPr>
          <p:spPr bwMode="auto">
            <a:xfrm>
              <a:off x="5623560" y="3507690"/>
              <a:ext cx="3898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r>
                <a:rPr lang="en-US" altLang="zh-CN" sz="3600" i="1">
                  <a:ea typeface="宋体" panose="02010600030101010101" pitchFamily="2" charset="-122"/>
                </a:rPr>
                <a:t>e</a:t>
              </a:r>
            </a:p>
          </p:txBody>
        </p:sp>
      </p:grpSp>
      <p:sp>
        <p:nvSpPr>
          <p:cNvPr id="128013" name="圆角矩形 14"/>
          <p:cNvSpPr>
            <a:spLocks noChangeArrowheads="1"/>
          </p:cNvSpPr>
          <p:nvPr/>
        </p:nvSpPr>
        <p:spPr bwMode="auto">
          <a:xfrm>
            <a:off x="2386013" y="2011363"/>
            <a:ext cx="935037" cy="4318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kumimoji="1" lang="en-US" altLang="zh-CN" sz="3600" b="1" i="1">
                <a:solidFill>
                  <a:srgbClr val="FF0000"/>
                </a:solidFill>
                <a:ea typeface="幼圆" panose="02010509060101010101" pitchFamily="49" charset="-122"/>
                <a:cs typeface="Times New Roman" panose="02020603050405020304" pitchFamily="18" charset="0"/>
              </a:rPr>
              <a:t>w</a:t>
            </a:r>
            <a:r>
              <a:rPr kumimoji="1" lang="en-US" altLang="zh-CN" b="1" i="1">
                <a:solidFill>
                  <a:srgbClr val="FF0000"/>
                </a:solidFill>
                <a:ea typeface="幼圆" panose="02010509060101010101" pitchFamily="49" charset="-122"/>
                <a:cs typeface="Times New Roman" panose="02020603050405020304" pitchFamily="18" charset="0"/>
              </a:rPr>
              <a:t>net</a:t>
            </a:r>
            <a:endParaRPr kumimoji="1" lang="zh-CN" altLang="en-US" b="1" i="1">
              <a:solidFill>
                <a:srgbClr val="FF0000"/>
              </a:solidFill>
              <a:ea typeface="幼圆" panose="02010509060101010101" pitchFamily="49" charset="-122"/>
              <a:cs typeface="Times New Roman" panose="02020603050405020304" pitchFamily="18" charset="0"/>
            </a:endParaRPr>
          </a:p>
        </p:txBody>
      </p:sp>
      <p:sp>
        <p:nvSpPr>
          <p:cNvPr id="128014" name="圆角矩形 14"/>
          <p:cNvSpPr>
            <a:spLocks noChangeArrowheads="1"/>
          </p:cNvSpPr>
          <p:nvPr/>
        </p:nvSpPr>
        <p:spPr bwMode="auto">
          <a:xfrm>
            <a:off x="6102350" y="1905000"/>
            <a:ext cx="935038" cy="4318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kumimoji="1" lang="en-US" altLang="zh-CN" sz="3600" b="1" i="1">
                <a:solidFill>
                  <a:srgbClr val="0033CC"/>
                </a:solidFill>
                <a:ea typeface="幼圆" panose="02010509060101010101" pitchFamily="49" charset="-122"/>
                <a:cs typeface="Times New Roman" panose="02020603050405020304" pitchFamily="18" charset="0"/>
              </a:rPr>
              <a:t>w</a:t>
            </a:r>
            <a:r>
              <a:rPr kumimoji="1" lang="en-US" altLang="zh-CN" b="1" i="1">
                <a:solidFill>
                  <a:srgbClr val="0033CC"/>
                </a:solidFill>
                <a:ea typeface="幼圆" panose="02010509060101010101" pitchFamily="49" charset="-122"/>
                <a:cs typeface="Times New Roman" panose="02020603050405020304" pitchFamily="18" charset="0"/>
              </a:rPr>
              <a:t>net</a:t>
            </a:r>
            <a:endParaRPr kumimoji="1" lang="zh-CN" altLang="en-US" b="1" i="1">
              <a:solidFill>
                <a:srgbClr val="0033CC"/>
              </a:solidFill>
              <a:ea typeface="幼圆" panose="02010509060101010101" pitchFamily="49" charset="-122"/>
              <a:cs typeface="Times New Roman" panose="02020603050405020304" pitchFamily="18" charset="0"/>
            </a:endParaRPr>
          </a:p>
        </p:txBody>
      </p:sp>
      <p:sp>
        <p:nvSpPr>
          <p:cNvPr id="128015" name="圆角矩形 14"/>
          <p:cNvSpPr>
            <a:spLocks noChangeArrowheads="1"/>
          </p:cNvSpPr>
          <p:nvPr/>
        </p:nvSpPr>
        <p:spPr bwMode="auto">
          <a:xfrm>
            <a:off x="268288" y="4037013"/>
            <a:ext cx="5411787" cy="841375"/>
          </a:xfrm>
          <a:prstGeom prst="roundRect">
            <a:avLst>
              <a:gd name="adj" fmla="val 16667"/>
            </a:avLst>
          </a:prstGeom>
          <a:noFill/>
          <a:ln w="19050">
            <a:solidFill>
              <a:srgbClr val="0033CC"/>
            </a:solidFill>
            <a:round/>
            <a:headEnd/>
            <a:tailEnd/>
          </a:ln>
          <a:extLst>
            <a:ext uri="{909E8E84-426E-40DD-AFC4-6F175D3DCCD1}">
              <a14:hiddenFill xmlns:a14="http://schemas.microsoft.com/office/drawing/2010/main">
                <a:solidFill>
                  <a:srgbClr val="FFFFFF"/>
                </a:solidFill>
              </a14:hiddenFill>
            </a:ext>
          </a:extLst>
        </p:spPr>
        <p:txBody>
          <a:bodyPr anchor="ctr"/>
          <a:lstStyle>
            <a:lvl1pPr marL="342900" indent="-3429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25000"/>
              </a:lnSpc>
              <a:buClr>
                <a:srgbClr val="FF0000"/>
              </a:buClr>
              <a:buFont typeface="Wingdings" panose="05000000000000000000" pitchFamily="2" charset="2"/>
              <a:buChar char="u"/>
            </a:pPr>
            <a:r>
              <a:rPr kumimoji="1" lang="zh-CN" altLang="en-US" b="1">
                <a:ea typeface="幼圆" panose="02010509060101010101" pitchFamily="49" charset="-122"/>
                <a:cs typeface="Times New Roman" panose="02020603050405020304" pitchFamily="18" charset="0"/>
              </a:rPr>
              <a:t>主要用于各类热机，对外</a:t>
            </a:r>
            <a:r>
              <a:rPr kumimoji="1" lang="zh-CN" altLang="en-US" b="1">
                <a:solidFill>
                  <a:srgbClr val="FF0000"/>
                </a:solidFill>
                <a:ea typeface="幼圆" panose="02010509060101010101" pitchFamily="49" charset="-122"/>
                <a:cs typeface="Times New Roman" panose="02020603050405020304" pitchFamily="18" charset="0"/>
              </a:rPr>
              <a:t>输出</a:t>
            </a:r>
            <a:r>
              <a:rPr kumimoji="1" lang="zh-CN" altLang="en-US" b="1">
                <a:ea typeface="幼圆" panose="02010509060101010101" pitchFamily="49" charset="-122"/>
                <a:cs typeface="Times New Roman" panose="02020603050405020304" pitchFamily="18" charset="0"/>
              </a:rPr>
              <a:t>正的净功；</a:t>
            </a:r>
          </a:p>
          <a:p>
            <a:pPr>
              <a:lnSpc>
                <a:spcPct val="125000"/>
              </a:lnSpc>
              <a:buClr>
                <a:srgbClr val="FF0000"/>
              </a:buClr>
              <a:buFont typeface="Wingdings" panose="05000000000000000000" pitchFamily="2" charset="2"/>
              <a:buChar char="u"/>
            </a:pPr>
            <a:r>
              <a:rPr kumimoji="1" lang="zh-CN" altLang="en-US" b="1">
                <a:ea typeface="幼圆" panose="02010509060101010101" pitchFamily="49" charset="-122"/>
                <a:cs typeface="Times New Roman" panose="02020603050405020304" pitchFamily="18" charset="0"/>
              </a:rPr>
              <a:t>在</a:t>
            </a:r>
            <a:r>
              <a:rPr kumimoji="1" lang="en-US" altLang="zh-CN" b="1" i="1">
                <a:ea typeface="幼圆" panose="02010509060101010101" pitchFamily="49" charset="-122"/>
                <a:cs typeface="Times New Roman" panose="02020603050405020304" pitchFamily="18" charset="0"/>
              </a:rPr>
              <a:t>p</a:t>
            </a:r>
            <a:r>
              <a:rPr kumimoji="1" lang="zh-CN" altLang="en-US" b="1" i="1">
                <a:ea typeface="幼圆" panose="02010509060101010101" pitchFamily="49" charset="-122"/>
                <a:cs typeface="Times New Roman" panose="02020603050405020304" pitchFamily="18" charset="0"/>
              </a:rPr>
              <a:t>－</a:t>
            </a:r>
            <a:r>
              <a:rPr kumimoji="1" lang="en-US" altLang="zh-CN" b="1" i="1">
                <a:ea typeface="幼圆" panose="02010509060101010101" pitchFamily="49" charset="-122"/>
                <a:cs typeface="Times New Roman" panose="02020603050405020304" pitchFamily="18" charset="0"/>
              </a:rPr>
              <a:t>v</a:t>
            </a:r>
            <a:r>
              <a:rPr kumimoji="1" lang="zh-CN" altLang="en-US" b="1">
                <a:ea typeface="幼圆" panose="02010509060101010101" pitchFamily="49" charset="-122"/>
                <a:cs typeface="Times New Roman" panose="02020603050405020304" pitchFamily="18" charset="0"/>
              </a:rPr>
              <a:t>图及</a:t>
            </a:r>
            <a:r>
              <a:rPr kumimoji="1" lang="en-US" altLang="zh-CN" b="1" i="1">
                <a:ea typeface="幼圆" panose="02010509060101010101" pitchFamily="49" charset="-122"/>
                <a:cs typeface="Times New Roman" panose="02020603050405020304" pitchFamily="18" charset="0"/>
              </a:rPr>
              <a:t>T</a:t>
            </a:r>
            <a:r>
              <a:rPr kumimoji="1" lang="zh-CN" altLang="en-US" b="1" i="1">
                <a:ea typeface="幼圆" panose="02010509060101010101" pitchFamily="49" charset="-122"/>
                <a:cs typeface="Times New Roman" panose="02020603050405020304" pitchFamily="18" charset="0"/>
              </a:rPr>
              <a:t>－</a:t>
            </a:r>
            <a:r>
              <a:rPr kumimoji="1" lang="en-US" altLang="zh-CN" b="1" i="1">
                <a:ea typeface="幼圆" panose="02010509060101010101" pitchFamily="49" charset="-122"/>
                <a:cs typeface="Times New Roman" panose="02020603050405020304" pitchFamily="18" charset="0"/>
              </a:rPr>
              <a:t>s</a:t>
            </a:r>
            <a:r>
              <a:rPr kumimoji="1" lang="zh-CN" altLang="en-US" b="1">
                <a:ea typeface="幼圆" panose="02010509060101010101" pitchFamily="49" charset="-122"/>
                <a:cs typeface="Times New Roman" panose="02020603050405020304" pitchFamily="18" charset="0"/>
              </a:rPr>
              <a:t>图上</a:t>
            </a:r>
            <a:r>
              <a:rPr kumimoji="1" lang="zh-CN" altLang="en-US" b="1">
                <a:solidFill>
                  <a:srgbClr val="FF0000"/>
                </a:solidFill>
                <a:ea typeface="幼圆" panose="02010509060101010101" pitchFamily="49" charset="-122"/>
                <a:cs typeface="Times New Roman" panose="02020603050405020304" pitchFamily="18" charset="0"/>
              </a:rPr>
              <a:t>顺时针</a:t>
            </a:r>
            <a:r>
              <a:rPr kumimoji="1" lang="zh-CN" altLang="en-US" b="1">
                <a:ea typeface="幼圆" panose="02010509060101010101" pitchFamily="49" charset="-122"/>
                <a:cs typeface="Times New Roman" panose="02020603050405020304" pitchFamily="18" charset="0"/>
              </a:rPr>
              <a:t>进行；</a:t>
            </a:r>
            <a:endParaRPr kumimoji="1" lang="en-US" altLang="zh-CN" b="1">
              <a:ea typeface="幼圆" panose="02010509060101010101" pitchFamily="49" charset="-122"/>
              <a:cs typeface="Times New Roman" panose="02020603050405020304" pitchFamily="18" charset="0"/>
            </a:endParaRPr>
          </a:p>
        </p:txBody>
      </p:sp>
      <p:grpSp>
        <p:nvGrpSpPr>
          <p:cNvPr id="2" name="组合 1"/>
          <p:cNvGrpSpPr>
            <a:grpSpLocks/>
          </p:cNvGrpSpPr>
          <p:nvPr/>
        </p:nvGrpSpPr>
        <p:grpSpPr bwMode="auto">
          <a:xfrm>
            <a:off x="266700" y="4232275"/>
            <a:ext cx="8274050" cy="1784350"/>
            <a:chOff x="266700" y="4232275"/>
            <a:chExt cx="8274050" cy="1784350"/>
          </a:xfrm>
        </p:grpSpPr>
        <p:sp>
          <p:nvSpPr>
            <p:cNvPr id="128017" name="圆角矩形 14"/>
            <p:cNvSpPr>
              <a:spLocks noChangeArrowheads="1"/>
            </p:cNvSpPr>
            <p:nvPr/>
          </p:nvSpPr>
          <p:spPr bwMode="auto">
            <a:xfrm>
              <a:off x="266700" y="5097463"/>
              <a:ext cx="5413375" cy="919162"/>
            </a:xfrm>
            <a:prstGeom prst="roundRect">
              <a:avLst>
                <a:gd name="adj" fmla="val 16667"/>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lvl1pPr marL="342900" indent="-3429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25000"/>
                </a:lnSpc>
                <a:buClr>
                  <a:srgbClr val="FF0000"/>
                </a:buClr>
                <a:buFont typeface="Wingdings" panose="05000000000000000000" pitchFamily="2" charset="2"/>
                <a:buChar char="u"/>
              </a:pPr>
              <a:r>
                <a:rPr kumimoji="1" lang="zh-CN" altLang="en-US" b="1">
                  <a:ea typeface="幼圆" panose="02010509060101010101" pitchFamily="49" charset="-122"/>
                  <a:cs typeface="Times New Roman" panose="02020603050405020304" pitchFamily="18" charset="0"/>
                </a:rPr>
                <a:t>做功   </a:t>
              </a:r>
              <a:r>
                <a:rPr kumimoji="1" lang="en-US" altLang="zh-CN" sz="2400" b="1" i="1">
                  <a:solidFill>
                    <a:srgbClr val="FF0000"/>
                  </a:solidFill>
                  <a:ea typeface="幼圆" panose="02010509060101010101" pitchFamily="49" charset="-122"/>
                  <a:cs typeface="Times New Roman" panose="02020603050405020304" pitchFamily="18" charset="0"/>
                </a:rPr>
                <a:t>w</a:t>
              </a:r>
              <a:r>
                <a:rPr kumimoji="1" lang="en-US" altLang="zh-CN" sz="2400" b="1" i="1" baseline="-25000">
                  <a:solidFill>
                    <a:srgbClr val="FF0000"/>
                  </a:solidFill>
                  <a:ea typeface="幼圆" panose="02010509060101010101" pitchFamily="49" charset="-122"/>
                  <a:cs typeface="Times New Roman" panose="02020603050405020304" pitchFamily="18" charset="0"/>
                </a:rPr>
                <a:t>net</a:t>
              </a:r>
              <a:r>
                <a:rPr kumimoji="1" lang="en-US" altLang="zh-CN" b="1">
                  <a:ea typeface="幼圆" panose="02010509060101010101" pitchFamily="49" charset="-122"/>
                  <a:cs typeface="Times New Roman" panose="02020603050405020304" pitchFamily="18" charset="0"/>
                </a:rPr>
                <a:t>= 1-2-3-4-1</a:t>
              </a:r>
              <a:r>
                <a:rPr kumimoji="1" lang="zh-CN" altLang="en-US" b="1">
                  <a:ea typeface="幼圆" panose="02010509060101010101" pitchFamily="49" charset="-122"/>
                  <a:cs typeface="Times New Roman" panose="02020603050405020304" pitchFamily="18" charset="0"/>
                </a:rPr>
                <a:t>所包围面积   </a:t>
              </a:r>
              <a:r>
                <a:rPr kumimoji="1" lang="en-US" altLang="zh-CN" b="1">
                  <a:ea typeface="幼圆" panose="02010509060101010101" pitchFamily="49" charset="-122"/>
                  <a:cs typeface="Times New Roman" panose="02020603050405020304" pitchFamily="18" charset="0"/>
                </a:rPr>
                <a:t>(</a:t>
              </a:r>
              <a:r>
                <a:rPr kumimoji="1" lang="zh-CN" altLang="en-US" b="1">
                  <a:solidFill>
                    <a:srgbClr val="0033CC"/>
                  </a:solidFill>
                  <a:ea typeface="幼圆" panose="02010509060101010101" pitchFamily="49" charset="-122"/>
                  <a:cs typeface="Times New Roman" panose="02020603050405020304" pitchFamily="18" charset="0"/>
                </a:rPr>
                <a:t>得到的收益</a:t>
              </a:r>
              <a:r>
                <a:rPr kumimoji="1" lang="en-US" altLang="zh-CN" b="1">
                  <a:ea typeface="幼圆" panose="02010509060101010101" pitchFamily="49" charset="-122"/>
                  <a:cs typeface="Times New Roman" panose="02020603050405020304" pitchFamily="18" charset="0"/>
                </a:rPr>
                <a:t>)</a:t>
              </a:r>
            </a:p>
            <a:p>
              <a:pPr>
                <a:lnSpc>
                  <a:spcPct val="125000"/>
                </a:lnSpc>
                <a:buClr>
                  <a:srgbClr val="FF0000"/>
                </a:buClr>
                <a:buFont typeface="Wingdings" panose="05000000000000000000" pitchFamily="2" charset="2"/>
                <a:buChar char="u"/>
              </a:pPr>
              <a:r>
                <a:rPr kumimoji="1" lang="zh-CN" altLang="en-US" b="1">
                  <a:ea typeface="幼圆" panose="02010509060101010101" pitchFamily="49" charset="-122"/>
                  <a:cs typeface="Times New Roman" panose="02020603050405020304" pitchFamily="18" charset="0"/>
                </a:rPr>
                <a:t>吸热量</a:t>
              </a:r>
              <a:r>
                <a:rPr kumimoji="1" lang="en-US" altLang="zh-CN" sz="2400" b="1" i="1">
                  <a:solidFill>
                    <a:srgbClr val="FF0000"/>
                  </a:solidFill>
                  <a:ea typeface="幼圆" panose="02010509060101010101" pitchFamily="49" charset="-122"/>
                  <a:cs typeface="Times New Roman" panose="02020603050405020304" pitchFamily="18" charset="0"/>
                </a:rPr>
                <a:t>q</a:t>
              </a:r>
              <a:r>
                <a:rPr kumimoji="1" lang="en-US" altLang="zh-CN" sz="1600" b="1" i="1" baseline="-25000">
                  <a:solidFill>
                    <a:srgbClr val="FF0000"/>
                  </a:solidFill>
                  <a:ea typeface="幼圆" panose="02010509060101010101" pitchFamily="49" charset="-122"/>
                  <a:cs typeface="Times New Roman" panose="02020603050405020304" pitchFamily="18" charset="0"/>
                </a:rPr>
                <a:t>1</a:t>
              </a:r>
              <a:r>
                <a:rPr kumimoji="1" lang="en-US" altLang="zh-CN" b="1">
                  <a:ea typeface="幼圆" panose="02010509060101010101" pitchFamily="49" charset="-122"/>
                  <a:cs typeface="Times New Roman" panose="02020603050405020304" pitchFamily="18" charset="0"/>
                </a:rPr>
                <a:t>=5-6-7-f-e-5</a:t>
              </a:r>
              <a:r>
                <a:rPr kumimoji="1" lang="zh-CN" altLang="en-US" b="1">
                  <a:ea typeface="幼圆" panose="02010509060101010101" pitchFamily="49" charset="-122"/>
                  <a:cs typeface="Times New Roman" panose="02020603050405020304" pitchFamily="18" charset="0"/>
                </a:rPr>
                <a:t>所包围面积     </a:t>
              </a:r>
              <a:r>
                <a:rPr kumimoji="1" lang="en-US" altLang="zh-CN" b="1">
                  <a:ea typeface="幼圆" panose="02010509060101010101" pitchFamily="49" charset="-122"/>
                  <a:cs typeface="Times New Roman" panose="02020603050405020304" pitchFamily="18" charset="0"/>
                </a:rPr>
                <a:t>(</a:t>
              </a:r>
              <a:r>
                <a:rPr kumimoji="1" lang="zh-CN" altLang="en-US" b="1">
                  <a:solidFill>
                    <a:srgbClr val="0033CC"/>
                  </a:solidFill>
                  <a:ea typeface="幼圆" panose="02010509060101010101" pitchFamily="49" charset="-122"/>
                  <a:cs typeface="Times New Roman" panose="02020603050405020304" pitchFamily="18" charset="0"/>
                </a:rPr>
                <a:t>花费的代价</a:t>
              </a:r>
              <a:r>
                <a:rPr kumimoji="1" lang="en-US" altLang="zh-CN" b="1">
                  <a:ea typeface="幼圆" panose="02010509060101010101" pitchFamily="49" charset="-122"/>
                  <a:cs typeface="Times New Roman" panose="02020603050405020304" pitchFamily="18" charset="0"/>
                </a:rPr>
                <a:t>)</a:t>
              </a:r>
            </a:p>
          </p:txBody>
        </p:sp>
        <p:sp>
          <p:nvSpPr>
            <p:cNvPr id="128018" name="矩形 5"/>
            <p:cNvSpPr>
              <a:spLocks noChangeArrowheads="1"/>
            </p:cNvSpPr>
            <p:nvPr/>
          </p:nvSpPr>
          <p:spPr bwMode="auto">
            <a:xfrm>
              <a:off x="6102350" y="4232275"/>
              <a:ext cx="24384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25000"/>
                </a:lnSpc>
                <a:spcBef>
                  <a:spcPts val="1200"/>
                </a:spcBef>
                <a:buClr>
                  <a:srgbClr val="FF0000"/>
                </a:buClr>
              </a:pPr>
              <a:r>
                <a:rPr kumimoji="1" lang="zh-CN" altLang="en-US" sz="2000" b="1">
                  <a:ea typeface="幼圆" panose="02010509060101010101" pitchFamily="49" charset="-122"/>
                  <a:cs typeface="Times New Roman" panose="02020603050405020304" pitchFamily="18" charset="0"/>
                </a:rPr>
                <a:t>正向循环的热效率</a:t>
              </a:r>
              <a:r>
                <a:rPr kumimoji="1" lang="el-GR" altLang="zh-CN" sz="2000" b="1" i="1">
                  <a:ea typeface="幼圆" panose="02010509060101010101" pitchFamily="49" charset="-122"/>
                  <a:cs typeface="Times New Roman" panose="02020603050405020304" pitchFamily="18" charset="0"/>
                </a:rPr>
                <a:t>η</a:t>
              </a:r>
              <a:r>
                <a:rPr kumimoji="1" lang="en-US" altLang="zh-CN" sz="2000" b="1" i="1" baseline="-25000">
                  <a:ea typeface="幼圆" panose="02010509060101010101" pitchFamily="49" charset="-122"/>
                  <a:cs typeface="Times New Roman" panose="02020603050405020304" pitchFamily="18" charset="0"/>
                </a:rPr>
                <a:t>t</a:t>
              </a:r>
            </a:p>
          </p:txBody>
        </p:sp>
        <p:graphicFrame>
          <p:nvGraphicFramePr>
            <p:cNvPr id="128019" name="Object 7"/>
            <p:cNvGraphicFramePr>
              <a:graphicFrameLocks noChangeAspect="1"/>
            </p:cNvGraphicFramePr>
            <p:nvPr/>
          </p:nvGraphicFramePr>
          <p:xfrm>
            <a:off x="6321425" y="4733925"/>
            <a:ext cx="2200275" cy="1228725"/>
          </p:xfrm>
          <a:graphic>
            <a:graphicData uri="http://schemas.openxmlformats.org/presentationml/2006/ole">
              <mc:AlternateContent xmlns:mc="http://schemas.openxmlformats.org/markup-compatibility/2006">
                <mc:Choice xmlns:v="urn:schemas-microsoft-com:vml" Requires="v">
                  <p:oleObj spid="_x0000_s128051" name="Equation" r:id="rId3" imgW="774364" imgH="431613" progId="Equation.DSMT4">
                    <p:embed/>
                  </p:oleObj>
                </mc:Choice>
                <mc:Fallback>
                  <p:oleObj name="Equation" r:id="rId3" imgW="774364" imgH="431613"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1425" y="4733925"/>
                          <a:ext cx="2200275"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ransition spd="slow">
    <p:circl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3"/>
          <p:cNvSpPr>
            <a:spLocks noChangeArrowheads="1"/>
          </p:cNvSpPr>
          <p:nvPr/>
        </p:nvSpPr>
        <p:spPr bwMode="auto">
          <a:xfrm>
            <a:off x="395288" y="225425"/>
            <a:ext cx="9036050"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800" b="1">
                <a:solidFill>
                  <a:srgbClr val="FF0000"/>
                </a:solidFill>
                <a:latin typeface="幼圆" panose="02010509060101010101" pitchFamily="49" charset="-122"/>
                <a:ea typeface="幼圆" panose="02010509060101010101" pitchFamily="49" charset="-122"/>
              </a:rPr>
              <a:t>逆向循环</a:t>
            </a:r>
            <a:r>
              <a:rPr kumimoji="1" lang="en-US" altLang="zh-CN" sz="2000">
                <a:solidFill>
                  <a:srgbClr val="0033CC"/>
                </a:solidFill>
                <a:latin typeface="幼圆" panose="02010509060101010101" pitchFamily="49" charset="-122"/>
                <a:ea typeface="幼圆" panose="02010509060101010101" pitchFamily="49" charset="-122"/>
              </a:rPr>
              <a:t>(</a:t>
            </a:r>
            <a:r>
              <a:rPr kumimoji="1" lang="zh-CN" altLang="en-US" sz="2000">
                <a:solidFill>
                  <a:srgbClr val="0033CC"/>
                </a:solidFill>
                <a:latin typeface="幼圆" panose="02010509060101010101" pitchFamily="49" charset="-122"/>
                <a:ea typeface="幼圆" panose="02010509060101010101" pitchFamily="49" charset="-122"/>
              </a:rPr>
              <a:t>制冷循环，热泵循环</a:t>
            </a:r>
            <a:r>
              <a:rPr kumimoji="1" lang="zh-CN" altLang="en-US" sz="2000">
                <a:solidFill>
                  <a:srgbClr val="0033CC"/>
                </a:solidFill>
                <a:ea typeface="幼圆" panose="02010509060101010101" pitchFamily="49" charset="-122"/>
                <a:cs typeface="Times New Roman" panose="02020603050405020304" pitchFamily="18" charset="0"/>
              </a:rPr>
              <a:t>）</a:t>
            </a:r>
          </a:p>
        </p:txBody>
      </p:sp>
      <p:sp>
        <p:nvSpPr>
          <p:cNvPr id="129027" name="圆角矩形 14"/>
          <p:cNvSpPr>
            <a:spLocks noChangeArrowheads="1"/>
          </p:cNvSpPr>
          <p:nvPr/>
        </p:nvSpPr>
        <p:spPr bwMode="auto">
          <a:xfrm>
            <a:off x="1271588" y="2574925"/>
            <a:ext cx="935037" cy="4318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kumimoji="1" lang="zh-CN" altLang="en-US" b="1">
                <a:solidFill>
                  <a:srgbClr val="FF0000"/>
                </a:solidFill>
                <a:ea typeface="幼圆" panose="02010509060101010101" pitchFamily="49" charset="-122"/>
                <a:cs typeface="Times New Roman" panose="02020603050405020304" pitchFamily="18" charset="0"/>
              </a:rPr>
              <a:t>膨胀线</a:t>
            </a:r>
          </a:p>
        </p:txBody>
      </p:sp>
      <p:sp>
        <p:nvSpPr>
          <p:cNvPr id="129028" name="圆角矩形 14"/>
          <p:cNvSpPr>
            <a:spLocks noChangeArrowheads="1"/>
          </p:cNvSpPr>
          <p:nvPr/>
        </p:nvSpPr>
        <p:spPr bwMode="auto">
          <a:xfrm>
            <a:off x="2722563" y="1570038"/>
            <a:ext cx="935037" cy="4318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kumimoji="1" lang="zh-CN" altLang="en-US" b="1">
                <a:solidFill>
                  <a:srgbClr val="FF0000"/>
                </a:solidFill>
                <a:ea typeface="幼圆" panose="02010509060101010101" pitchFamily="49" charset="-122"/>
                <a:cs typeface="Times New Roman" panose="02020603050405020304" pitchFamily="18" charset="0"/>
              </a:rPr>
              <a:t>压缩线</a:t>
            </a:r>
          </a:p>
        </p:txBody>
      </p:sp>
      <p:grpSp>
        <p:nvGrpSpPr>
          <p:cNvPr id="129029" name="组合 16"/>
          <p:cNvGrpSpPr>
            <a:grpSpLocks/>
          </p:cNvGrpSpPr>
          <p:nvPr/>
        </p:nvGrpSpPr>
        <p:grpSpPr bwMode="auto">
          <a:xfrm>
            <a:off x="244475" y="741363"/>
            <a:ext cx="4030663" cy="3275012"/>
            <a:chOff x="639082" y="2476549"/>
            <a:chExt cx="4201582" cy="3474375"/>
          </a:xfrm>
        </p:grpSpPr>
        <p:sp>
          <p:nvSpPr>
            <p:cNvPr id="129058" name="Line 3"/>
            <p:cNvSpPr>
              <a:spLocks noChangeShapeType="1"/>
            </p:cNvSpPr>
            <p:nvPr/>
          </p:nvSpPr>
          <p:spPr bwMode="auto">
            <a:xfrm>
              <a:off x="1219199" y="5648374"/>
              <a:ext cx="3340217" cy="0"/>
            </a:xfrm>
            <a:prstGeom prst="line">
              <a:avLst/>
            </a:prstGeom>
            <a:noFill/>
            <a:ln w="381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9059" name="Line 4"/>
            <p:cNvSpPr>
              <a:spLocks noChangeShapeType="1"/>
            </p:cNvSpPr>
            <p:nvPr/>
          </p:nvSpPr>
          <p:spPr bwMode="auto">
            <a:xfrm flipV="1">
              <a:off x="1219200" y="2828974"/>
              <a:ext cx="0" cy="2819400"/>
            </a:xfrm>
            <a:prstGeom prst="line">
              <a:avLst/>
            </a:prstGeom>
            <a:noFill/>
            <a:ln w="381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9060" name="Rectangle 5"/>
            <p:cNvSpPr>
              <a:spLocks noChangeArrowheads="1"/>
            </p:cNvSpPr>
            <p:nvPr/>
          </p:nvSpPr>
          <p:spPr bwMode="auto">
            <a:xfrm>
              <a:off x="639082" y="2476549"/>
              <a:ext cx="433164" cy="685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r>
                <a:rPr lang="en-US" altLang="zh-CN" sz="3600" i="1">
                  <a:solidFill>
                    <a:srgbClr val="FF0000"/>
                  </a:solidFill>
                  <a:ea typeface="宋体" panose="02010600030101010101" pitchFamily="2" charset="-122"/>
                </a:rPr>
                <a:t>p</a:t>
              </a:r>
            </a:p>
          </p:txBody>
        </p:sp>
        <p:sp>
          <p:nvSpPr>
            <p:cNvPr id="129061" name="Rectangle 6"/>
            <p:cNvSpPr>
              <a:spLocks noChangeArrowheads="1"/>
            </p:cNvSpPr>
            <p:nvPr/>
          </p:nvSpPr>
          <p:spPr bwMode="auto">
            <a:xfrm>
              <a:off x="4434240" y="5265416"/>
              <a:ext cx="406424" cy="685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r>
                <a:rPr lang="en-US" altLang="zh-CN" sz="3600" i="1">
                  <a:solidFill>
                    <a:srgbClr val="FF0000"/>
                  </a:solidFill>
                  <a:ea typeface="宋体" panose="02010600030101010101" pitchFamily="2" charset="-122"/>
                </a:rPr>
                <a:t>v</a:t>
              </a:r>
            </a:p>
          </p:txBody>
        </p:sp>
        <p:sp>
          <p:nvSpPr>
            <p:cNvPr id="129062" name="Oval 14"/>
            <p:cNvSpPr>
              <a:spLocks noChangeArrowheads="1"/>
            </p:cNvSpPr>
            <p:nvPr/>
          </p:nvSpPr>
          <p:spPr bwMode="auto">
            <a:xfrm rot="2160000">
              <a:off x="1524000" y="3667174"/>
              <a:ext cx="2819400" cy="1066800"/>
            </a:xfrm>
            <a:prstGeom prst="ellipse">
              <a:avLst/>
            </a:prstGeom>
            <a:solidFill>
              <a:srgbClr val="CCFF99"/>
            </a:solidFill>
            <a:ln w="38100" cap="sq">
              <a:solidFill>
                <a:srgbClr val="0033CC"/>
              </a:solidFill>
              <a:round/>
              <a:headEnd type="none" w="sm" len="sm"/>
              <a:tailEnd type="none" w="sm" len="sm"/>
            </a:ln>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29063" name="Rectangle 15"/>
            <p:cNvSpPr>
              <a:spLocks noChangeArrowheads="1"/>
            </p:cNvSpPr>
            <p:nvPr/>
          </p:nvSpPr>
          <p:spPr bwMode="auto">
            <a:xfrm>
              <a:off x="2778086" y="2993263"/>
              <a:ext cx="433164" cy="685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r>
                <a:rPr lang="en-US" altLang="zh-CN" sz="3600" i="1">
                  <a:ea typeface="宋体" panose="02010600030101010101" pitchFamily="2" charset="-122"/>
                </a:rPr>
                <a:t>4</a:t>
              </a:r>
            </a:p>
          </p:txBody>
        </p:sp>
        <p:sp>
          <p:nvSpPr>
            <p:cNvPr id="129064" name="Rectangle 16"/>
            <p:cNvSpPr>
              <a:spLocks noChangeArrowheads="1"/>
            </p:cNvSpPr>
            <p:nvPr/>
          </p:nvSpPr>
          <p:spPr bwMode="auto">
            <a:xfrm>
              <a:off x="1485900" y="2752774"/>
              <a:ext cx="412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r>
                <a:rPr lang="en-US" altLang="zh-CN" sz="3600" i="1">
                  <a:ea typeface="宋体" panose="02010600030101010101" pitchFamily="2" charset="-122"/>
                </a:rPr>
                <a:t>1</a:t>
              </a:r>
            </a:p>
          </p:txBody>
        </p:sp>
        <p:sp>
          <p:nvSpPr>
            <p:cNvPr id="129065" name="Line 17"/>
            <p:cNvSpPr>
              <a:spLocks noChangeShapeType="1"/>
            </p:cNvSpPr>
            <p:nvPr/>
          </p:nvSpPr>
          <p:spPr bwMode="auto">
            <a:xfrm>
              <a:off x="2459844" y="4472330"/>
              <a:ext cx="362679" cy="288149"/>
            </a:xfrm>
            <a:prstGeom prst="line">
              <a:avLst/>
            </a:prstGeom>
            <a:noFill/>
            <a:ln w="76200" cap="sq">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9066" name="Line 18"/>
            <p:cNvSpPr>
              <a:spLocks noChangeShapeType="1"/>
            </p:cNvSpPr>
            <p:nvPr/>
          </p:nvSpPr>
          <p:spPr bwMode="auto">
            <a:xfrm flipH="1" flipV="1">
              <a:off x="2979167" y="3600263"/>
              <a:ext cx="404678" cy="317715"/>
            </a:xfrm>
            <a:prstGeom prst="line">
              <a:avLst/>
            </a:prstGeom>
            <a:noFill/>
            <a:ln w="76200" cap="sq">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129030" name="Rectangle 15"/>
          <p:cNvSpPr>
            <a:spLocks noChangeArrowheads="1"/>
          </p:cNvSpPr>
          <p:nvPr/>
        </p:nvSpPr>
        <p:spPr bwMode="auto">
          <a:xfrm>
            <a:off x="3514725" y="2638425"/>
            <a:ext cx="4159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r>
              <a:rPr lang="en-US" altLang="zh-CN" sz="3600" i="1">
                <a:ea typeface="宋体" panose="02010600030101010101" pitchFamily="2" charset="-122"/>
              </a:rPr>
              <a:t>3</a:t>
            </a:r>
          </a:p>
        </p:txBody>
      </p:sp>
      <p:sp>
        <p:nvSpPr>
          <p:cNvPr id="129031" name="Rectangle 15"/>
          <p:cNvSpPr>
            <a:spLocks noChangeArrowheads="1"/>
          </p:cNvSpPr>
          <p:nvPr/>
        </p:nvSpPr>
        <p:spPr bwMode="auto">
          <a:xfrm>
            <a:off x="2114550" y="2790825"/>
            <a:ext cx="4159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r>
              <a:rPr lang="en-US" altLang="zh-CN" sz="3600" i="1">
                <a:ea typeface="宋体" panose="02010600030101010101" pitchFamily="2" charset="-122"/>
              </a:rPr>
              <a:t>2</a:t>
            </a:r>
          </a:p>
        </p:txBody>
      </p:sp>
      <p:cxnSp>
        <p:nvCxnSpPr>
          <p:cNvPr id="129032" name="直接连接符 2"/>
          <p:cNvCxnSpPr>
            <a:cxnSpLocks noChangeShapeType="1"/>
          </p:cNvCxnSpPr>
          <p:nvPr/>
        </p:nvCxnSpPr>
        <p:spPr bwMode="auto">
          <a:xfrm>
            <a:off x="1312863" y="1714500"/>
            <a:ext cx="0" cy="2016125"/>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29033" name="直接连接符 30"/>
          <p:cNvCxnSpPr>
            <a:cxnSpLocks noChangeShapeType="1"/>
          </p:cNvCxnSpPr>
          <p:nvPr/>
        </p:nvCxnSpPr>
        <p:spPr bwMode="auto">
          <a:xfrm>
            <a:off x="3587750" y="3063875"/>
            <a:ext cx="0" cy="6477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29034" name="Rectangle 15"/>
          <p:cNvSpPr>
            <a:spLocks noChangeArrowheads="1"/>
          </p:cNvSpPr>
          <p:nvPr/>
        </p:nvSpPr>
        <p:spPr bwMode="auto">
          <a:xfrm>
            <a:off x="3257550" y="3521075"/>
            <a:ext cx="5191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r>
              <a:rPr lang="en-US" altLang="zh-CN" sz="3600" i="1">
                <a:ea typeface="宋体" panose="02010600030101010101" pitchFamily="2" charset="-122"/>
              </a:rPr>
              <a:t>m</a:t>
            </a:r>
          </a:p>
        </p:txBody>
      </p:sp>
      <p:sp>
        <p:nvSpPr>
          <p:cNvPr id="129035" name="Rectangle 15"/>
          <p:cNvSpPr>
            <a:spLocks noChangeArrowheads="1"/>
          </p:cNvSpPr>
          <p:nvPr/>
        </p:nvSpPr>
        <p:spPr bwMode="auto">
          <a:xfrm>
            <a:off x="1131888" y="3516313"/>
            <a:ext cx="4143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r>
              <a:rPr lang="en-US" altLang="zh-CN" sz="3600" i="1">
                <a:ea typeface="宋体" panose="02010600030101010101" pitchFamily="2" charset="-122"/>
              </a:rPr>
              <a:t>n</a:t>
            </a:r>
          </a:p>
        </p:txBody>
      </p:sp>
      <p:grpSp>
        <p:nvGrpSpPr>
          <p:cNvPr id="129036" name="组合 4"/>
          <p:cNvGrpSpPr>
            <a:grpSpLocks/>
          </p:cNvGrpSpPr>
          <p:nvPr/>
        </p:nvGrpSpPr>
        <p:grpSpPr bwMode="auto">
          <a:xfrm>
            <a:off x="4703763" y="860425"/>
            <a:ext cx="3998912" cy="3360738"/>
            <a:chOff x="4703445" y="895926"/>
            <a:chExt cx="3999467" cy="3359876"/>
          </a:xfrm>
        </p:grpSpPr>
        <p:sp>
          <p:nvSpPr>
            <p:cNvPr id="129040" name="圆角矩形 14"/>
            <p:cNvSpPr>
              <a:spLocks noChangeArrowheads="1"/>
            </p:cNvSpPr>
            <p:nvPr/>
          </p:nvSpPr>
          <p:spPr bwMode="auto">
            <a:xfrm>
              <a:off x="7059915" y="2939403"/>
              <a:ext cx="935038" cy="4318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kumimoji="1" lang="zh-CN" altLang="en-US" b="1">
                  <a:solidFill>
                    <a:srgbClr val="FF0000"/>
                  </a:solidFill>
                  <a:ea typeface="幼圆" panose="02010509060101010101" pitchFamily="49" charset="-122"/>
                  <a:cs typeface="Times New Roman" panose="02020603050405020304" pitchFamily="18" charset="0"/>
                </a:rPr>
                <a:t>吸热线</a:t>
              </a:r>
            </a:p>
          </p:txBody>
        </p:sp>
        <p:sp>
          <p:nvSpPr>
            <p:cNvPr id="129041" name="圆角矩形 14"/>
            <p:cNvSpPr>
              <a:spLocks noChangeArrowheads="1"/>
            </p:cNvSpPr>
            <p:nvPr/>
          </p:nvSpPr>
          <p:spPr bwMode="auto">
            <a:xfrm>
              <a:off x="5734856" y="1171790"/>
              <a:ext cx="935037" cy="4318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kumimoji="1" lang="zh-CN" altLang="en-US" b="1">
                  <a:solidFill>
                    <a:srgbClr val="FF0000"/>
                  </a:solidFill>
                  <a:ea typeface="幼圆" panose="02010509060101010101" pitchFamily="49" charset="-122"/>
                  <a:cs typeface="Times New Roman" panose="02020603050405020304" pitchFamily="18" charset="0"/>
                </a:rPr>
                <a:t>放热线</a:t>
              </a:r>
            </a:p>
          </p:txBody>
        </p:sp>
        <p:grpSp>
          <p:nvGrpSpPr>
            <p:cNvPr id="129042" name="组合 35"/>
            <p:cNvGrpSpPr>
              <a:grpSpLocks/>
            </p:cNvGrpSpPr>
            <p:nvPr/>
          </p:nvGrpSpPr>
          <p:grpSpPr bwMode="auto">
            <a:xfrm>
              <a:off x="4703445" y="895926"/>
              <a:ext cx="3999467" cy="3054456"/>
              <a:chOff x="625573" y="2629162"/>
              <a:chExt cx="4169502" cy="3239599"/>
            </a:xfrm>
          </p:grpSpPr>
          <p:sp>
            <p:nvSpPr>
              <p:cNvPr id="129049" name="Oval 14"/>
              <p:cNvSpPr>
                <a:spLocks noChangeArrowheads="1"/>
              </p:cNvSpPr>
              <p:nvPr/>
            </p:nvSpPr>
            <p:spPr bwMode="auto">
              <a:xfrm rot="3513862">
                <a:off x="2093696" y="2865085"/>
                <a:ext cx="1644405" cy="2507042"/>
              </a:xfrm>
              <a:prstGeom prst="ellipse">
                <a:avLst/>
              </a:prstGeom>
              <a:solidFill>
                <a:srgbClr val="FFFFCC"/>
              </a:solidFill>
              <a:ln w="38100" cap="sq">
                <a:solidFill>
                  <a:srgbClr val="0033CC"/>
                </a:solidFill>
                <a:round/>
                <a:headEnd type="none" w="sm" len="sm"/>
                <a:tailEnd type="none" w="sm" len="sm"/>
              </a:ln>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29050" name="Line 3"/>
              <p:cNvSpPr>
                <a:spLocks noChangeShapeType="1"/>
              </p:cNvSpPr>
              <p:nvPr/>
            </p:nvSpPr>
            <p:spPr bwMode="auto">
              <a:xfrm>
                <a:off x="1219199" y="5648374"/>
                <a:ext cx="3302685" cy="0"/>
              </a:xfrm>
              <a:prstGeom prst="line">
                <a:avLst/>
              </a:prstGeom>
              <a:noFill/>
              <a:ln w="381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9051" name="Line 4"/>
              <p:cNvSpPr>
                <a:spLocks noChangeShapeType="1"/>
              </p:cNvSpPr>
              <p:nvPr/>
            </p:nvSpPr>
            <p:spPr bwMode="auto">
              <a:xfrm flipV="1">
                <a:off x="1219200" y="2828974"/>
                <a:ext cx="0" cy="2819400"/>
              </a:xfrm>
              <a:prstGeom prst="line">
                <a:avLst/>
              </a:prstGeom>
              <a:noFill/>
              <a:ln w="381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9052" name="Rectangle 5"/>
              <p:cNvSpPr>
                <a:spLocks noChangeArrowheads="1"/>
              </p:cNvSpPr>
              <p:nvPr/>
            </p:nvSpPr>
            <p:spPr bwMode="auto">
              <a:xfrm>
                <a:off x="625573" y="2629162"/>
                <a:ext cx="459902" cy="685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r>
                  <a:rPr lang="en-US" altLang="zh-CN" sz="3600" i="1">
                    <a:solidFill>
                      <a:srgbClr val="FF0000"/>
                    </a:solidFill>
                    <a:ea typeface="宋体" panose="02010600030101010101" pitchFamily="2" charset="-122"/>
                  </a:rPr>
                  <a:t>T</a:t>
                </a:r>
              </a:p>
            </p:txBody>
          </p:sp>
          <p:sp>
            <p:nvSpPr>
              <p:cNvPr id="129053" name="Rectangle 6"/>
              <p:cNvSpPr>
                <a:spLocks noChangeArrowheads="1"/>
              </p:cNvSpPr>
              <p:nvPr/>
            </p:nvSpPr>
            <p:spPr bwMode="auto">
              <a:xfrm>
                <a:off x="4415388" y="5183253"/>
                <a:ext cx="379687" cy="685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r>
                  <a:rPr lang="en-US" altLang="zh-CN" sz="3600" i="1">
                    <a:solidFill>
                      <a:srgbClr val="FF0000"/>
                    </a:solidFill>
                    <a:ea typeface="宋体" panose="02010600030101010101" pitchFamily="2" charset="-122"/>
                  </a:rPr>
                  <a:t>s</a:t>
                </a:r>
              </a:p>
            </p:txBody>
          </p:sp>
          <p:sp>
            <p:nvSpPr>
              <p:cNvPr id="129054" name="Rectangle 15"/>
              <p:cNvSpPr>
                <a:spLocks noChangeArrowheads="1"/>
              </p:cNvSpPr>
              <p:nvPr/>
            </p:nvSpPr>
            <p:spPr bwMode="auto">
              <a:xfrm>
                <a:off x="2571712" y="2751980"/>
                <a:ext cx="433164" cy="685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r>
                  <a:rPr lang="en-US" altLang="zh-CN" sz="3600" i="1">
                    <a:ea typeface="宋体" panose="02010600030101010101" pitchFamily="2" charset="-122"/>
                  </a:rPr>
                  <a:t>8</a:t>
                </a:r>
              </a:p>
            </p:txBody>
          </p:sp>
          <p:sp>
            <p:nvSpPr>
              <p:cNvPr id="129055" name="Rectangle 16"/>
              <p:cNvSpPr>
                <a:spLocks noChangeArrowheads="1"/>
              </p:cNvSpPr>
              <p:nvPr/>
            </p:nvSpPr>
            <p:spPr bwMode="auto">
              <a:xfrm>
                <a:off x="1395586" y="4199781"/>
                <a:ext cx="433164" cy="685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r>
                  <a:rPr lang="en-US" altLang="zh-CN" sz="3600" i="1">
                    <a:ea typeface="宋体" panose="02010600030101010101" pitchFamily="2" charset="-122"/>
                  </a:rPr>
                  <a:t>5</a:t>
                </a:r>
              </a:p>
            </p:txBody>
          </p:sp>
          <p:sp>
            <p:nvSpPr>
              <p:cNvPr id="129056" name="Line 17"/>
              <p:cNvSpPr>
                <a:spLocks noChangeShapeType="1"/>
              </p:cNvSpPr>
              <p:nvPr/>
            </p:nvSpPr>
            <p:spPr bwMode="auto">
              <a:xfrm flipV="1">
                <a:off x="3178633" y="4523669"/>
                <a:ext cx="330749" cy="265686"/>
              </a:xfrm>
              <a:prstGeom prst="line">
                <a:avLst/>
              </a:prstGeom>
              <a:noFill/>
              <a:ln w="76200" cap="sq">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9057" name="Line 18"/>
              <p:cNvSpPr>
                <a:spLocks noChangeShapeType="1"/>
              </p:cNvSpPr>
              <p:nvPr/>
            </p:nvSpPr>
            <p:spPr bwMode="auto">
              <a:xfrm flipH="1">
                <a:off x="2386820" y="3409818"/>
                <a:ext cx="369781" cy="257763"/>
              </a:xfrm>
              <a:prstGeom prst="line">
                <a:avLst/>
              </a:prstGeom>
              <a:noFill/>
              <a:ln w="76200" cap="sq">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129043" name="Rectangle 15"/>
            <p:cNvSpPr>
              <a:spLocks noChangeArrowheads="1"/>
            </p:cNvSpPr>
            <p:nvPr/>
          </p:nvSpPr>
          <p:spPr bwMode="auto">
            <a:xfrm>
              <a:off x="7967247" y="1555208"/>
              <a:ext cx="4154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r>
                <a:rPr lang="en-US" altLang="zh-CN" sz="3600" i="1">
                  <a:ea typeface="宋体" panose="02010600030101010101" pitchFamily="2" charset="-122"/>
                </a:rPr>
                <a:t>7</a:t>
              </a:r>
            </a:p>
          </p:txBody>
        </p:sp>
        <p:sp>
          <p:nvSpPr>
            <p:cNvPr id="129044" name="Rectangle 15"/>
            <p:cNvSpPr>
              <a:spLocks noChangeArrowheads="1"/>
            </p:cNvSpPr>
            <p:nvPr/>
          </p:nvSpPr>
          <p:spPr bwMode="auto">
            <a:xfrm>
              <a:off x="6849578" y="3002008"/>
              <a:ext cx="4154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r>
                <a:rPr lang="en-US" altLang="zh-CN" sz="3600" i="1">
                  <a:ea typeface="宋体" panose="02010600030101010101" pitchFamily="2" charset="-122"/>
                </a:rPr>
                <a:t>6</a:t>
              </a:r>
            </a:p>
          </p:txBody>
        </p:sp>
        <p:cxnSp>
          <p:nvCxnSpPr>
            <p:cNvPr id="129045" name="直接连接符 47"/>
            <p:cNvCxnSpPr>
              <a:cxnSpLocks noChangeShapeType="1"/>
            </p:cNvCxnSpPr>
            <p:nvPr/>
          </p:nvCxnSpPr>
          <p:spPr bwMode="auto">
            <a:xfrm>
              <a:off x="8021220" y="1944635"/>
              <a:ext cx="0" cy="18000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29046" name="直接连接符 49"/>
            <p:cNvCxnSpPr>
              <a:cxnSpLocks noChangeShapeType="1"/>
            </p:cNvCxnSpPr>
            <p:nvPr/>
          </p:nvCxnSpPr>
          <p:spPr bwMode="auto">
            <a:xfrm>
              <a:off x="5824295" y="2807413"/>
              <a:ext cx="0" cy="9360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29047" name="Rectangle 15"/>
            <p:cNvSpPr>
              <a:spLocks noChangeArrowheads="1"/>
            </p:cNvSpPr>
            <p:nvPr/>
          </p:nvSpPr>
          <p:spPr bwMode="auto">
            <a:xfrm>
              <a:off x="7793263" y="3609471"/>
              <a:ext cx="31290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r>
                <a:rPr lang="en-US" altLang="zh-CN" sz="3600" i="1">
                  <a:ea typeface="宋体" panose="02010600030101010101" pitchFamily="2" charset="-122"/>
                </a:rPr>
                <a:t>f</a:t>
              </a:r>
            </a:p>
          </p:txBody>
        </p:sp>
        <p:sp>
          <p:nvSpPr>
            <p:cNvPr id="129048" name="Rectangle 15"/>
            <p:cNvSpPr>
              <a:spLocks noChangeArrowheads="1"/>
            </p:cNvSpPr>
            <p:nvPr/>
          </p:nvSpPr>
          <p:spPr bwMode="auto">
            <a:xfrm>
              <a:off x="5623560" y="3507690"/>
              <a:ext cx="3898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r>
                <a:rPr lang="en-US" altLang="zh-CN" sz="3600" i="1">
                  <a:ea typeface="宋体" panose="02010600030101010101" pitchFamily="2" charset="-122"/>
                </a:rPr>
                <a:t>e</a:t>
              </a:r>
            </a:p>
          </p:txBody>
        </p:sp>
      </p:grpSp>
      <p:sp>
        <p:nvSpPr>
          <p:cNvPr id="129037" name="圆角矩形 14"/>
          <p:cNvSpPr>
            <a:spLocks noChangeArrowheads="1"/>
          </p:cNvSpPr>
          <p:nvPr/>
        </p:nvSpPr>
        <p:spPr bwMode="auto">
          <a:xfrm>
            <a:off x="2386013" y="2155825"/>
            <a:ext cx="935037" cy="4318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kumimoji="1" lang="en-US" altLang="zh-CN" sz="3600" b="1" i="1">
                <a:solidFill>
                  <a:srgbClr val="FF0000"/>
                </a:solidFill>
                <a:ea typeface="幼圆" panose="02010509060101010101" pitchFamily="49" charset="-122"/>
                <a:cs typeface="Times New Roman" panose="02020603050405020304" pitchFamily="18" charset="0"/>
              </a:rPr>
              <a:t>w</a:t>
            </a:r>
            <a:r>
              <a:rPr kumimoji="1" lang="en-US" altLang="zh-CN" b="1" i="1">
                <a:solidFill>
                  <a:srgbClr val="FF0000"/>
                </a:solidFill>
                <a:ea typeface="幼圆" panose="02010509060101010101" pitchFamily="49" charset="-122"/>
                <a:cs typeface="Times New Roman" panose="02020603050405020304" pitchFamily="18" charset="0"/>
              </a:rPr>
              <a:t>net</a:t>
            </a:r>
            <a:endParaRPr kumimoji="1" lang="zh-CN" altLang="en-US" b="1" i="1">
              <a:solidFill>
                <a:srgbClr val="FF0000"/>
              </a:solidFill>
              <a:ea typeface="幼圆" panose="02010509060101010101" pitchFamily="49" charset="-122"/>
              <a:cs typeface="Times New Roman" panose="02020603050405020304" pitchFamily="18" charset="0"/>
            </a:endParaRPr>
          </a:p>
        </p:txBody>
      </p:sp>
      <p:sp>
        <p:nvSpPr>
          <p:cNvPr id="129038" name="圆角矩形 14"/>
          <p:cNvSpPr>
            <a:spLocks noChangeArrowheads="1"/>
          </p:cNvSpPr>
          <p:nvPr/>
        </p:nvSpPr>
        <p:spPr bwMode="auto">
          <a:xfrm>
            <a:off x="6102350" y="2049463"/>
            <a:ext cx="935038" cy="4318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kumimoji="1" lang="en-US" altLang="zh-CN" sz="3600" b="1" i="1">
                <a:solidFill>
                  <a:srgbClr val="0033CC"/>
                </a:solidFill>
                <a:ea typeface="幼圆" panose="02010509060101010101" pitchFamily="49" charset="-122"/>
                <a:cs typeface="Times New Roman" panose="02020603050405020304" pitchFamily="18" charset="0"/>
              </a:rPr>
              <a:t>w</a:t>
            </a:r>
            <a:r>
              <a:rPr kumimoji="1" lang="en-US" altLang="zh-CN" b="1" i="1">
                <a:solidFill>
                  <a:srgbClr val="0033CC"/>
                </a:solidFill>
                <a:ea typeface="幼圆" panose="02010509060101010101" pitchFamily="49" charset="-122"/>
                <a:cs typeface="Times New Roman" panose="02020603050405020304" pitchFamily="18" charset="0"/>
              </a:rPr>
              <a:t>net</a:t>
            </a:r>
            <a:endParaRPr kumimoji="1" lang="zh-CN" altLang="en-US" b="1" i="1">
              <a:solidFill>
                <a:srgbClr val="0033CC"/>
              </a:solidFill>
              <a:ea typeface="幼圆" panose="02010509060101010101" pitchFamily="49" charset="-122"/>
              <a:cs typeface="Times New Roman" panose="02020603050405020304" pitchFamily="18" charset="0"/>
            </a:endParaRPr>
          </a:p>
        </p:txBody>
      </p:sp>
      <p:sp>
        <p:nvSpPr>
          <p:cNvPr id="129039" name="圆角矩形 14"/>
          <p:cNvSpPr>
            <a:spLocks noChangeArrowheads="1"/>
          </p:cNvSpPr>
          <p:nvPr/>
        </p:nvSpPr>
        <p:spPr bwMode="auto">
          <a:xfrm>
            <a:off x="485775" y="4513263"/>
            <a:ext cx="8434388" cy="1435100"/>
          </a:xfrm>
          <a:prstGeom prst="roundRect">
            <a:avLst>
              <a:gd name="adj" fmla="val 16667"/>
            </a:avLst>
          </a:prstGeom>
          <a:noFill/>
          <a:ln w="19050">
            <a:solidFill>
              <a:srgbClr val="0033CC"/>
            </a:solidFill>
            <a:round/>
            <a:headEnd/>
            <a:tailEnd/>
          </a:ln>
          <a:extLst>
            <a:ext uri="{909E8E84-426E-40DD-AFC4-6F175D3DCCD1}">
              <a14:hiddenFill xmlns:a14="http://schemas.microsoft.com/office/drawing/2010/main">
                <a:solidFill>
                  <a:srgbClr val="FFFFFF"/>
                </a:solidFill>
              </a14:hiddenFill>
            </a:ext>
          </a:extLst>
        </p:spPr>
        <p:txBody>
          <a:bodyPr anchor="ctr"/>
          <a:lstStyle>
            <a:lvl1pPr marL="342900" indent="-3429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buClr>
                <a:srgbClr val="FF0000"/>
              </a:buClr>
              <a:buFont typeface="Wingdings" panose="05000000000000000000" pitchFamily="2" charset="2"/>
              <a:buChar char="u"/>
            </a:pPr>
            <a:r>
              <a:rPr kumimoji="1" lang="zh-CN" altLang="en-US" b="1">
                <a:ea typeface="幼圆" panose="02010509060101010101" pitchFamily="49" charset="-122"/>
                <a:cs typeface="Times New Roman" panose="02020603050405020304" pitchFamily="18" charset="0"/>
              </a:rPr>
              <a:t>主要用于制冷装置和热泵，</a:t>
            </a:r>
            <a:endParaRPr kumimoji="1" lang="en-US" altLang="zh-CN" b="1">
              <a:ea typeface="幼圆" panose="02010509060101010101" pitchFamily="49" charset="-122"/>
              <a:cs typeface="Times New Roman" panose="02020603050405020304" pitchFamily="18" charset="0"/>
            </a:endParaRPr>
          </a:p>
          <a:p>
            <a:pPr>
              <a:lnSpc>
                <a:spcPct val="150000"/>
              </a:lnSpc>
              <a:buClr>
                <a:srgbClr val="FF0000"/>
              </a:buClr>
              <a:buFont typeface="Wingdings" panose="05000000000000000000" pitchFamily="2" charset="2"/>
              <a:buChar char="u"/>
            </a:pPr>
            <a:r>
              <a:rPr kumimoji="1" lang="zh-CN" altLang="en-US" b="1">
                <a:ea typeface="幼圆" panose="02010509060101010101" pitchFamily="49" charset="-122"/>
                <a:cs typeface="Times New Roman" panose="02020603050405020304" pitchFamily="18" charset="0"/>
              </a:rPr>
              <a:t>消耗机械能</a:t>
            </a:r>
            <a:r>
              <a:rPr kumimoji="1" lang="en-US" altLang="zh-CN" b="1">
                <a:ea typeface="幼圆" panose="02010509060101010101" pitchFamily="49" charset="-122"/>
                <a:cs typeface="Times New Roman" panose="02020603050405020304" pitchFamily="18" charset="0"/>
              </a:rPr>
              <a:t>(</a:t>
            </a:r>
            <a:r>
              <a:rPr kumimoji="1" lang="zh-CN" altLang="en-US" b="1">
                <a:ea typeface="幼圆" panose="02010509060101010101" pitchFamily="49" charset="-122"/>
                <a:cs typeface="Times New Roman" panose="02020603050405020304" pitchFamily="18" charset="0"/>
              </a:rPr>
              <a:t>其它能量</a:t>
            </a:r>
            <a:r>
              <a:rPr kumimoji="1" lang="en-US" altLang="zh-CN" b="1">
                <a:ea typeface="幼圆" panose="02010509060101010101" pitchFamily="49" charset="-122"/>
                <a:cs typeface="Times New Roman" panose="02020603050405020304" pitchFamily="18" charset="0"/>
              </a:rPr>
              <a:t>)</a:t>
            </a:r>
            <a:r>
              <a:rPr kumimoji="1" lang="zh-CN" altLang="en-US" b="1">
                <a:ea typeface="幼圆" panose="02010509060101010101" pitchFamily="49" charset="-122"/>
                <a:cs typeface="Times New Roman" panose="02020603050405020304" pitchFamily="18" charset="0"/>
              </a:rPr>
              <a:t>，把热量从低温热源传向高温热源。</a:t>
            </a:r>
            <a:endParaRPr kumimoji="1" lang="en-US" altLang="zh-CN" b="1">
              <a:ea typeface="幼圆" panose="02010509060101010101" pitchFamily="49" charset="-122"/>
              <a:cs typeface="Times New Roman" panose="02020603050405020304" pitchFamily="18" charset="0"/>
            </a:endParaRPr>
          </a:p>
          <a:p>
            <a:pPr>
              <a:lnSpc>
                <a:spcPct val="150000"/>
              </a:lnSpc>
              <a:buClr>
                <a:srgbClr val="FF0000"/>
              </a:buClr>
              <a:buFont typeface="Wingdings" panose="05000000000000000000" pitchFamily="2" charset="2"/>
              <a:buChar char="u"/>
            </a:pPr>
            <a:r>
              <a:rPr kumimoji="1" lang="zh-CN" altLang="en-US" b="1">
                <a:ea typeface="幼圆" panose="02010509060101010101" pitchFamily="49" charset="-122"/>
                <a:cs typeface="Times New Roman" panose="02020603050405020304" pitchFamily="18" charset="0"/>
              </a:rPr>
              <a:t>在</a:t>
            </a:r>
            <a:r>
              <a:rPr kumimoji="1" lang="en-US" altLang="zh-CN" b="1" i="1">
                <a:ea typeface="幼圆" panose="02010509060101010101" pitchFamily="49" charset="-122"/>
                <a:cs typeface="Times New Roman" panose="02020603050405020304" pitchFamily="18" charset="0"/>
              </a:rPr>
              <a:t>p</a:t>
            </a:r>
            <a:r>
              <a:rPr kumimoji="1" lang="zh-CN" altLang="en-US" b="1" i="1">
                <a:ea typeface="幼圆" panose="02010509060101010101" pitchFamily="49" charset="-122"/>
                <a:cs typeface="Times New Roman" panose="02020603050405020304" pitchFamily="18" charset="0"/>
              </a:rPr>
              <a:t>－</a:t>
            </a:r>
            <a:r>
              <a:rPr kumimoji="1" lang="en-US" altLang="zh-CN" b="1" i="1">
                <a:ea typeface="幼圆" panose="02010509060101010101" pitchFamily="49" charset="-122"/>
                <a:cs typeface="Times New Roman" panose="02020603050405020304" pitchFamily="18" charset="0"/>
              </a:rPr>
              <a:t>v</a:t>
            </a:r>
            <a:r>
              <a:rPr kumimoji="1" lang="zh-CN" altLang="en-US" b="1">
                <a:ea typeface="幼圆" panose="02010509060101010101" pitchFamily="49" charset="-122"/>
                <a:cs typeface="Times New Roman" panose="02020603050405020304" pitchFamily="18" charset="0"/>
              </a:rPr>
              <a:t>图及</a:t>
            </a:r>
            <a:r>
              <a:rPr kumimoji="1" lang="en-US" altLang="zh-CN" b="1" i="1">
                <a:ea typeface="幼圆" panose="02010509060101010101" pitchFamily="49" charset="-122"/>
                <a:cs typeface="Times New Roman" panose="02020603050405020304" pitchFamily="18" charset="0"/>
              </a:rPr>
              <a:t>T</a:t>
            </a:r>
            <a:r>
              <a:rPr kumimoji="1" lang="zh-CN" altLang="en-US" b="1" i="1">
                <a:ea typeface="幼圆" panose="02010509060101010101" pitchFamily="49" charset="-122"/>
                <a:cs typeface="Times New Roman" panose="02020603050405020304" pitchFamily="18" charset="0"/>
              </a:rPr>
              <a:t>－</a:t>
            </a:r>
            <a:r>
              <a:rPr kumimoji="1" lang="en-US" altLang="zh-CN" b="1" i="1">
                <a:ea typeface="幼圆" panose="02010509060101010101" pitchFamily="49" charset="-122"/>
                <a:cs typeface="Times New Roman" panose="02020603050405020304" pitchFamily="18" charset="0"/>
              </a:rPr>
              <a:t>s</a:t>
            </a:r>
            <a:r>
              <a:rPr kumimoji="1" lang="zh-CN" altLang="en-US" b="1">
                <a:ea typeface="幼圆" panose="02010509060101010101" pitchFamily="49" charset="-122"/>
                <a:cs typeface="Times New Roman" panose="02020603050405020304" pitchFamily="18" charset="0"/>
              </a:rPr>
              <a:t>图上</a:t>
            </a:r>
            <a:r>
              <a:rPr kumimoji="1" lang="zh-CN" altLang="en-US" b="1">
                <a:solidFill>
                  <a:srgbClr val="FF0000"/>
                </a:solidFill>
                <a:ea typeface="幼圆" panose="02010509060101010101" pitchFamily="49" charset="-122"/>
                <a:cs typeface="Times New Roman" panose="02020603050405020304" pitchFamily="18" charset="0"/>
              </a:rPr>
              <a:t>逆时针</a:t>
            </a:r>
            <a:r>
              <a:rPr kumimoji="1" lang="zh-CN" altLang="en-US" b="1">
                <a:ea typeface="幼圆" panose="02010509060101010101" pitchFamily="49" charset="-122"/>
                <a:cs typeface="Times New Roman" panose="02020603050405020304" pitchFamily="18" charset="0"/>
              </a:rPr>
              <a:t>进行；</a:t>
            </a:r>
            <a:endParaRPr kumimoji="1" lang="en-US" altLang="zh-CN" b="1">
              <a:ea typeface="幼圆" panose="02010509060101010101" pitchFamily="49" charset="-122"/>
              <a:cs typeface="Times New Roman" panose="02020603050405020304" pitchFamily="18" charset="0"/>
            </a:endParaRPr>
          </a:p>
        </p:txBody>
      </p:sp>
    </p:spTree>
  </p:cSld>
  <p:clrMapOvr>
    <a:masterClrMapping/>
  </p:clrMapOvr>
  <p:transition spd="med">
    <p:pull/>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3"/>
          <p:cNvSpPr>
            <a:spLocks noChangeArrowheads="1"/>
          </p:cNvSpPr>
          <p:nvPr/>
        </p:nvSpPr>
        <p:spPr bwMode="auto">
          <a:xfrm>
            <a:off x="395288" y="225425"/>
            <a:ext cx="9036050"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800" b="1">
                <a:solidFill>
                  <a:srgbClr val="FF0000"/>
                </a:solidFill>
                <a:latin typeface="幼圆" panose="02010509060101010101" pitchFamily="49" charset="-122"/>
                <a:ea typeface="幼圆" panose="02010509060101010101" pitchFamily="49" charset="-122"/>
              </a:rPr>
              <a:t>逆向循环</a:t>
            </a:r>
            <a:r>
              <a:rPr kumimoji="1" lang="en-US" altLang="zh-CN" sz="2000">
                <a:solidFill>
                  <a:srgbClr val="0033CC"/>
                </a:solidFill>
                <a:latin typeface="幼圆" panose="02010509060101010101" pitchFamily="49" charset="-122"/>
                <a:ea typeface="幼圆" panose="02010509060101010101" pitchFamily="49" charset="-122"/>
              </a:rPr>
              <a:t>(</a:t>
            </a:r>
            <a:r>
              <a:rPr kumimoji="1" lang="zh-CN" altLang="en-US" sz="2000">
                <a:solidFill>
                  <a:srgbClr val="0033CC"/>
                </a:solidFill>
                <a:latin typeface="幼圆" panose="02010509060101010101" pitchFamily="49" charset="-122"/>
                <a:ea typeface="幼圆" panose="02010509060101010101" pitchFamily="49" charset="-122"/>
              </a:rPr>
              <a:t>制冷循环，热泵循环</a:t>
            </a:r>
            <a:r>
              <a:rPr kumimoji="1" lang="zh-CN" altLang="en-US" sz="2000">
                <a:solidFill>
                  <a:srgbClr val="0033CC"/>
                </a:solidFill>
                <a:ea typeface="幼圆" panose="02010509060101010101" pitchFamily="49" charset="-122"/>
                <a:cs typeface="Times New Roman" panose="02020603050405020304" pitchFamily="18" charset="0"/>
              </a:rPr>
              <a:t>）</a:t>
            </a:r>
          </a:p>
        </p:txBody>
      </p:sp>
      <p:sp>
        <p:nvSpPr>
          <p:cNvPr id="130051" name="圆角矩形 14"/>
          <p:cNvSpPr>
            <a:spLocks noChangeArrowheads="1"/>
          </p:cNvSpPr>
          <p:nvPr/>
        </p:nvSpPr>
        <p:spPr bwMode="auto">
          <a:xfrm>
            <a:off x="574675" y="1360488"/>
            <a:ext cx="7705725" cy="919162"/>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anchor="ctr"/>
          <a:lstStyle>
            <a:lvl1pPr marL="342900" indent="-3429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buClr>
                <a:srgbClr val="FF0000"/>
              </a:buClr>
              <a:buFont typeface="Wingdings" panose="05000000000000000000" pitchFamily="2" charset="2"/>
              <a:buChar char="u"/>
            </a:pPr>
            <a:r>
              <a:rPr kumimoji="1" lang="zh-CN" altLang="en-US" sz="2000" b="1">
                <a:ea typeface="幼圆" panose="02010509060101010101" pitchFamily="49" charset="-122"/>
                <a:cs typeface="Times New Roman" panose="02020603050405020304" pitchFamily="18" charset="0"/>
              </a:rPr>
              <a:t>从低温热源吸热   </a:t>
            </a:r>
            <a:r>
              <a:rPr kumimoji="1" lang="en-US" altLang="zh-CN" sz="2000" b="1" i="1">
                <a:solidFill>
                  <a:srgbClr val="FF0000"/>
                </a:solidFill>
                <a:ea typeface="幼圆" panose="02010509060101010101" pitchFamily="49" charset="-122"/>
                <a:cs typeface="Times New Roman" panose="02020603050405020304" pitchFamily="18" charset="0"/>
              </a:rPr>
              <a:t>q</a:t>
            </a:r>
            <a:r>
              <a:rPr kumimoji="1" lang="en-US" altLang="zh-CN" sz="2000" b="1" i="1" baseline="-25000">
                <a:solidFill>
                  <a:srgbClr val="FF0000"/>
                </a:solidFill>
                <a:ea typeface="幼圆" panose="02010509060101010101" pitchFamily="49" charset="-122"/>
                <a:cs typeface="Times New Roman" panose="02020603050405020304" pitchFamily="18" charset="0"/>
              </a:rPr>
              <a:t>2 </a:t>
            </a:r>
            <a:r>
              <a:rPr kumimoji="1" lang="en-US" altLang="zh-CN" sz="2000" b="1">
                <a:ea typeface="幼圆" panose="02010509060101010101" pitchFamily="49" charset="-122"/>
                <a:cs typeface="Times New Roman" panose="02020603050405020304" pitchFamily="18" charset="0"/>
              </a:rPr>
              <a:t>= 5-6-7-f-e-5 </a:t>
            </a:r>
            <a:r>
              <a:rPr kumimoji="1" lang="zh-CN" altLang="en-US" sz="2000" b="1">
                <a:ea typeface="幼圆" panose="02010509060101010101" pitchFamily="49" charset="-122"/>
                <a:cs typeface="Times New Roman" panose="02020603050405020304" pitchFamily="18" charset="0"/>
              </a:rPr>
              <a:t>所包围面积   </a:t>
            </a:r>
            <a:r>
              <a:rPr kumimoji="1" lang="en-US" altLang="zh-CN" sz="2000" b="1">
                <a:ea typeface="幼圆" panose="02010509060101010101" pitchFamily="49" charset="-122"/>
                <a:cs typeface="Times New Roman" panose="02020603050405020304" pitchFamily="18" charset="0"/>
              </a:rPr>
              <a:t>(</a:t>
            </a:r>
            <a:r>
              <a:rPr kumimoji="1" lang="zh-CN" altLang="en-US" sz="2000" b="1">
                <a:solidFill>
                  <a:srgbClr val="0033CC"/>
                </a:solidFill>
                <a:ea typeface="幼圆" panose="02010509060101010101" pitchFamily="49" charset="-122"/>
                <a:cs typeface="Times New Roman" panose="02020603050405020304" pitchFamily="18" charset="0"/>
              </a:rPr>
              <a:t>得到的收益</a:t>
            </a:r>
            <a:r>
              <a:rPr kumimoji="1" lang="en-US" altLang="zh-CN" sz="2000" b="1">
                <a:ea typeface="幼圆" panose="02010509060101010101" pitchFamily="49" charset="-122"/>
                <a:cs typeface="Times New Roman" panose="02020603050405020304" pitchFamily="18" charset="0"/>
              </a:rPr>
              <a:t>)</a:t>
            </a:r>
          </a:p>
          <a:p>
            <a:pPr>
              <a:lnSpc>
                <a:spcPct val="150000"/>
              </a:lnSpc>
              <a:buClr>
                <a:srgbClr val="FF0000"/>
              </a:buClr>
              <a:buFont typeface="Wingdings" panose="05000000000000000000" pitchFamily="2" charset="2"/>
              <a:buChar char="u"/>
            </a:pPr>
            <a:r>
              <a:rPr kumimoji="1" lang="zh-CN" altLang="en-US" sz="2000" b="1">
                <a:ea typeface="幼圆" panose="02010509060101010101" pitchFamily="49" charset="-122"/>
                <a:cs typeface="Times New Roman" panose="02020603050405020304" pitchFamily="18" charset="0"/>
              </a:rPr>
              <a:t>消耗外界功 </a:t>
            </a:r>
            <a:r>
              <a:rPr kumimoji="1" lang="en-US" altLang="zh-CN" sz="2000" b="1" i="1">
                <a:solidFill>
                  <a:srgbClr val="FF0000"/>
                </a:solidFill>
                <a:ea typeface="幼圆" panose="02010509060101010101" pitchFamily="49" charset="-122"/>
                <a:cs typeface="Times New Roman" panose="02020603050405020304" pitchFamily="18" charset="0"/>
              </a:rPr>
              <a:t>w</a:t>
            </a:r>
            <a:r>
              <a:rPr kumimoji="1" lang="en-US" altLang="zh-CN" sz="2000" b="1" i="1" baseline="-25000">
                <a:solidFill>
                  <a:srgbClr val="FF0000"/>
                </a:solidFill>
                <a:ea typeface="幼圆" panose="02010509060101010101" pitchFamily="49" charset="-122"/>
                <a:cs typeface="Times New Roman" panose="02020603050405020304" pitchFamily="18" charset="0"/>
              </a:rPr>
              <a:t>net</a:t>
            </a:r>
            <a:r>
              <a:rPr kumimoji="1" lang="en-US" altLang="zh-CN" sz="2000" b="1">
                <a:ea typeface="幼圆" panose="02010509060101010101" pitchFamily="49" charset="-122"/>
                <a:cs typeface="Times New Roman" panose="02020603050405020304" pitchFamily="18" charset="0"/>
              </a:rPr>
              <a:t>=1-2-3-4-1</a:t>
            </a:r>
            <a:r>
              <a:rPr kumimoji="1" lang="zh-CN" altLang="en-US" sz="2000" b="1">
                <a:ea typeface="幼圆" panose="02010509060101010101" pitchFamily="49" charset="-122"/>
                <a:cs typeface="Times New Roman" panose="02020603050405020304" pitchFamily="18" charset="0"/>
              </a:rPr>
              <a:t>所包围面积               </a:t>
            </a:r>
            <a:r>
              <a:rPr kumimoji="1" lang="en-US" altLang="zh-CN" sz="2000" b="1">
                <a:ea typeface="幼圆" panose="02010509060101010101" pitchFamily="49" charset="-122"/>
                <a:cs typeface="Times New Roman" panose="02020603050405020304" pitchFamily="18" charset="0"/>
              </a:rPr>
              <a:t>(</a:t>
            </a:r>
            <a:r>
              <a:rPr kumimoji="1" lang="zh-CN" altLang="en-US" sz="2000" b="1">
                <a:solidFill>
                  <a:srgbClr val="0033CC"/>
                </a:solidFill>
                <a:ea typeface="幼圆" panose="02010509060101010101" pitchFamily="49" charset="-122"/>
                <a:cs typeface="Times New Roman" panose="02020603050405020304" pitchFamily="18" charset="0"/>
              </a:rPr>
              <a:t>花费的代价</a:t>
            </a:r>
            <a:r>
              <a:rPr kumimoji="1" lang="en-US" altLang="zh-CN" sz="2000" b="1">
                <a:ea typeface="幼圆" panose="02010509060101010101" pitchFamily="49" charset="-122"/>
                <a:cs typeface="Times New Roman" panose="02020603050405020304" pitchFamily="18" charset="0"/>
              </a:rPr>
              <a:t>)</a:t>
            </a:r>
          </a:p>
        </p:txBody>
      </p:sp>
      <p:sp>
        <p:nvSpPr>
          <p:cNvPr id="130052" name="矩形 5"/>
          <p:cNvSpPr>
            <a:spLocks noChangeArrowheads="1"/>
          </p:cNvSpPr>
          <p:nvPr/>
        </p:nvSpPr>
        <p:spPr bwMode="auto">
          <a:xfrm>
            <a:off x="-396875" y="2401888"/>
            <a:ext cx="6573838"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buClr>
                <a:srgbClr val="FF0000"/>
              </a:buClr>
            </a:pPr>
            <a:r>
              <a:rPr kumimoji="1" lang="zh-CN" altLang="en-US" sz="2000" b="1">
                <a:ea typeface="幼圆" panose="02010509060101010101" pitchFamily="49" charset="-122"/>
                <a:cs typeface="Times New Roman" panose="02020603050405020304" pitchFamily="18" charset="0"/>
              </a:rPr>
              <a:t>      </a:t>
            </a:r>
            <a:r>
              <a:rPr kumimoji="1" lang="zh-CN" altLang="en-US" sz="2000" b="1">
                <a:solidFill>
                  <a:srgbClr val="0033CC"/>
                </a:solidFill>
                <a:ea typeface="幼圆" panose="02010509060101010101" pitchFamily="49" charset="-122"/>
                <a:cs typeface="Times New Roman" panose="02020603050405020304" pitchFamily="18" charset="0"/>
              </a:rPr>
              <a:t>制冷系数 </a:t>
            </a:r>
            <a:r>
              <a:rPr kumimoji="1" lang="el-GR" altLang="zh-CN" sz="2000" b="1" i="1">
                <a:solidFill>
                  <a:srgbClr val="0033CC"/>
                </a:solidFill>
                <a:ea typeface="幼圆" panose="02010509060101010101" pitchFamily="49" charset="-122"/>
                <a:cs typeface="Times New Roman" panose="02020603050405020304" pitchFamily="18" charset="0"/>
              </a:rPr>
              <a:t>ε</a:t>
            </a:r>
            <a:r>
              <a:rPr kumimoji="1" lang="en-US" altLang="zh-CN" sz="2000" b="1" i="1">
                <a:solidFill>
                  <a:srgbClr val="0033CC"/>
                </a:solidFill>
                <a:ea typeface="幼圆" panose="02010509060101010101" pitchFamily="49" charset="-122"/>
                <a:cs typeface="Times New Roman" panose="02020603050405020304" pitchFamily="18" charset="0"/>
              </a:rPr>
              <a:t>     </a:t>
            </a:r>
          </a:p>
          <a:p>
            <a:pPr algn="ctr">
              <a:buClr>
                <a:srgbClr val="FF0000"/>
              </a:buClr>
            </a:pPr>
            <a:r>
              <a:rPr lang="en-US" altLang="zh-CN" sz="1600">
                <a:ea typeface="幼圆" panose="02010509060101010101" pitchFamily="49" charset="-122"/>
                <a:cs typeface="Times New Roman" panose="02020603050405020304" pitchFamily="18" charset="0"/>
              </a:rPr>
              <a:t>(</a:t>
            </a:r>
            <a:r>
              <a:rPr lang="en-US" altLang="zh-CN" b="1">
                <a:solidFill>
                  <a:srgbClr val="FF0000"/>
                </a:solidFill>
                <a:ea typeface="幼圆" panose="02010509060101010101" pitchFamily="49" charset="-122"/>
                <a:cs typeface="Times New Roman" panose="02020603050405020304" pitchFamily="18" charset="0"/>
              </a:rPr>
              <a:t>COP</a:t>
            </a:r>
            <a:r>
              <a:rPr lang="en-US" altLang="zh-CN" sz="1600">
                <a:ea typeface="幼圆" panose="02010509060101010101" pitchFamily="49" charset="-122"/>
                <a:cs typeface="Times New Roman" panose="02020603050405020304" pitchFamily="18" charset="0"/>
              </a:rPr>
              <a:t>,    Coefficient Of Performance) </a:t>
            </a:r>
          </a:p>
          <a:p>
            <a:pPr algn="ctr">
              <a:buClr>
                <a:srgbClr val="FF0000"/>
              </a:buClr>
            </a:pPr>
            <a:r>
              <a:rPr lang="zh-CN" altLang="en-US" b="1">
                <a:ea typeface="幼圆" panose="02010509060101010101" pitchFamily="49" charset="-122"/>
                <a:cs typeface="Times New Roman" panose="02020603050405020304" pitchFamily="18" charset="0"/>
              </a:rPr>
              <a:t>（单位功耗所能获得的冷量）</a:t>
            </a:r>
            <a:endParaRPr kumimoji="1" lang="en-US" altLang="zh-CN" b="1" i="1">
              <a:ea typeface="幼圆" panose="02010509060101010101" pitchFamily="49" charset="-122"/>
              <a:cs typeface="Times New Roman" panose="02020603050405020304" pitchFamily="18" charset="0"/>
            </a:endParaRPr>
          </a:p>
        </p:txBody>
      </p:sp>
      <p:sp>
        <p:nvSpPr>
          <p:cNvPr id="130053" name="圆角矩形 14"/>
          <p:cNvSpPr>
            <a:spLocks noChangeArrowheads="1"/>
          </p:cNvSpPr>
          <p:nvPr/>
        </p:nvSpPr>
        <p:spPr bwMode="auto">
          <a:xfrm>
            <a:off x="3708400" y="908050"/>
            <a:ext cx="1800225" cy="4318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kumimoji="1" lang="zh-CN" altLang="en-US" sz="2400" b="1">
                <a:solidFill>
                  <a:srgbClr val="FF0000"/>
                </a:solidFill>
                <a:ea typeface="幼圆" panose="02010509060101010101" pitchFamily="49" charset="-122"/>
                <a:cs typeface="Times New Roman" panose="02020603050405020304" pitchFamily="18" charset="0"/>
              </a:rPr>
              <a:t>制冷循环</a:t>
            </a:r>
          </a:p>
        </p:txBody>
      </p:sp>
      <p:sp>
        <p:nvSpPr>
          <p:cNvPr id="130054" name="圆角矩形 14"/>
          <p:cNvSpPr>
            <a:spLocks noChangeArrowheads="1"/>
          </p:cNvSpPr>
          <p:nvPr/>
        </p:nvSpPr>
        <p:spPr bwMode="auto">
          <a:xfrm>
            <a:off x="431800" y="881063"/>
            <a:ext cx="8353425" cy="2519362"/>
          </a:xfrm>
          <a:prstGeom prst="roundRect">
            <a:avLst>
              <a:gd name="adj" fmla="val 16667"/>
            </a:avLst>
          </a:prstGeom>
          <a:noFill/>
          <a:ln w="19050">
            <a:solidFill>
              <a:srgbClr val="0033CC"/>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25000"/>
              </a:lnSpc>
              <a:buClr>
                <a:srgbClr val="FF0000"/>
              </a:buClr>
            </a:pPr>
            <a:endParaRPr kumimoji="1" lang="en-US" altLang="zh-CN" b="1">
              <a:ea typeface="幼圆" panose="02010509060101010101" pitchFamily="49" charset="-122"/>
              <a:cs typeface="Times New Roman" panose="02020603050405020304" pitchFamily="18" charset="0"/>
            </a:endParaRPr>
          </a:p>
        </p:txBody>
      </p:sp>
      <p:sp>
        <p:nvSpPr>
          <p:cNvPr id="130055" name="圆角矩形 14"/>
          <p:cNvSpPr>
            <a:spLocks noChangeArrowheads="1"/>
          </p:cNvSpPr>
          <p:nvPr/>
        </p:nvSpPr>
        <p:spPr bwMode="auto">
          <a:xfrm>
            <a:off x="611188" y="4076700"/>
            <a:ext cx="7705725" cy="919163"/>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anchor="ctr"/>
          <a:lstStyle>
            <a:lvl1pPr marL="342900" indent="-3429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buClr>
                <a:srgbClr val="FF0000"/>
              </a:buClr>
              <a:buFont typeface="Wingdings" panose="05000000000000000000" pitchFamily="2" charset="2"/>
              <a:buChar char="u"/>
            </a:pPr>
            <a:r>
              <a:rPr kumimoji="1" lang="zh-CN" altLang="en-US" sz="2000" b="1">
                <a:ea typeface="幼圆" panose="02010509060101010101" pitchFamily="49" charset="-122"/>
                <a:cs typeface="Times New Roman" panose="02020603050405020304" pitchFamily="18" charset="0"/>
              </a:rPr>
              <a:t>向高温热源放热   </a:t>
            </a:r>
            <a:r>
              <a:rPr kumimoji="1" lang="en-US" altLang="zh-CN" sz="2000" b="1" i="1">
                <a:solidFill>
                  <a:srgbClr val="FF0000"/>
                </a:solidFill>
                <a:ea typeface="幼圆" panose="02010509060101010101" pitchFamily="49" charset="-122"/>
                <a:cs typeface="Times New Roman" panose="02020603050405020304" pitchFamily="18" charset="0"/>
              </a:rPr>
              <a:t>q</a:t>
            </a:r>
            <a:r>
              <a:rPr kumimoji="1" lang="en-US" altLang="zh-CN" sz="2000" b="1" i="1" baseline="-25000">
                <a:solidFill>
                  <a:srgbClr val="FF0000"/>
                </a:solidFill>
                <a:ea typeface="幼圆" panose="02010509060101010101" pitchFamily="49" charset="-122"/>
                <a:cs typeface="Times New Roman" panose="02020603050405020304" pitchFamily="18" charset="0"/>
              </a:rPr>
              <a:t>1 </a:t>
            </a:r>
            <a:r>
              <a:rPr kumimoji="1" lang="en-US" altLang="zh-CN" sz="2000" b="1">
                <a:ea typeface="幼圆" panose="02010509060101010101" pitchFamily="49" charset="-122"/>
                <a:cs typeface="Times New Roman" panose="02020603050405020304" pitchFamily="18" charset="0"/>
              </a:rPr>
              <a:t>= 7-8-5-e-f-7 </a:t>
            </a:r>
            <a:r>
              <a:rPr kumimoji="1" lang="zh-CN" altLang="en-US" sz="2000" b="1">
                <a:ea typeface="幼圆" panose="02010509060101010101" pitchFamily="49" charset="-122"/>
                <a:cs typeface="Times New Roman" panose="02020603050405020304" pitchFamily="18" charset="0"/>
              </a:rPr>
              <a:t>所包围面积   </a:t>
            </a:r>
            <a:r>
              <a:rPr kumimoji="1" lang="en-US" altLang="zh-CN" sz="2000" b="1">
                <a:ea typeface="幼圆" panose="02010509060101010101" pitchFamily="49" charset="-122"/>
                <a:cs typeface="Times New Roman" panose="02020603050405020304" pitchFamily="18" charset="0"/>
              </a:rPr>
              <a:t>(</a:t>
            </a:r>
            <a:r>
              <a:rPr kumimoji="1" lang="zh-CN" altLang="en-US" sz="2000" b="1">
                <a:solidFill>
                  <a:srgbClr val="0033CC"/>
                </a:solidFill>
                <a:ea typeface="幼圆" panose="02010509060101010101" pitchFamily="49" charset="-122"/>
                <a:cs typeface="Times New Roman" panose="02020603050405020304" pitchFamily="18" charset="0"/>
              </a:rPr>
              <a:t>得到的收益</a:t>
            </a:r>
            <a:r>
              <a:rPr kumimoji="1" lang="en-US" altLang="zh-CN" sz="2000" b="1">
                <a:ea typeface="幼圆" panose="02010509060101010101" pitchFamily="49" charset="-122"/>
                <a:cs typeface="Times New Roman" panose="02020603050405020304" pitchFamily="18" charset="0"/>
              </a:rPr>
              <a:t>)</a:t>
            </a:r>
          </a:p>
          <a:p>
            <a:pPr>
              <a:lnSpc>
                <a:spcPct val="150000"/>
              </a:lnSpc>
              <a:buClr>
                <a:srgbClr val="FF0000"/>
              </a:buClr>
              <a:buFont typeface="Wingdings" panose="05000000000000000000" pitchFamily="2" charset="2"/>
              <a:buChar char="u"/>
            </a:pPr>
            <a:r>
              <a:rPr kumimoji="1" lang="zh-CN" altLang="en-US" sz="2000" b="1">
                <a:ea typeface="幼圆" panose="02010509060101010101" pitchFamily="49" charset="-122"/>
                <a:cs typeface="Times New Roman" panose="02020603050405020304" pitchFamily="18" charset="0"/>
              </a:rPr>
              <a:t>消耗外界功 </a:t>
            </a:r>
            <a:r>
              <a:rPr kumimoji="1" lang="en-US" altLang="zh-CN" sz="2000" b="1" i="1">
                <a:solidFill>
                  <a:srgbClr val="FF0000"/>
                </a:solidFill>
                <a:ea typeface="幼圆" panose="02010509060101010101" pitchFamily="49" charset="-122"/>
                <a:cs typeface="Times New Roman" panose="02020603050405020304" pitchFamily="18" charset="0"/>
              </a:rPr>
              <a:t>w</a:t>
            </a:r>
            <a:r>
              <a:rPr kumimoji="1" lang="en-US" altLang="zh-CN" sz="2000" b="1" i="1" baseline="-25000">
                <a:solidFill>
                  <a:srgbClr val="FF0000"/>
                </a:solidFill>
                <a:ea typeface="幼圆" panose="02010509060101010101" pitchFamily="49" charset="-122"/>
                <a:cs typeface="Times New Roman" panose="02020603050405020304" pitchFamily="18" charset="0"/>
              </a:rPr>
              <a:t>net</a:t>
            </a:r>
            <a:r>
              <a:rPr kumimoji="1" lang="en-US" altLang="zh-CN" sz="2000" b="1">
                <a:ea typeface="幼圆" panose="02010509060101010101" pitchFamily="49" charset="-122"/>
                <a:cs typeface="Times New Roman" panose="02020603050405020304" pitchFamily="18" charset="0"/>
              </a:rPr>
              <a:t>=1-2-3-4-1</a:t>
            </a:r>
            <a:r>
              <a:rPr kumimoji="1" lang="zh-CN" altLang="en-US" sz="2000" b="1">
                <a:ea typeface="幼圆" panose="02010509060101010101" pitchFamily="49" charset="-122"/>
                <a:cs typeface="Times New Roman" panose="02020603050405020304" pitchFamily="18" charset="0"/>
              </a:rPr>
              <a:t>所包围面积                </a:t>
            </a:r>
            <a:r>
              <a:rPr kumimoji="1" lang="en-US" altLang="zh-CN" sz="2000" b="1">
                <a:ea typeface="幼圆" panose="02010509060101010101" pitchFamily="49" charset="-122"/>
                <a:cs typeface="Times New Roman" panose="02020603050405020304" pitchFamily="18" charset="0"/>
              </a:rPr>
              <a:t>(</a:t>
            </a:r>
            <a:r>
              <a:rPr kumimoji="1" lang="zh-CN" altLang="en-US" sz="2000" b="1">
                <a:solidFill>
                  <a:srgbClr val="0033CC"/>
                </a:solidFill>
                <a:ea typeface="幼圆" panose="02010509060101010101" pitchFamily="49" charset="-122"/>
                <a:cs typeface="Times New Roman" panose="02020603050405020304" pitchFamily="18" charset="0"/>
              </a:rPr>
              <a:t>花费的代价</a:t>
            </a:r>
            <a:r>
              <a:rPr kumimoji="1" lang="en-US" altLang="zh-CN" sz="2000" b="1">
                <a:ea typeface="幼圆" panose="02010509060101010101" pitchFamily="49" charset="-122"/>
                <a:cs typeface="Times New Roman" panose="02020603050405020304" pitchFamily="18" charset="0"/>
              </a:rPr>
              <a:t>)</a:t>
            </a:r>
          </a:p>
        </p:txBody>
      </p:sp>
      <p:sp>
        <p:nvSpPr>
          <p:cNvPr id="130056" name="矩形 61"/>
          <p:cNvSpPr>
            <a:spLocks noChangeArrowheads="1"/>
          </p:cNvSpPr>
          <p:nvPr/>
        </p:nvSpPr>
        <p:spPr bwMode="auto">
          <a:xfrm>
            <a:off x="2363788" y="5357813"/>
            <a:ext cx="1379537"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25000"/>
              </a:lnSpc>
              <a:spcBef>
                <a:spcPts val="1200"/>
              </a:spcBef>
              <a:buClr>
                <a:srgbClr val="FF0000"/>
              </a:buClr>
            </a:pPr>
            <a:r>
              <a:rPr kumimoji="1" lang="zh-CN" altLang="en-US" sz="2000" b="1">
                <a:solidFill>
                  <a:srgbClr val="0033CC"/>
                </a:solidFill>
                <a:ea typeface="幼圆" panose="02010509060101010101" pitchFamily="49" charset="-122"/>
                <a:cs typeface="Times New Roman" panose="02020603050405020304" pitchFamily="18" charset="0"/>
              </a:rPr>
              <a:t>热泵系数</a:t>
            </a:r>
            <a:r>
              <a:rPr kumimoji="1" lang="el-GR" altLang="zh-CN" sz="2000" b="1" i="1">
                <a:solidFill>
                  <a:srgbClr val="0033CC"/>
                </a:solidFill>
                <a:ea typeface="幼圆" panose="02010509060101010101" pitchFamily="49" charset="-122"/>
                <a:cs typeface="Times New Roman" panose="02020603050405020304" pitchFamily="18" charset="0"/>
              </a:rPr>
              <a:t>ε</a:t>
            </a:r>
            <a:r>
              <a:rPr kumimoji="1" lang="en-US" altLang="zh-CN" sz="2000" b="1" i="1">
                <a:solidFill>
                  <a:srgbClr val="0033CC"/>
                </a:solidFill>
                <a:latin typeface="Arial Unicode MS" panose="020B0604020202020204" pitchFamily="34" charset="-122"/>
                <a:ea typeface="Arial Unicode MS" panose="020B0604020202020204" pitchFamily="34" charset="-122"/>
                <a:cs typeface="Arial Unicode MS" panose="020B0604020202020204" pitchFamily="34" charset="-122"/>
              </a:rPr>
              <a:t>’</a:t>
            </a:r>
          </a:p>
        </p:txBody>
      </p:sp>
      <p:sp>
        <p:nvSpPr>
          <p:cNvPr id="130057" name="圆角矩形 14"/>
          <p:cNvSpPr>
            <a:spLocks noChangeArrowheads="1"/>
          </p:cNvSpPr>
          <p:nvPr/>
        </p:nvSpPr>
        <p:spPr bwMode="auto">
          <a:xfrm>
            <a:off x="3806825" y="3575050"/>
            <a:ext cx="1798638" cy="4318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kumimoji="1" lang="zh-CN" altLang="en-US" sz="2400" b="1">
                <a:solidFill>
                  <a:srgbClr val="FF0000"/>
                </a:solidFill>
                <a:ea typeface="幼圆" panose="02010509060101010101" pitchFamily="49" charset="-122"/>
                <a:cs typeface="Times New Roman" panose="02020603050405020304" pitchFamily="18" charset="0"/>
              </a:rPr>
              <a:t>热泵循环</a:t>
            </a:r>
          </a:p>
        </p:txBody>
      </p:sp>
      <p:sp>
        <p:nvSpPr>
          <p:cNvPr id="130058" name="圆角矩形 14"/>
          <p:cNvSpPr>
            <a:spLocks noChangeArrowheads="1"/>
          </p:cNvSpPr>
          <p:nvPr/>
        </p:nvSpPr>
        <p:spPr bwMode="auto">
          <a:xfrm>
            <a:off x="395288" y="3532188"/>
            <a:ext cx="8353425" cy="2719387"/>
          </a:xfrm>
          <a:prstGeom prst="roundRect">
            <a:avLst>
              <a:gd name="adj" fmla="val 16667"/>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25000"/>
              </a:lnSpc>
              <a:buClr>
                <a:srgbClr val="FF0000"/>
              </a:buClr>
            </a:pPr>
            <a:endParaRPr kumimoji="1" lang="en-US" altLang="zh-CN" b="1">
              <a:ea typeface="幼圆" panose="02010509060101010101" pitchFamily="49" charset="-122"/>
              <a:cs typeface="Times New Roman" panose="02020603050405020304" pitchFamily="18" charset="0"/>
            </a:endParaRPr>
          </a:p>
        </p:txBody>
      </p:sp>
      <p:graphicFrame>
        <p:nvGraphicFramePr>
          <p:cNvPr id="130059" name="Object 9"/>
          <p:cNvGraphicFramePr>
            <a:graphicFrameLocks noChangeAspect="1"/>
          </p:cNvGraphicFramePr>
          <p:nvPr/>
        </p:nvGraphicFramePr>
        <p:xfrm>
          <a:off x="4929188" y="2265363"/>
          <a:ext cx="2362200" cy="1016000"/>
        </p:xfrm>
        <a:graphic>
          <a:graphicData uri="http://schemas.openxmlformats.org/presentationml/2006/ole">
            <mc:AlternateContent xmlns:mc="http://schemas.openxmlformats.org/markup-compatibility/2006">
              <mc:Choice xmlns:v="urn:schemas-microsoft-com:vml" Requires="v">
                <p:oleObj spid="_x0000_s130069" name="Equation" r:id="rId3" imgW="1002865" imgH="431613" progId="Equation.DSMT4">
                  <p:embed/>
                </p:oleObj>
              </mc:Choice>
              <mc:Fallback>
                <p:oleObj name="Equation" r:id="rId3" imgW="1002865" imgH="431613" progId="Equation.DSMT4">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9188" y="2265363"/>
                        <a:ext cx="23622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0060" name="Object 11"/>
          <p:cNvGraphicFramePr>
            <a:graphicFrameLocks noChangeAspect="1"/>
          </p:cNvGraphicFramePr>
          <p:nvPr/>
        </p:nvGraphicFramePr>
        <p:xfrm>
          <a:off x="5003800" y="5065713"/>
          <a:ext cx="1801813" cy="1023937"/>
        </p:xfrm>
        <a:graphic>
          <a:graphicData uri="http://schemas.openxmlformats.org/presentationml/2006/ole">
            <mc:AlternateContent xmlns:mc="http://schemas.openxmlformats.org/markup-compatibility/2006">
              <mc:Choice xmlns:v="urn:schemas-microsoft-com:vml" Requires="v">
                <p:oleObj spid="_x0000_s130070" name="Equation" r:id="rId5" imgW="761669" imgH="431613" progId="Equation.DSMT4">
                  <p:embed/>
                </p:oleObj>
              </mc:Choice>
              <mc:Fallback>
                <p:oleObj name="Equation" r:id="rId5" imgW="761669" imgH="431613" progId="Equation.DSMT4">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3800" y="5065713"/>
                        <a:ext cx="1801813" cy="102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矩形 2"/>
          <p:cNvSpPr>
            <a:spLocks noChangeArrowheads="1"/>
          </p:cNvSpPr>
          <p:nvPr/>
        </p:nvSpPr>
        <p:spPr bwMode="auto">
          <a:xfrm>
            <a:off x="0" y="620713"/>
            <a:ext cx="9144000" cy="4318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31075" name="矩形 3"/>
          <p:cNvSpPr>
            <a:spLocks noChangeArrowheads="1"/>
          </p:cNvSpPr>
          <p:nvPr/>
        </p:nvSpPr>
        <p:spPr bwMode="auto">
          <a:xfrm>
            <a:off x="0" y="6021388"/>
            <a:ext cx="9144000" cy="4318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31076" name="圆角矩形 4"/>
          <p:cNvSpPr>
            <a:spLocks noChangeArrowheads="1"/>
          </p:cNvSpPr>
          <p:nvPr/>
        </p:nvSpPr>
        <p:spPr bwMode="auto">
          <a:xfrm>
            <a:off x="1403350" y="476250"/>
            <a:ext cx="865188" cy="5832475"/>
          </a:xfrm>
          <a:prstGeom prst="roundRect">
            <a:avLst>
              <a:gd name="adj" fmla="val 16667"/>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31077" name="矩形 5"/>
          <p:cNvSpPr>
            <a:spLocks noChangeArrowheads="1"/>
          </p:cNvSpPr>
          <p:nvPr/>
        </p:nvSpPr>
        <p:spPr bwMode="auto">
          <a:xfrm>
            <a:off x="2411413" y="1201738"/>
            <a:ext cx="6335712"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latinLnBrk="1" hangingPunct="1"/>
            <a:r>
              <a:rPr kumimoji="1" lang="en-US" altLang="zh-CN" sz="6000" b="1">
                <a:solidFill>
                  <a:srgbClr val="0033CC"/>
                </a:solidFill>
                <a:latin typeface="幼圆" panose="02010509060101010101" pitchFamily="49" charset="-122"/>
                <a:ea typeface="幼圆" panose="02010509060101010101" pitchFamily="49" charset="-122"/>
              </a:rPr>
              <a:t>1-8</a:t>
            </a:r>
            <a:r>
              <a:rPr kumimoji="1" lang="en-US" altLang="zh-CN" sz="3600" b="1">
                <a:solidFill>
                  <a:srgbClr val="FF0000"/>
                </a:solidFill>
                <a:latin typeface="幼圆" panose="02010509060101010101" pitchFamily="49" charset="-122"/>
                <a:ea typeface="幼圆" panose="02010509060101010101" pitchFamily="49" charset="-122"/>
              </a:rPr>
              <a:t> </a:t>
            </a:r>
          </a:p>
          <a:p>
            <a:pPr eaLnBrk="1" latinLnBrk="1" hangingPunct="1"/>
            <a:endParaRPr kumimoji="1" lang="en-US" altLang="zh-CN" sz="3600" b="1">
              <a:solidFill>
                <a:srgbClr val="FF0000"/>
              </a:solidFill>
              <a:latin typeface="幼圆" panose="02010509060101010101" pitchFamily="49" charset="-122"/>
              <a:ea typeface="幼圆" panose="02010509060101010101" pitchFamily="49" charset="-122"/>
            </a:endParaRPr>
          </a:p>
          <a:p>
            <a:pPr eaLnBrk="1" latinLnBrk="1" hangingPunct="1"/>
            <a:r>
              <a:rPr kumimoji="1" lang="zh-CN" altLang="en-US" sz="3600" b="1">
                <a:solidFill>
                  <a:srgbClr val="FF0000"/>
                </a:solidFill>
                <a:latin typeface="幼圆" panose="02010509060101010101" pitchFamily="49" charset="-122"/>
                <a:ea typeface="幼圆" panose="02010509060101010101" pitchFamily="49" charset="-122"/>
              </a:rPr>
              <a:t>       本章小结</a:t>
            </a:r>
          </a:p>
        </p:txBody>
      </p:sp>
      <p:sp>
        <p:nvSpPr>
          <p:cNvPr id="131078" name="矩形 5"/>
          <p:cNvSpPr>
            <a:spLocks noChangeArrowheads="1"/>
          </p:cNvSpPr>
          <p:nvPr/>
        </p:nvSpPr>
        <p:spPr bwMode="auto">
          <a:xfrm>
            <a:off x="250825" y="6381750"/>
            <a:ext cx="8893175" cy="47625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Tree>
  </p:cSld>
  <p:clrMapOvr>
    <a:masterClrMapping/>
  </p:clrMapOvr>
  <p:transition spd="slow">
    <p:wheel spokes="1"/>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3"/>
          <p:cNvSpPr>
            <a:spLocks noChangeArrowheads="1"/>
          </p:cNvSpPr>
          <p:nvPr/>
        </p:nvSpPr>
        <p:spPr bwMode="auto">
          <a:xfrm>
            <a:off x="250825" y="188913"/>
            <a:ext cx="9036050" cy="719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800" b="1">
                <a:solidFill>
                  <a:srgbClr val="FF0000"/>
                </a:solidFill>
                <a:ea typeface="幼圆" panose="02010509060101010101" pitchFamily="49" charset="-122"/>
                <a:cs typeface="Times New Roman" panose="02020603050405020304" pitchFamily="18" charset="0"/>
              </a:rPr>
              <a:t>本章小结</a:t>
            </a:r>
          </a:p>
        </p:txBody>
      </p:sp>
      <p:sp>
        <p:nvSpPr>
          <p:cNvPr id="4" name="圆角矩形 14"/>
          <p:cNvSpPr>
            <a:spLocks noChangeArrowheads="1"/>
          </p:cNvSpPr>
          <p:nvPr/>
        </p:nvSpPr>
        <p:spPr bwMode="auto">
          <a:xfrm>
            <a:off x="611188" y="2714625"/>
            <a:ext cx="1800225" cy="685800"/>
          </a:xfrm>
          <a:prstGeom prst="roundRect">
            <a:avLst>
              <a:gd name="adj" fmla="val 16667"/>
            </a:avLst>
          </a:prstGeom>
          <a:solidFill>
            <a:schemeClr val="accent1">
              <a:lumMod val="20000"/>
              <a:lumOff val="80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defRPr/>
            </a:pPr>
            <a:r>
              <a:rPr kumimoji="1" lang="zh-CN" altLang="en-US" b="1" dirty="0" smtClean="0">
                <a:latin typeface="幼圆" panose="02010509060101010101" pitchFamily="49" charset="-122"/>
                <a:ea typeface="幼圆" panose="02010509060101010101" pitchFamily="49" charset="-122"/>
              </a:rPr>
              <a:t>热能动力</a:t>
            </a:r>
            <a:endParaRPr kumimoji="1" lang="en-US" altLang="zh-CN" b="1" dirty="0" smtClean="0">
              <a:latin typeface="幼圆" panose="02010509060101010101" pitchFamily="49" charset="-122"/>
              <a:ea typeface="幼圆" panose="02010509060101010101" pitchFamily="49" charset="-122"/>
            </a:endParaRPr>
          </a:p>
          <a:p>
            <a:pPr algn="ctr">
              <a:defRPr/>
            </a:pPr>
            <a:r>
              <a:rPr kumimoji="1" lang="zh-CN" altLang="en-US" b="1" dirty="0" smtClean="0">
                <a:latin typeface="幼圆" panose="02010509060101010101" pitchFamily="49" charset="-122"/>
                <a:ea typeface="幼圆" panose="02010509060101010101" pitchFamily="49" charset="-122"/>
              </a:rPr>
              <a:t>装置</a:t>
            </a:r>
            <a:r>
              <a:rPr kumimoji="1" lang="en-US" altLang="zh-CN" b="1" dirty="0" smtClean="0">
                <a:latin typeface="幼圆" panose="02010509060101010101" pitchFamily="49" charset="-122"/>
                <a:ea typeface="幼圆" panose="02010509060101010101" pitchFamily="49" charset="-122"/>
              </a:rPr>
              <a:t>(</a:t>
            </a:r>
            <a:r>
              <a:rPr kumimoji="1" lang="zh-CN" altLang="en-US" b="1" dirty="0" smtClean="0">
                <a:latin typeface="幼圆" panose="02010509060101010101" pitchFamily="49" charset="-122"/>
                <a:ea typeface="幼圆" panose="02010509060101010101" pitchFamily="49" charset="-122"/>
              </a:rPr>
              <a:t>热机</a:t>
            </a:r>
            <a:r>
              <a:rPr kumimoji="1" lang="en-US" altLang="zh-CN" b="1" dirty="0" smtClean="0">
                <a:latin typeface="幼圆" panose="02010509060101010101" pitchFamily="49" charset="-122"/>
                <a:ea typeface="幼圆" panose="02010509060101010101" pitchFamily="49" charset="-122"/>
              </a:rPr>
              <a:t>)</a:t>
            </a:r>
            <a:endParaRPr kumimoji="1" lang="zh-CN" altLang="en-US" b="1" dirty="0" smtClean="0">
              <a:latin typeface="幼圆" panose="02010509060101010101" pitchFamily="49" charset="-122"/>
              <a:ea typeface="幼圆" panose="02010509060101010101" pitchFamily="49" charset="-122"/>
            </a:endParaRPr>
          </a:p>
        </p:txBody>
      </p:sp>
      <p:sp>
        <p:nvSpPr>
          <p:cNvPr id="5" name="圆角矩形 14"/>
          <p:cNvSpPr>
            <a:spLocks noChangeArrowheads="1"/>
          </p:cNvSpPr>
          <p:nvPr/>
        </p:nvSpPr>
        <p:spPr bwMode="auto">
          <a:xfrm>
            <a:off x="611188" y="990600"/>
            <a:ext cx="1800225" cy="493713"/>
          </a:xfrm>
          <a:prstGeom prst="roundRect">
            <a:avLst>
              <a:gd name="adj" fmla="val 16667"/>
            </a:avLst>
          </a:prstGeom>
          <a:solidFill>
            <a:schemeClr val="accent1">
              <a:lumMod val="20000"/>
              <a:lumOff val="80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defRPr/>
            </a:pPr>
            <a:r>
              <a:rPr kumimoji="1" lang="zh-CN" altLang="en-US" b="1" dirty="0" smtClean="0">
                <a:latin typeface="幼圆" panose="02010509060101010101" pitchFamily="49" charset="-122"/>
                <a:ea typeface="幼圆" panose="02010509060101010101" pitchFamily="49" charset="-122"/>
              </a:rPr>
              <a:t>能源构成</a:t>
            </a:r>
          </a:p>
        </p:txBody>
      </p:sp>
      <p:sp>
        <p:nvSpPr>
          <p:cNvPr id="6" name="圆角矩形 14"/>
          <p:cNvSpPr>
            <a:spLocks noChangeArrowheads="1"/>
          </p:cNvSpPr>
          <p:nvPr/>
        </p:nvSpPr>
        <p:spPr bwMode="auto">
          <a:xfrm>
            <a:off x="611188" y="1812925"/>
            <a:ext cx="1800225" cy="541338"/>
          </a:xfrm>
          <a:prstGeom prst="roundRect">
            <a:avLst>
              <a:gd name="adj" fmla="val 16667"/>
            </a:avLst>
          </a:prstGeom>
          <a:solidFill>
            <a:schemeClr val="accent1">
              <a:lumMod val="20000"/>
              <a:lumOff val="80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defRPr/>
            </a:pPr>
            <a:r>
              <a:rPr kumimoji="1" lang="zh-CN" altLang="en-US" b="1" dirty="0" smtClean="0">
                <a:latin typeface="幼圆" panose="02010509060101010101" pitchFamily="49" charset="-122"/>
                <a:ea typeface="幼圆" panose="02010509060101010101" pitchFamily="49" charset="-122"/>
              </a:rPr>
              <a:t>能源转换装置</a:t>
            </a:r>
          </a:p>
        </p:txBody>
      </p:sp>
      <p:sp>
        <p:nvSpPr>
          <p:cNvPr id="132102" name="圆角矩形 14"/>
          <p:cNvSpPr>
            <a:spLocks noChangeArrowheads="1"/>
          </p:cNvSpPr>
          <p:nvPr/>
        </p:nvSpPr>
        <p:spPr bwMode="auto">
          <a:xfrm>
            <a:off x="1265238" y="3729038"/>
            <a:ext cx="1249362" cy="914400"/>
          </a:xfrm>
          <a:prstGeom prst="roundRect">
            <a:avLst>
              <a:gd name="adj" fmla="val 16667"/>
            </a:avLst>
          </a:pr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r>
              <a:rPr kumimoji="1" lang="zh-CN" altLang="en-US" b="1">
                <a:latin typeface="幼圆" panose="02010509060101010101" pitchFamily="49" charset="-122"/>
                <a:ea typeface="幼圆" panose="02010509060101010101" pitchFamily="49" charset="-122"/>
              </a:rPr>
              <a:t>工质</a:t>
            </a:r>
            <a:endParaRPr kumimoji="1" lang="en-US" altLang="zh-CN" b="1">
              <a:latin typeface="幼圆" panose="02010509060101010101" pitchFamily="49" charset="-122"/>
              <a:ea typeface="幼圆" panose="02010509060101010101" pitchFamily="49" charset="-122"/>
            </a:endParaRPr>
          </a:p>
          <a:p>
            <a:pPr algn="ctr"/>
            <a:r>
              <a:rPr kumimoji="1" lang="en-US" altLang="zh-CN" b="1">
                <a:latin typeface="幼圆" panose="02010509060101010101" pitchFamily="49" charset="-122"/>
                <a:ea typeface="幼圆" panose="02010509060101010101" pitchFamily="49" charset="-122"/>
              </a:rPr>
              <a:t>(</a:t>
            </a:r>
            <a:r>
              <a:rPr kumimoji="1" lang="zh-CN" altLang="en-US" b="1">
                <a:latin typeface="幼圆" panose="02010509060101010101" pitchFamily="49" charset="-122"/>
                <a:ea typeface="幼圆" panose="02010509060101010101" pitchFamily="49" charset="-122"/>
              </a:rPr>
              <a:t>媒介物</a:t>
            </a:r>
            <a:r>
              <a:rPr kumimoji="1" lang="en-US" altLang="zh-CN" b="1">
                <a:latin typeface="幼圆" panose="02010509060101010101" pitchFamily="49" charset="-122"/>
                <a:ea typeface="幼圆" panose="02010509060101010101" pitchFamily="49" charset="-122"/>
              </a:rPr>
              <a:t>)</a:t>
            </a:r>
            <a:endParaRPr kumimoji="1" lang="zh-CN" altLang="en-US" b="1">
              <a:latin typeface="幼圆" panose="02010509060101010101" pitchFamily="49" charset="-122"/>
              <a:ea typeface="幼圆" panose="02010509060101010101" pitchFamily="49" charset="-122"/>
            </a:endParaRPr>
          </a:p>
        </p:txBody>
      </p:sp>
      <p:sp>
        <p:nvSpPr>
          <p:cNvPr id="8" name="圆角矩形 14"/>
          <p:cNvSpPr>
            <a:spLocks noChangeArrowheads="1"/>
          </p:cNvSpPr>
          <p:nvPr/>
        </p:nvSpPr>
        <p:spPr bwMode="auto">
          <a:xfrm>
            <a:off x="612775" y="3709988"/>
            <a:ext cx="587375" cy="933450"/>
          </a:xfrm>
          <a:prstGeom prst="roundRect">
            <a:avLst>
              <a:gd name="adj" fmla="val 16667"/>
            </a:avLst>
          </a:prstGeom>
          <a:solidFill>
            <a:schemeClr val="accent1">
              <a:lumMod val="20000"/>
              <a:lumOff val="80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defRPr/>
            </a:pPr>
            <a:r>
              <a:rPr kumimoji="1" lang="zh-CN" altLang="en-US" b="1" dirty="0" smtClean="0">
                <a:latin typeface="幼圆" panose="02010509060101010101" pitchFamily="49" charset="-122"/>
                <a:ea typeface="幼圆" panose="02010509060101010101" pitchFamily="49" charset="-122"/>
              </a:rPr>
              <a:t>热源</a:t>
            </a:r>
          </a:p>
        </p:txBody>
      </p:sp>
      <p:cxnSp>
        <p:nvCxnSpPr>
          <p:cNvPr id="132104" name="直接连接符 2"/>
          <p:cNvCxnSpPr>
            <a:cxnSpLocks noChangeShapeType="1"/>
          </p:cNvCxnSpPr>
          <p:nvPr/>
        </p:nvCxnSpPr>
        <p:spPr bwMode="auto">
          <a:xfrm>
            <a:off x="2814638" y="1454150"/>
            <a:ext cx="0" cy="3490913"/>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132105" name="直接连接符 2"/>
          <p:cNvCxnSpPr>
            <a:cxnSpLocks noChangeShapeType="1"/>
          </p:cNvCxnSpPr>
          <p:nvPr/>
        </p:nvCxnSpPr>
        <p:spPr bwMode="auto">
          <a:xfrm flipH="1">
            <a:off x="2814638" y="1473200"/>
            <a:ext cx="1187450"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132106" name="直接连接符 2"/>
          <p:cNvCxnSpPr>
            <a:cxnSpLocks noChangeShapeType="1"/>
          </p:cNvCxnSpPr>
          <p:nvPr/>
        </p:nvCxnSpPr>
        <p:spPr bwMode="auto">
          <a:xfrm flipH="1" flipV="1">
            <a:off x="2824163" y="4949825"/>
            <a:ext cx="1187450"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132107" name="直接连接符 2"/>
          <p:cNvCxnSpPr>
            <a:cxnSpLocks noChangeShapeType="1"/>
          </p:cNvCxnSpPr>
          <p:nvPr/>
        </p:nvCxnSpPr>
        <p:spPr bwMode="auto">
          <a:xfrm flipH="1">
            <a:off x="2824163" y="2714625"/>
            <a:ext cx="1187450"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132108" name="直接连接符 2"/>
          <p:cNvCxnSpPr>
            <a:cxnSpLocks noChangeShapeType="1"/>
          </p:cNvCxnSpPr>
          <p:nvPr/>
        </p:nvCxnSpPr>
        <p:spPr bwMode="auto">
          <a:xfrm flipH="1">
            <a:off x="2514600" y="3852863"/>
            <a:ext cx="1584325"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sp>
        <p:nvSpPr>
          <p:cNvPr id="132109" name="圆角矩形 14"/>
          <p:cNvSpPr>
            <a:spLocks noChangeArrowheads="1"/>
          </p:cNvSpPr>
          <p:nvPr/>
        </p:nvSpPr>
        <p:spPr bwMode="auto">
          <a:xfrm>
            <a:off x="4002088" y="860425"/>
            <a:ext cx="2508250" cy="1223963"/>
          </a:xfrm>
          <a:prstGeom prst="roundRect">
            <a:avLst>
              <a:gd name="adj" fmla="val 16667"/>
            </a:avLst>
          </a:pr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r>
              <a:rPr kumimoji="1" lang="zh-CN" altLang="en-US" b="1">
                <a:latin typeface="幼圆" panose="02010509060101010101" pitchFamily="49" charset="-122"/>
                <a:ea typeface="幼圆" panose="02010509060101010101" pitchFamily="49" charset="-122"/>
              </a:rPr>
              <a:t>热力学基本状态参数</a:t>
            </a:r>
            <a:endParaRPr kumimoji="1" lang="en-US" altLang="zh-CN" b="1">
              <a:latin typeface="幼圆" panose="02010509060101010101" pitchFamily="49" charset="-122"/>
              <a:ea typeface="幼圆" panose="02010509060101010101" pitchFamily="49" charset="-122"/>
            </a:endParaRPr>
          </a:p>
          <a:p>
            <a:pPr algn="ctr"/>
            <a:r>
              <a:rPr kumimoji="1" lang="zh-CN" altLang="en-US" b="1">
                <a:latin typeface="幼圆" panose="02010509060101010101" pitchFamily="49" charset="-122"/>
                <a:ea typeface="幼圆" panose="02010509060101010101" pitchFamily="49" charset="-122"/>
              </a:rPr>
              <a:t>温度</a:t>
            </a:r>
            <a:endParaRPr kumimoji="1" lang="en-US" altLang="zh-CN" b="1">
              <a:latin typeface="幼圆" panose="02010509060101010101" pitchFamily="49" charset="-122"/>
              <a:ea typeface="幼圆" panose="02010509060101010101" pitchFamily="49" charset="-122"/>
            </a:endParaRPr>
          </a:p>
          <a:p>
            <a:pPr algn="ctr"/>
            <a:r>
              <a:rPr kumimoji="1" lang="zh-CN" altLang="en-US" b="1">
                <a:latin typeface="幼圆" panose="02010509060101010101" pitchFamily="49" charset="-122"/>
                <a:ea typeface="幼圆" panose="02010509060101010101" pitchFamily="49" charset="-122"/>
              </a:rPr>
              <a:t>压力</a:t>
            </a:r>
            <a:endParaRPr kumimoji="1" lang="en-US" altLang="zh-CN" b="1">
              <a:latin typeface="幼圆" panose="02010509060101010101" pitchFamily="49" charset="-122"/>
              <a:ea typeface="幼圆" panose="02010509060101010101" pitchFamily="49" charset="-122"/>
            </a:endParaRPr>
          </a:p>
          <a:p>
            <a:pPr algn="ctr"/>
            <a:r>
              <a:rPr kumimoji="1" lang="zh-CN" altLang="en-US" b="1">
                <a:latin typeface="幼圆" panose="02010509060101010101" pitchFamily="49" charset="-122"/>
                <a:ea typeface="幼圆" panose="02010509060101010101" pitchFamily="49" charset="-122"/>
              </a:rPr>
              <a:t>体积</a:t>
            </a:r>
          </a:p>
        </p:txBody>
      </p:sp>
      <p:sp>
        <p:nvSpPr>
          <p:cNvPr id="132110" name="圆角矩形 14"/>
          <p:cNvSpPr>
            <a:spLocks noChangeArrowheads="1"/>
          </p:cNvSpPr>
          <p:nvPr/>
        </p:nvSpPr>
        <p:spPr bwMode="auto">
          <a:xfrm>
            <a:off x="4032250" y="2178050"/>
            <a:ext cx="2508250" cy="976313"/>
          </a:xfrm>
          <a:prstGeom prst="roundRect">
            <a:avLst>
              <a:gd name="adj" fmla="val 16667"/>
            </a:avLst>
          </a:pr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b="1">
                <a:latin typeface="幼圆" panose="02010509060101010101" pitchFamily="49" charset="-122"/>
                <a:ea typeface="幼圆" panose="02010509060101010101" pitchFamily="49" charset="-122"/>
              </a:rPr>
              <a:t>平衡状态</a:t>
            </a:r>
            <a:endParaRPr kumimoji="1" lang="en-US" altLang="zh-CN" b="1">
              <a:latin typeface="幼圆" panose="02010509060101010101" pitchFamily="49" charset="-122"/>
              <a:ea typeface="幼圆" panose="02010509060101010101" pitchFamily="49" charset="-122"/>
            </a:endParaRPr>
          </a:p>
          <a:p>
            <a:r>
              <a:rPr kumimoji="1" lang="zh-CN" altLang="en-US" b="1">
                <a:latin typeface="幼圆" panose="02010509060101010101" pitchFamily="49" charset="-122"/>
                <a:ea typeface="幼圆" panose="02010509060101010101" pitchFamily="49" charset="-122"/>
              </a:rPr>
              <a:t>状态方程式</a:t>
            </a:r>
            <a:endParaRPr kumimoji="1" lang="en-US" altLang="zh-CN" b="1">
              <a:latin typeface="幼圆" panose="02010509060101010101" pitchFamily="49" charset="-122"/>
              <a:ea typeface="幼圆" panose="02010509060101010101" pitchFamily="49" charset="-122"/>
            </a:endParaRPr>
          </a:p>
          <a:p>
            <a:r>
              <a:rPr kumimoji="1" lang="zh-CN" altLang="en-US" b="1">
                <a:latin typeface="幼圆" panose="02010509060101010101" pitchFamily="49" charset="-122"/>
                <a:ea typeface="幼圆" panose="02010509060101010101" pitchFamily="49" charset="-122"/>
              </a:rPr>
              <a:t>状态参数坐标图</a:t>
            </a:r>
          </a:p>
        </p:txBody>
      </p:sp>
      <p:sp>
        <p:nvSpPr>
          <p:cNvPr id="132111" name="圆角矩形 14"/>
          <p:cNvSpPr>
            <a:spLocks noChangeArrowheads="1"/>
          </p:cNvSpPr>
          <p:nvPr/>
        </p:nvSpPr>
        <p:spPr bwMode="auto">
          <a:xfrm>
            <a:off x="4011613" y="3244850"/>
            <a:ext cx="2508250" cy="969963"/>
          </a:xfrm>
          <a:prstGeom prst="roundRect">
            <a:avLst>
              <a:gd name="adj" fmla="val 16667"/>
            </a:avLst>
          </a:pr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b="1">
                <a:latin typeface="幼圆" panose="02010509060101010101" pitchFamily="49" charset="-122"/>
                <a:ea typeface="幼圆" panose="02010509060101010101" pitchFamily="49" charset="-122"/>
              </a:rPr>
              <a:t>准平衡过程</a:t>
            </a:r>
            <a:endParaRPr kumimoji="1" lang="en-US" altLang="zh-CN" b="1">
              <a:latin typeface="幼圆" panose="02010509060101010101" pitchFamily="49" charset="-122"/>
              <a:ea typeface="幼圆" panose="02010509060101010101" pitchFamily="49" charset="-122"/>
            </a:endParaRPr>
          </a:p>
          <a:p>
            <a:r>
              <a:rPr kumimoji="1" lang="zh-CN" altLang="en-US" b="1">
                <a:latin typeface="幼圆" panose="02010509060101010101" pitchFamily="49" charset="-122"/>
                <a:ea typeface="幼圆" panose="02010509060101010101" pitchFamily="49" charset="-122"/>
              </a:rPr>
              <a:t>可逆过程</a:t>
            </a:r>
            <a:endParaRPr kumimoji="1" lang="en-US" altLang="zh-CN" b="1">
              <a:latin typeface="幼圆" panose="02010509060101010101" pitchFamily="49" charset="-122"/>
              <a:ea typeface="幼圆" panose="02010509060101010101" pitchFamily="49" charset="-122"/>
            </a:endParaRPr>
          </a:p>
          <a:p>
            <a:r>
              <a:rPr kumimoji="1" lang="zh-CN" altLang="en-US" b="1">
                <a:latin typeface="幼圆" panose="02010509060101010101" pitchFamily="49" charset="-122"/>
                <a:ea typeface="幼圆" panose="02010509060101010101" pitchFamily="49" charset="-122"/>
              </a:rPr>
              <a:t>与实际过程的关系</a:t>
            </a:r>
          </a:p>
        </p:txBody>
      </p:sp>
      <p:sp>
        <p:nvSpPr>
          <p:cNvPr id="132112" name="圆角矩形 14"/>
          <p:cNvSpPr>
            <a:spLocks noChangeArrowheads="1"/>
          </p:cNvSpPr>
          <p:nvPr/>
        </p:nvSpPr>
        <p:spPr bwMode="auto">
          <a:xfrm>
            <a:off x="4035425" y="4498975"/>
            <a:ext cx="2508250" cy="701675"/>
          </a:xfrm>
          <a:prstGeom prst="roundRect">
            <a:avLst>
              <a:gd name="adj" fmla="val 16667"/>
            </a:avLst>
          </a:pr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b="1">
                <a:latin typeface="幼圆" panose="02010509060101010101" pitchFamily="49" charset="-122"/>
                <a:ea typeface="幼圆" panose="02010509060101010101" pitchFamily="49" charset="-122"/>
              </a:rPr>
              <a:t>可逆循环</a:t>
            </a:r>
            <a:r>
              <a:rPr kumimoji="1" lang="en-US" altLang="zh-CN" b="1">
                <a:latin typeface="幼圆" panose="02010509060101010101" pitchFamily="49" charset="-122"/>
                <a:ea typeface="幼圆" panose="02010509060101010101" pitchFamily="49" charset="-122"/>
              </a:rPr>
              <a:t>-</a:t>
            </a:r>
            <a:r>
              <a:rPr kumimoji="1" lang="zh-CN" altLang="en-US" b="1">
                <a:latin typeface="幼圆" panose="02010509060101010101" pitchFamily="49" charset="-122"/>
                <a:ea typeface="幼圆" panose="02010509060101010101" pitchFamily="49" charset="-122"/>
              </a:rPr>
              <a:t>不可逆循环</a:t>
            </a:r>
            <a:endParaRPr kumimoji="1" lang="en-US" altLang="zh-CN" b="1">
              <a:latin typeface="幼圆" panose="02010509060101010101" pitchFamily="49" charset="-122"/>
              <a:ea typeface="幼圆" panose="02010509060101010101" pitchFamily="49" charset="-122"/>
            </a:endParaRPr>
          </a:p>
          <a:p>
            <a:r>
              <a:rPr kumimoji="1" lang="zh-CN" altLang="en-US" b="1">
                <a:latin typeface="幼圆" panose="02010509060101010101" pitchFamily="49" charset="-122"/>
                <a:ea typeface="幼圆" panose="02010509060101010101" pitchFamily="49" charset="-122"/>
              </a:rPr>
              <a:t>正向循环</a:t>
            </a:r>
            <a:r>
              <a:rPr kumimoji="1" lang="en-US" altLang="zh-CN" b="1">
                <a:latin typeface="幼圆" panose="02010509060101010101" pitchFamily="49" charset="-122"/>
                <a:ea typeface="幼圆" panose="02010509060101010101" pitchFamily="49" charset="-122"/>
              </a:rPr>
              <a:t>-</a:t>
            </a:r>
            <a:r>
              <a:rPr kumimoji="1" lang="zh-CN" altLang="en-US" b="1">
                <a:latin typeface="幼圆" panose="02010509060101010101" pitchFamily="49" charset="-122"/>
                <a:ea typeface="幼圆" panose="02010509060101010101" pitchFamily="49" charset="-122"/>
              </a:rPr>
              <a:t>逆向循环</a:t>
            </a:r>
          </a:p>
        </p:txBody>
      </p:sp>
      <p:cxnSp>
        <p:nvCxnSpPr>
          <p:cNvPr id="132113" name="直接连接符 2"/>
          <p:cNvCxnSpPr>
            <a:cxnSpLocks noChangeShapeType="1"/>
          </p:cNvCxnSpPr>
          <p:nvPr/>
        </p:nvCxnSpPr>
        <p:spPr bwMode="auto">
          <a:xfrm flipH="1" flipV="1">
            <a:off x="906463" y="3538538"/>
            <a:ext cx="1079500"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132114" name="直接连接符 2"/>
          <p:cNvCxnSpPr>
            <a:cxnSpLocks noChangeShapeType="1"/>
          </p:cNvCxnSpPr>
          <p:nvPr/>
        </p:nvCxnSpPr>
        <p:spPr bwMode="auto">
          <a:xfrm flipV="1">
            <a:off x="1511300" y="3390900"/>
            <a:ext cx="0" cy="14605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132115" name="直接连接符 2"/>
          <p:cNvCxnSpPr>
            <a:cxnSpLocks noChangeShapeType="1"/>
          </p:cNvCxnSpPr>
          <p:nvPr/>
        </p:nvCxnSpPr>
        <p:spPr bwMode="auto">
          <a:xfrm flipV="1">
            <a:off x="906463" y="3538538"/>
            <a:ext cx="0" cy="180975"/>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132116" name="直接箭头连接符 27"/>
          <p:cNvCxnSpPr>
            <a:cxnSpLocks noChangeShapeType="1"/>
            <a:stCxn id="5" idx="2"/>
            <a:endCxn id="6" idx="0"/>
          </p:cNvCxnSpPr>
          <p:nvPr/>
        </p:nvCxnSpPr>
        <p:spPr bwMode="auto">
          <a:xfrm>
            <a:off x="1511300" y="1484313"/>
            <a:ext cx="0" cy="328612"/>
          </a:xfrm>
          <a:prstGeom prst="straightConnector1">
            <a:avLst/>
          </a:prstGeom>
          <a:noFill/>
          <a:ln w="57150" algn="ctr">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32117" name="直接箭头连接符 28"/>
          <p:cNvCxnSpPr>
            <a:cxnSpLocks noChangeShapeType="1"/>
          </p:cNvCxnSpPr>
          <p:nvPr/>
        </p:nvCxnSpPr>
        <p:spPr bwMode="auto">
          <a:xfrm>
            <a:off x="1544638" y="2386013"/>
            <a:ext cx="0" cy="328612"/>
          </a:xfrm>
          <a:prstGeom prst="straightConnector1">
            <a:avLst/>
          </a:prstGeom>
          <a:noFill/>
          <a:ln w="57150" algn="ctr">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32118" name="直接连接符 2"/>
          <p:cNvCxnSpPr>
            <a:cxnSpLocks noChangeShapeType="1"/>
          </p:cNvCxnSpPr>
          <p:nvPr/>
        </p:nvCxnSpPr>
        <p:spPr bwMode="auto">
          <a:xfrm flipV="1">
            <a:off x="1968500" y="3538538"/>
            <a:ext cx="0" cy="180975"/>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132119" name="直接箭头连接符 32"/>
          <p:cNvCxnSpPr>
            <a:cxnSpLocks noChangeShapeType="1"/>
          </p:cNvCxnSpPr>
          <p:nvPr/>
        </p:nvCxnSpPr>
        <p:spPr bwMode="auto">
          <a:xfrm flipV="1">
            <a:off x="6510338" y="1454150"/>
            <a:ext cx="415925" cy="0"/>
          </a:xfrm>
          <a:prstGeom prst="straightConnector1">
            <a:avLst/>
          </a:prstGeom>
          <a:noFill/>
          <a:ln w="57150" algn="ctr">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32120" name="直接箭头连接符 36"/>
          <p:cNvCxnSpPr>
            <a:cxnSpLocks noChangeShapeType="1"/>
          </p:cNvCxnSpPr>
          <p:nvPr/>
        </p:nvCxnSpPr>
        <p:spPr bwMode="auto">
          <a:xfrm flipV="1">
            <a:off x="6523038" y="2767013"/>
            <a:ext cx="415925" cy="0"/>
          </a:xfrm>
          <a:prstGeom prst="straightConnector1">
            <a:avLst/>
          </a:prstGeom>
          <a:noFill/>
          <a:ln w="57150" algn="ctr">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32121" name="直接箭头连接符 37"/>
          <p:cNvCxnSpPr>
            <a:cxnSpLocks noChangeShapeType="1"/>
          </p:cNvCxnSpPr>
          <p:nvPr/>
        </p:nvCxnSpPr>
        <p:spPr bwMode="auto">
          <a:xfrm flipV="1">
            <a:off x="6519863" y="3852863"/>
            <a:ext cx="415925" cy="0"/>
          </a:xfrm>
          <a:prstGeom prst="straightConnector1">
            <a:avLst/>
          </a:prstGeom>
          <a:noFill/>
          <a:ln w="57150" algn="ctr">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32122" name="直接箭头连接符 38"/>
          <p:cNvCxnSpPr>
            <a:cxnSpLocks noChangeShapeType="1"/>
          </p:cNvCxnSpPr>
          <p:nvPr/>
        </p:nvCxnSpPr>
        <p:spPr bwMode="auto">
          <a:xfrm flipV="1">
            <a:off x="6505575" y="4949825"/>
            <a:ext cx="417513" cy="0"/>
          </a:xfrm>
          <a:prstGeom prst="straightConnector1">
            <a:avLst/>
          </a:prstGeom>
          <a:noFill/>
          <a:ln w="57150" algn="ctr">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132123" name="圆角矩形 14"/>
          <p:cNvSpPr>
            <a:spLocks noChangeArrowheads="1"/>
          </p:cNvSpPr>
          <p:nvPr/>
        </p:nvSpPr>
        <p:spPr bwMode="auto">
          <a:xfrm>
            <a:off x="6935788" y="3244850"/>
            <a:ext cx="1809750" cy="969963"/>
          </a:xfrm>
          <a:prstGeom prst="roundRect">
            <a:avLst>
              <a:gd name="adj" fmla="val 16667"/>
            </a:avLst>
          </a:pr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b="1">
                <a:latin typeface="幼圆" panose="02010509060101010101" pitchFamily="49" charset="-122"/>
                <a:ea typeface="幼圆" panose="02010509060101010101" pitchFamily="49" charset="-122"/>
              </a:rPr>
              <a:t>做功，传热</a:t>
            </a:r>
            <a:endParaRPr kumimoji="1" lang="en-US" altLang="zh-CN" b="1">
              <a:latin typeface="幼圆" panose="02010509060101010101" pitchFamily="49" charset="-122"/>
              <a:ea typeface="幼圆" panose="02010509060101010101" pitchFamily="49" charset="-122"/>
            </a:endParaRPr>
          </a:p>
          <a:p>
            <a:r>
              <a:rPr kumimoji="1" lang="zh-CN" altLang="en-US" b="1">
                <a:latin typeface="幼圆" panose="02010509060101010101" pitchFamily="49" charset="-122"/>
                <a:ea typeface="幼圆" panose="02010509060101010101" pitchFamily="49" charset="-122"/>
              </a:rPr>
              <a:t>过程功，热量</a:t>
            </a:r>
          </a:p>
        </p:txBody>
      </p:sp>
      <p:sp>
        <p:nvSpPr>
          <p:cNvPr id="132124" name="圆角矩形 14"/>
          <p:cNvSpPr>
            <a:spLocks noChangeArrowheads="1"/>
          </p:cNvSpPr>
          <p:nvPr/>
        </p:nvSpPr>
        <p:spPr bwMode="auto">
          <a:xfrm>
            <a:off x="6911975" y="2185988"/>
            <a:ext cx="2014538" cy="968375"/>
          </a:xfrm>
          <a:prstGeom prst="roundRect">
            <a:avLst>
              <a:gd name="adj" fmla="val 16667"/>
            </a:avLst>
          </a:pr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b="1">
                <a:latin typeface="幼圆" panose="02010509060101010101" pitchFamily="49" charset="-122"/>
                <a:ea typeface="幼圆" panose="02010509060101010101" pitchFamily="49" charset="-122"/>
              </a:rPr>
              <a:t>理想气体</a:t>
            </a:r>
            <a:endParaRPr kumimoji="1" lang="en-US" altLang="zh-CN" b="1">
              <a:latin typeface="幼圆" panose="02010509060101010101" pitchFamily="49" charset="-122"/>
              <a:ea typeface="幼圆" panose="02010509060101010101" pitchFamily="49" charset="-122"/>
            </a:endParaRPr>
          </a:p>
          <a:p>
            <a:r>
              <a:rPr kumimoji="1" lang="zh-CN" altLang="en-US" b="1">
                <a:latin typeface="幼圆" panose="02010509060101010101" pitchFamily="49" charset="-122"/>
                <a:ea typeface="幼圆" panose="02010509060101010101" pitchFamily="49" charset="-122"/>
              </a:rPr>
              <a:t>状态方程</a:t>
            </a:r>
            <a:endParaRPr kumimoji="1" lang="en-US" altLang="zh-CN" b="1">
              <a:latin typeface="幼圆" panose="02010509060101010101" pitchFamily="49" charset="-122"/>
              <a:ea typeface="幼圆" panose="02010509060101010101" pitchFamily="49" charset="-122"/>
            </a:endParaRPr>
          </a:p>
          <a:p>
            <a:r>
              <a:rPr kumimoji="1" lang="zh-CN" altLang="en-US" b="1">
                <a:latin typeface="幼圆" panose="02010509060101010101" pitchFamily="49" charset="-122"/>
                <a:ea typeface="幼圆" panose="02010509060101010101" pitchFamily="49" charset="-122"/>
              </a:rPr>
              <a:t>压容图，温熵图</a:t>
            </a:r>
          </a:p>
        </p:txBody>
      </p:sp>
      <p:sp>
        <p:nvSpPr>
          <p:cNvPr id="132125" name="圆角矩形 14"/>
          <p:cNvSpPr>
            <a:spLocks noChangeArrowheads="1"/>
          </p:cNvSpPr>
          <p:nvPr/>
        </p:nvSpPr>
        <p:spPr bwMode="auto">
          <a:xfrm>
            <a:off x="6907213" y="846138"/>
            <a:ext cx="2014537" cy="1216025"/>
          </a:xfrm>
          <a:prstGeom prst="roundRect">
            <a:avLst>
              <a:gd name="adj" fmla="val 16667"/>
            </a:avLst>
          </a:pr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b="1">
                <a:latin typeface="幼圆" panose="02010509060101010101" pitchFamily="49" charset="-122"/>
                <a:ea typeface="幼圆" panose="02010509060101010101" pitchFamily="49" charset="-122"/>
              </a:rPr>
              <a:t>强度量，广延量</a:t>
            </a:r>
            <a:endParaRPr kumimoji="1" lang="en-US" altLang="zh-CN" b="1">
              <a:latin typeface="幼圆" panose="02010509060101010101" pitchFamily="49" charset="-122"/>
              <a:ea typeface="幼圆" panose="02010509060101010101" pitchFamily="49" charset="-122"/>
            </a:endParaRPr>
          </a:p>
          <a:p>
            <a:r>
              <a:rPr kumimoji="1" lang="zh-CN" altLang="en-US" b="1">
                <a:latin typeface="幼圆" panose="02010509060101010101" pitchFamily="49" charset="-122"/>
                <a:ea typeface="幼圆" panose="02010509060101010101" pitchFamily="49" charset="-122"/>
              </a:rPr>
              <a:t>温标</a:t>
            </a:r>
            <a:endParaRPr kumimoji="1" lang="en-US" altLang="zh-CN" b="1">
              <a:latin typeface="幼圆" panose="02010509060101010101" pitchFamily="49" charset="-122"/>
              <a:ea typeface="幼圆" panose="02010509060101010101" pitchFamily="49" charset="-122"/>
            </a:endParaRPr>
          </a:p>
          <a:p>
            <a:r>
              <a:rPr kumimoji="1" lang="zh-CN" altLang="en-US" b="1">
                <a:latin typeface="幼圆" panose="02010509060101010101" pitchFamily="49" charset="-122"/>
                <a:ea typeface="幼圆" panose="02010509060101010101" pitchFamily="49" charset="-122"/>
              </a:rPr>
              <a:t>表压，真空度</a:t>
            </a:r>
            <a:endParaRPr kumimoji="1" lang="en-US" altLang="zh-CN" b="1">
              <a:latin typeface="幼圆" panose="02010509060101010101" pitchFamily="49" charset="-122"/>
              <a:ea typeface="幼圆" panose="02010509060101010101" pitchFamily="49" charset="-122"/>
            </a:endParaRPr>
          </a:p>
          <a:p>
            <a:r>
              <a:rPr kumimoji="1" lang="zh-CN" altLang="en-US" b="1">
                <a:latin typeface="幼圆" panose="02010509060101010101" pitchFamily="49" charset="-122"/>
                <a:ea typeface="幼圆" panose="02010509060101010101" pitchFamily="49" charset="-122"/>
              </a:rPr>
              <a:t>比体积</a:t>
            </a:r>
          </a:p>
        </p:txBody>
      </p:sp>
      <p:sp>
        <p:nvSpPr>
          <p:cNvPr id="132126" name="圆角矩形 14"/>
          <p:cNvSpPr>
            <a:spLocks noChangeArrowheads="1"/>
          </p:cNvSpPr>
          <p:nvPr/>
        </p:nvSpPr>
        <p:spPr bwMode="auto">
          <a:xfrm>
            <a:off x="6954838" y="4318000"/>
            <a:ext cx="1809750" cy="1000125"/>
          </a:xfrm>
          <a:prstGeom prst="roundRect">
            <a:avLst>
              <a:gd name="adj" fmla="val 16667"/>
            </a:avLst>
          </a:pr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b="1">
                <a:latin typeface="幼圆" panose="02010509060101010101" pitchFamily="49" charset="-122"/>
                <a:ea typeface="幼圆" panose="02010509060101010101" pitchFamily="49" charset="-122"/>
              </a:rPr>
              <a:t>热效率</a:t>
            </a:r>
            <a:endParaRPr kumimoji="1" lang="en-US" altLang="zh-CN" b="1">
              <a:latin typeface="幼圆" panose="02010509060101010101" pitchFamily="49" charset="-122"/>
              <a:ea typeface="幼圆" panose="02010509060101010101" pitchFamily="49" charset="-122"/>
            </a:endParaRPr>
          </a:p>
          <a:p>
            <a:r>
              <a:rPr kumimoji="1" lang="zh-CN" altLang="en-US" b="1">
                <a:latin typeface="幼圆" panose="02010509060101010101" pitchFamily="49" charset="-122"/>
                <a:ea typeface="幼圆" panose="02010509060101010101" pitchFamily="49" charset="-122"/>
              </a:rPr>
              <a:t>制冷系数</a:t>
            </a:r>
            <a:r>
              <a:rPr kumimoji="1" lang="en-US" altLang="zh-CN" b="1">
                <a:latin typeface="幼圆" panose="02010509060101010101" pitchFamily="49" charset="-122"/>
                <a:ea typeface="幼圆" panose="02010509060101010101" pitchFamily="49" charset="-122"/>
              </a:rPr>
              <a:t>COP</a:t>
            </a:r>
          </a:p>
          <a:p>
            <a:r>
              <a:rPr kumimoji="1" lang="zh-CN" altLang="en-US" b="1">
                <a:latin typeface="幼圆" panose="02010509060101010101" pitchFamily="49" charset="-122"/>
                <a:ea typeface="幼圆" panose="02010509060101010101" pitchFamily="49" charset="-122"/>
              </a:rPr>
              <a:t>热泵系数</a:t>
            </a:r>
            <a:endParaRPr kumimoji="1" lang="en-US" altLang="zh-CN" b="1">
              <a:latin typeface="幼圆" panose="02010509060101010101" pitchFamily="49" charset="-122"/>
              <a:ea typeface="幼圆" panose="02010509060101010101" pitchFamily="49" charset="-122"/>
            </a:endParaRPr>
          </a:p>
        </p:txBody>
      </p:sp>
      <p:sp>
        <p:nvSpPr>
          <p:cNvPr id="132127" name="圆角矩形 14"/>
          <p:cNvSpPr>
            <a:spLocks noChangeArrowheads="1"/>
          </p:cNvSpPr>
          <p:nvPr/>
        </p:nvSpPr>
        <p:spPr bwMode="auto">
          <a:xfrm>
            <a:off x="1266825" y="5341938"/>
            <a:ext cx="1249363" cy="914400"/>
          </a:xfrm>
          <a:prstGeom prst="roundRect">
            <a:avLst>
              <a:gd name="adj" fmla="val 16667"/>
            </a:avLst>
          </a:prstGeom>
          <a:solidFill>
            <a:srgbClr val="CCFF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r>
              <a:rPr kumimoji="1" lang="zh-CN" altLang="en-US" b="1">
                <a:latin typeface="幼圆" panose="02010509060101010101" pitchFamily="49" charset="-122"/>
                <a:ea typeface="幼圆" panose="02010509060101010101" pitchFamily="49" charset="-122"/>
              </a:rPr>
              <a:t>热力系统</a:t>
            </a:r>
          </a:p>
        </p:txBody>
      </p:sp>
      <p:sp>
        <p:nvSpPr>
          <p:cNvPr id="132128" name="圆角矩形 14"/>
          <p:cNvSpPr>
            <a:spLocks noChangeArrowheads="1"/>
          </p:cNvSpPr>
          <p:nvPr/>
        </p:nvSpPr>
        <p:spPr bwMode="auto">
          <a:xfrm>
            <a:off x="4011613" y="5375275"/>
            <a:ext cx="2528887" cy="914400"/>
          </a:xfrm>
          <a:prstGeom prst="roundRect">
            <a:avLst>
              <a:gd name="adj" fmla="val 16667"/>
            </a:avLst>
          </a:prstGeom>
          <a:solidFill>
            <a:srgbClr val="CCFF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b="1">
                <a:latin typeface="幼圆" panose="02010509060101010101" pitchFamily="49" charset="-122"/>
                <a:ea typeface="幼圆" panose="02010509060101010101" pitchFamily="49" charset="-122"/>
              </a:rPr>
              <a:t>开口系统</a:t>
            </a:r>
            <a:r>
              <a:rPr kumimoji="1" lang="en-US" altLang="zh-CN" b="1">
                <a:latin typeface="幼圆" panose="02010509060101010101" pitchFamily="49" charset="-122"/>
                <a:ea typeface="幼圆" panose="02010509060101010101" pitchFamily="49" charset="-122"/>
              </a:rPr>
              <a:t>-</a:t>
            </a:r>
            <a:r>
              <a:rPr kumimoji="1" lang="zh-CN" altLang="en-US" b="1">
                <a:latin typeface="幼圆" panose="02010509060101010101" pitchFamily="49" charset="-122"/>
                <a:ea typeface="幼圆" panose="02010509060101010101" pitchFamily="49" charset="-122"/>
              </a:rPr>
              <a:t>闭口系统</a:t>
            </a:r>
            <a:endParaRPr kumimoji="1" lang="en-US" altLang="zh-CN" b="1">
              <a:latin typeface="幼圆" panose="02010509060101010101" pitchFamily="49" charset="-122"/>
              <a:ea typeface="幼圆" panose="02010509060101010101" pitchFamily="49" charset="-122"/>
            </a:endParaRPr>
          </a:p>
          <a:p>
            <a:r>
              <a:rPr kumimoji="1" lang="zh-CN" altLang="en-US" b="1">
                <a:latin typeface="幼圆" panose="02010509060101010101" pitchFamily="49" charset="-122"/>
                <a:ea typeface="幼圆" panose="02010509060101010101" pitchFamily="49" charset="-122"/>
              </a:rPr>
              <a:t>绝热系统</a:t>
            </a:r>
            <a:endParaRPr kumimoji="1" lang="en-US" altLang="zh-CN" b="1">
              <a:latin typeface="幼圆" panose="02010509060101010101" pitchFamily="49" charset="-122"/>
              <a:ea typeface="幼圆" panose="02010509060101010101" pitchFamily="49" charset="-122"/>
            </a:endParaRPr>
          </a:p>
          <a:p>
            <a:r>
              <a:rPr kumimoji="1" lang="zh-CN" altLang="en-US" b="1">
                <a:latin typeface="幼圆" panose="02010509060101010101" pitchFamily="49" charset="-122"/>
                <a:ea typeface="幼圆" panose="02010509060101010101" pitchFamily="49" charset="-122"/>
              </a:rPr>
              <a:t>孤立系统</a:t>
            </a:r>
          </a:p>
        </p:txBody>
      </p:sp>
      <p:cxnSp>
        <p:nvCxnSpPr>
          <p:cNvPr id="132129" name="直接连接符 2"/>
          <p:cNvCxnSpPr>
            <a:cxnSpLocks noChangeShapeType="1"/>
          </p:cNvCxnSpPr>
          <p:nvPr/>
        </p:nvCxnSpPr>
        <p:spPr bwMode="auto">
          <a:xfrm flipH="1">
            <a:off x="2514600" y="5805488"/>
            <a:ext cx="1487488"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132130" name="直接连接符 2"/>
          <p:cNvCxnSpPr>
            <a:cxnSpLocks noChangeShapeType="1"/>
          </p:cNvCxnSpPr>
          <p:nvPr/>
        </p:nvCxnSpPr>
        <p:spPr bwMode="auto">
          <a:xfrm flipH="1">
            <a:off x="2514600" y="5589588"/>
            <a:ext cx="185738"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132131" name="直接连接符 2"/>
          <p:cNvCxnSpPr>
            <a:cxnSpLocks noChangeShapeType="1"/>
          </p:cNvCxnSpPr>
          <p:nvPr/>
        </p:nvCxnSpPr>
        <p:spPr bwMode="auto">
          <a:xfrm>
            <a:off x="2700338" y="4041775"/>
            <a:ext cx="0" cy="1547813"/>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132132" name="直接连接符 2"/>
          <p:cNvCxnSpPr>
            <a:cxnSpLocks noChangeShapeType="1"/>
          </p:cNvCxnSpPr>
          <p:nvPr/>
        </p:nvCxnSpPr>
        <p:spPr bwMode="auto">
          <a:xfrm flipH="1">
            <a:off x="2676525" y="4057650"/>
            <a:ext cx="142875"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spTree>
  </p:cSld>
  <p:clrMapOvr>
    <a:masterClrMapping/>
  </p:clrMapOvr>
  <p:transition spd="slow">
    <p:checke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496" y="36371"/>
            <a:ext cx="7632848" cy="818173"/>
          </a:xfrm>
          <a:prstGeom prst="rect">
            <a:avLst/>
          </a:prstGeom>
          <a:noFill/>
        </p:spPr>
        <p:txBody>
          <a:bodyPr wrap="square" rtlCol="0">
            <a:spAutoFit/>
          </a:bodyPr>
          <a:lstStyle/>
          <a:p>
            <a:pPr>
              <a:lnSpc>
                <a:spcPct val="150000"/>
              </a:lnSpc>
            </a:pPr>
            <a:r>
              <a:rPr lang="zh-CN" altLang="en-US" sz="3600" b="1" dirty="0" smtClean="0"/>
              <a:t>热力学发展简史</a:t>
            </a:r>
            <a:endParaRPr lang="zh-CN" altLang="en-US" sz="3600" b="1" dirty="0"/>
          </a:p>
        </p:txBody>
      </p:sp>
      <p:sp>
        <p:nvSpPr>
          <p:cNvPr id="4" name="TextBox 3"/>
          <p:cNvSpPr txBox="1"/>
          <p:nvPr/>
        </p:nvSpPr>
        <p:spPr>
          <a:xfrm>
            <a:off x="395536" y="1124744"/>
            <a:ext cx="8748464" cy="5262979"/>
          </a:xfrm>
          <a:prstGeom prst="rect">
            <a:avLst/>
          </a:prstGeom>
          <a:noFill/>
        </p:spPr>
        <p:txBody>
          <a:bodyPr wrap="square" rtlCol="0">
            <a:spAutoFit/>
          </a:bodyPr>
          <a:lstStyle/>
          <a:p>
            <a:r>
              <a:rPr lang="zh-CN" altLang="en-US" sz="2400" dirty="0" smtClean="0">
                <a:solidFill>
                  <a:srgbClr val="FF0000"/>
                </a:solidFill>
              </a:rPr>
              <a:t>问题：什么是热？</a:t>
            </a:r>
            <a:endParaRPr lang="en-US" altLang="zh-CN" sz="2400" dirty="0" smtClean="0">
              <a:solidFill>
                <a:srgbClr val="FF0000"/>
              </a:solidFill>
            </a:endParaRPr>
          </a:p>
          <a:p>
            <a:endParaRPr lang="en-US" altLang="zh-CN" sz="2400" dirty="0" smtClean="0"/>
          </a:p>
          <a:p>
            <a:pPr marL="342900" indent="-342900">
              <a:buFont typeface="Wingdings" pitchFamily="2" charset="2"/>
              <a:buChar char="Ø"/>
            </a:pPr>
            <a:r>
              <a:rPr lang="zh-CN" altLang="en-US" sz="2400" dirty="0"/>
              <a:t>燃</a:t>
            </a:r>
            <a:r>
              <a:rPr lang="zh-CN" altLang="en-US" sz="2400" dirty="0" smtClean="0"/>
              <a:t>素说：化学家贝歇尔和施塔尔在</a:t>
            </a:r>
            <a:r>
              <a:rPr lang="en-US" altLang="zh-CN" sz="2400" dirty="0" smtClean="0"/>
              <a:t>17</a:t>
            </a:r>
            <a:r>
              <a:rPr lang="zh-CN" altLang="en-US" sz="2400" dirty="0" smtClean="0"/>
              <a:t>世纪提出，该学说认为物质燃烧时释放出燃素。</a:t>
            </a:r>
            <a:r>
              <a:rPr lang="en-US" altLang="zh-CN" sz="2400" dirty="0" smtClean="0"/>
              <a:t>1774</a:t>
            </a:r>
            <a:r>
              <a:rPr lang="zh-CN" altLang="en-US" sz="2400" dirty="0" smtClean="0"/>
              <a:t>年，约瑟夫</a:t>
            </a:r>
            <a:r>
              <a:rPr lang="en-US" altLang="zh-CN" sz="2400" dirty="0" smtClean="0"/>
              <a:t>.</a:t>
            </a:r>
            <a:r>
              <a:rPr lang="zh-CN" altLang="en-US" sz="2400" dirty="0" smtClean="0"/>
              <a:t>普里斯特里发现氧气，他称之为“脱燃素空气”。</a:t>
            </a:r>
            <a:endParaRPr lang="en-US" altLang="zh-CN" sz="2400" dirty="0" smtClean="0"/>
          </a:p>
          <a:p>
            <a:pPr marL="342900" indent="-342900">
              <a:buFont typeface="Wingdings" pitchFamily="2" charset="2"/>
              <a:buChar char="Ø"/>
            </a:pPr>
            <a:r>
              <a:rPr lang="zh-CN" altLang="en-US" sz="2400" dirty="0" smtClean="0"/>
              <a:t>热质说：普利斯特里在</a:t>
            </a:r>
            <a:r>
              <a:rPr lang="en-US" altLang="zh-CN" sz="2400" dirty="0" smtClean="0"/>
              <a:t>1783</a:t>
            </a:r>
            <a:r>
              <a:rPr lang="zh-CN" altLang="en-US" sz="2400" dirty="0"/>
              <a:t>年的</a:t>
            </a:r>
            <a:r>
              <a:rPr lang="zh-CN" altLang="en-US" sz="2400" dirty="0" smtClean="0"/>
              <a:t>论文中认为</a:t>
            </a:r>
            <a:r>
              <a:rPr lang="zh-CN" altLang="en-US" sz="2400" dirty="0"/>
              <a:t>燃素说和他的实验结果不吻合，因此提出“热质”的说法</a:t>
            </a:r>
            <a:r>
              <a:rPr lang="zh-CN" altLang="en-US" sz="2400" dirty="0" smtClean="0"/>
              <a:t>。该学说认为，热是一种无质量的流体，较热的物体含有较多的热质，热质会从较热的物体流向较冷的物体。</a:t>
            </a:r>
            <a:r>
              <a:rPr lang="en-US" altLang="zh-CN" sz="2400" dirty="0" smtClean="0"/>
              <a:t>1856</a:t>
            </a:r>
            <a:r>
              <a:rPr lang="zh-CN" altLang="en-US" sz="2400" dirty="0" smtClean="0"/>
              <a:t>年之前，热质说具有统治地位。</a:t>
            </a:r>
            <a:endParaRPr lang="en-US" altLang="zh-CN" sz="2400" dirty="0" smtClean="0"/>
          </a:p>
          <a:p>
            <a:pPr marL="342900" indent="-342900">
              <a:buFont typeface="Wingdings" pitchFamily="2" charset="2"/>
              <a:buChar char="Ø"/>
            </a:pPr>
            <a:r>
              <a:rPr lang="zh-CN" altLang="en-US" sz="2400" dirty="0"/>
              <a:t>运动</a:t>
            </a:r>
            <a:r>
              <a:rPr lang="zh-CN" altLang="en-US" sz="2400" dirty="0" smtClean="0"/>
              <a:t>说：</a:t>
            </a:r>
            <a:r>
              <a:rPr lang="en-US" altLang="zh-CN" sz="2400" dirty="0" smtClean="0"/>
              <a:t>1799</a:t>
            </a:r>
            <a:r>
              <a:rPr lang="zh-CN" altLang="en-US" sz="2400" dirty="0" smtClean="0"/>
              <a:t>年，汉弗里</a:t>
            </a:r>
            <a:r>
              <a:rPr lang="en-US" altLang="zh-CN" sz="2400" dirty="0" smtClean="0"/>
              <a:t>.</a:t>
            </a:r>
            <a:r>
              <a:rPr lang="zh-CN" altLang="en-US" sz="2400" dirty="0" smtClean="0"/>
              <a:t>戴维在</a:t>
            </a:r>
            <a:r>
              <a:rPr lang="en-US" altLang="zh-CN" sz="2400" dirty="0" smtClean="0"/>
              <a:t>《</a:t>
            </a:r>
            <a:r>
              <a:rPr lang="zh-CN" altLang="en-US" sz="2400" dirty="0" smtClean="0"/>
              <a:t>论热、光和光的复合</a:t>
            </a:r>
            <a:r>
              <a:rPr lang="en-US" altLang="zh-CN" sz="2400" dirty="0" smtClean="0"/>
              <a:t>》</a:t>
            </a:r>
            <a:r>
              <a:rPr lang="zh-CN" altLang="en-US" sz="2400" dirty="0" smtClean="0"/>
              <a:t>论文中指出，热是物体微粒的振动。但未收到重视。焦耳在</a:t>
            </a:r>
            <a:r>
              <a:rPr lang="en-US" altLang="zh-CN" sz="2400" dirty="0" smtClean="0"/>
              <a:t>1840</a:t>
            </a:r>
            <a:r>
              <a:rPr lang="zh-CN" altLang="en-US" sz="2400" dirty="0" smtClean="0"/>
              <a:t>年前后数十年用实验证实，热和功具有相当性。热运动学说认为，热是包含在分子无规则运动中的能量形式。</a:t>
            </a:r>
            <a:endParaRPr lang="zh-CN" altLang="en-US" sz="2400" dirty="0">
              <a:solidFill>
                <a:srgbClr val="FF0000"/>
              </a:solidFill>
            </a:endParaRPr>
          </a:p>
        </p:txBody>
      </p:sp>
    </p:spTree>
    <p:extLst>
      <p:ext uri="{BB962C8B-B14F-4D97-AF65-F5344CB8AC3E}">
        <p14:creationId xmlns:p14="http://schemas.microsoft.com/office/powerpoint/2010/main" val="3591196915"/>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496" y="36371"/>
            <a:ext cx="7632848" cy="818173"/>
          </a:xfrm>
          <a:prstGeom prst="rect">
            <a:avLst/>
          </a:prstGeom>
          <a:noFill/>
        </p:spPr>
        <p:txBody>
          <a:bodyPr wrap="square" rtlCol="0">
            <a:spAutoFit/>
          </a:bodyPr>
          <a:lstStyle/>
          <a:p>
            <a:pPr>
              <a:lnSpc>
                <a:spcPct val="150000"/>
              </a:lnSpc>
            </a:pPr>
            <a:r>
              <a:rPr lang="zh-CN" altLang="en-US" sz="3600" b="1" dirty="0" smtClean="0"/>
              <a:t>焦耳和热功当量实验</a:t>
            </a:r>
            <a:endParaRPr lang="zh-CN" altLang="en-US" sz="3600" b="1"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1651000"/>
            <a:ext cx="3810000" cy="355600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9992" y="1653966"/>
            <a:ext cx="3744416" cy="3677849"/>
          </a:xfrm>
          <a:prstGeom prst="rect">
            <a:avLst/>
          </a:prstGeom>
        </p:spPr>
      </p:pic>
    </p:spTree>
    <p:extLst>
      <p:ext uri="{BB962C8B-B14F-4D97-AF65-F5344CB8AC3E}">
        <p14:creationId xmlns:p14="http://schemas.microsoft.com/office/powerpoint/2010/main" val="210705903"/>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496" y="36371"/>
            <a:ext cx="7632848" cy="818173"/>
          </a:xfrm>
          <a:prstGeom prst="rect">
            <a:avLst/>
          </a:prstGeom>
          <a:noFill/>
        </p:spPr>
        <p:txBody>
          <a:bodyPr wrap="square" rtlCol="0">
            <a:spAutoFit/>
          </a:bodyPr>
          <a:lstStyle/>
          <a:p>
            <a:pPr>
              <a:lnSpc>
                <a:spcPct val="150000"/>
              </a:lnSpc>
            </a:pPr>
            <a:r>
              <a:rPr lang="zh-CN" altLang="en-US" sz="3600" b="1" dirty="0" smtClean="0"/>
              <a:t>热力学发展简史</a:t>
            </a:r>
            <a:endParaRPr lang="zh-CN" altLang="en-US" sz="3600" b="1" dirty="0"/>
          </a:p>
        </p:txBody>
      </p:sp>
      <p:sp>
        <p:nvSpPr>
          <p:cNvPr id="4" name="TextBox 3"/>
          <p:cNvSpPr txBox="1"/>
          <p:nvPr/>
        </p:nvSpPr>
        <p:spPr>
          <a:xfrm>
            <a:off x="395536" y="1124744"/>
            <a:ext cx="8496944" cy="1200329"/>
          </a:xfrm>
          <a:prstGeom prst="rect">
            <a:avLst/>
          </a:prstGeom>
          <a:noFill/>
        </p:spPr>
        <p:txBody>
          <a:bodyPr wrap="square" rtlCol="0">
            <a:spAutoFit/>
          </a:bodyPr>
          <a:lstStyle/>
          <a:p>
            <a:r>
              <a:rPr lang="en-US" altLang="zh-CN" sz="2400" dirty="0" smtClean="0"/>
              <a:t>1705</a:t>
            </a:r>
            <a:r>
              <a:rPr lang="zh-CN" altLang="en-US" sz="2400" dirty="0" smtClean="0"/>
              <a:t>年，英国铁匠纽科曼发明大气蒸汽机，用作提水之用。</a:t>
            </a:r>
            <a:endParaRPr lang="en-US" altLang="zh-CN" sz="2400" dirty="0" smtClean="0"/>
          </a:p>
          <a:p>
            <a:r>
              <a:rPr lang="en-US" altLang="zh-CN" sz="2400" dirty="0" smtClean="0"/>
              <a:t>1763-1784</a:t>
            </a:r>
            <a:r>
              <a:rPr lang="zh-CN" altLang="en-US" sz="2400" dirty="0" smtClean="0"/>
              <a:t>年，詹姆斯</a:t>
            </a:r>
            <a:r>
              <a:rPr lang="en-US" altLang="zh-CN" sz="2400" dirty="0" smtClean="0"/>
              <a:t>.</a:t>
            </a:r>
            <a:r>
              <a:rPr lang="zh-CN" altLang="en-US" sz="2400" dirty="0" smtClean="0"/>
              <a:t>瓦特改进蒸汽机，人类开始了大规模的利用热能来做工，进而引起了第一次工业革命。</a:t>
            </a:r>
            <a:endParaRPr lang="zh-CN" altLang="en-US" sz="2400"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2564904"/>
            <a:ext cx="2276475" cy="285750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1241" y="2564904"/>
            <a:ext cx="4762500" cy="2857500"/>
          </a:xfrm>
          <a:prstGeom prst="rect">
            <a:avLst/>
          </a:prstGeom>
        </p:spPr>
      </p:pic>
      <p:sp>
        <p:nvSpPr>
          <p:cNvPr id="6" name="TextBox 5"/>
          <p:cNvSpPr txBox="1"/>
          <p:nvPr/>
        </p:nvSpPr>
        <p:spPr>
          <a:xfrm>
            <a:off x="539552" y="5733256"/>
            <a:ext cx="7754189" cy="461665"/>
          </a:xfrm>
          <a:prstGeom prst="rect">
            <a:avLst/>
          </a:prstGeom>
          <a:noFill/>
        </p:spPr>
        <p:txBody>
          <a:bodyPr wrap="square" rtlCol="0">
            <a:spAutoFit/>
          </a:bodyPr>
          <a:lstStyle/>
          <a:p>
            <a:r>
              <a:rPr lang="zh-CN" altLang="en-US" sz="2400" dirty="0" smtClean="0">
                <a:solidFill>
                  <a:srgbClr val="FF0000"/>
                </a:solidFill>
              </a:rPr>
              <a:t>问题：瓦特蒸汽机是最早的热机吗？</a:t>
            </a:r>
            <a:endParaRPr lang="zh-CN" altLang="en-US" sz="2400" dirty="0">
              <a:solidFill>
                <a:srgbClr val="FF0000"/>
              </a:solidFill>
            </a:endParaRPr>
          </a:p>
        </p:txBody>
      </p:sp>
    </p:spTree>
    <p:extLst>
      <p:ext uri="{BB962C8B-B14F-4D97-AF65-F5344CB8AC3E}">
        <p14:creationId xmlns:p14="http://schemas.microsoft.com/office/powerpoint/2010/main" val="4152989523"/>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496" y="36371"/>
            <a:ext cx="7632848" cy="818173"/>
          </a:xfrm>
          <a:prstGeom prst="rect">
            <a:avLst/>
          </a:prstGeom>
          <a:noFill/>
        </p:spPr>
        <p:txBody>
          <a:bodyPr wrap="square" rtlCol="0">
            <a:spAutoFit/>
          </a:bodyPr>
          <a:lstStyle/>
          <a:p>
            <a:pPr>
              <a:lnSpc>
                <a:spcPct val="150000"/>
              </a:lnSpc>
            </a:pPr>
            <a:r>
              <a:rPr lang="zh-CN" altLang="en-US" sz="3600" b="1" dirty="0" smtClean="0"/>
              <a:t>热力学发展简史</a:t>
            </a:r>
            <a:endParaRPr lang="zh-CN" altLang="en-US" sz="3600" b="1" dirty="0"/>
          </a:p>
        </p:txBody>
      </p:sp>
      <p:sp>
        <p:nvSpPr>
          <p:cNvPr id="4" name="TextBox 3"/>
          <p:cNvSpPr txBox="1"/>
          <p:nvPr/>
        </p:nvSpPr>
        <p:spPr>
          <a:xfrm>
            <a:off x="179512" y="1124744"/>
            <a:ext cx="8856984" cy="4616648"/>
          </a:xfrm>
          <a:prstGeom prst="rect">
            <a:avLst/>
          </a:prstGeom>
          <a:noFill/>
        </p:spPr>
        <p:txBody>
          <a:bodyPr wrap="square" rtlCol="0">
            <a:spAutoFit/>
          </a:bodyPr>
          <a:lstStyle/>
          <a:p>
            <a:pPr marL="342900" indent="-342900">
              <a:lnSpc>
                <a:spcPct val="150000"/>
              </a:lnSpc>
              <a:buFont typeface="Wingdings" pitchFamily="2" charset="2"/>
              <a:buChar char="Ø"/>
            </a:pPr>
            <a:r>
              <a:rPr lang="en-US" altLang="zh-CN" sz="2000" dirty="0" smtClean="0"/>
              <a:t>1872</a:t>
            </a:r>
            <a:r>
              <a:rPr lang="zh-CN" altLang="en-US" sz="2000" dirty="0"/>
              <a:t>年，德国人施托尔策设计了一台燃气轮机，并于</a:t>
            </a:r>
            <a:r>
              <a:rPr lang="en-US" altLang="zh-CN" sz="2000" dirty="0" smtClean="0"/>
              <a:t>1900-1904</a:t>
            </a:r>
            <a:r>
              <a:rPr lang="zh-CN" altLang="en-US" sz="2000" dirty="0"/>
              <a:t>年进行了试验，但因始终未能脱开起动机独立运行而</a:t>
            </a:r>
            <a:r>
              <a:rPr lang="zh-CN" altLang="en-US" sz="2000" dirty="0" smtClean="0"/>
              <a:t>失败。</a:t>
            </a:r>
            <a:endParaRPr lang="en-US" altLang="zh-CN" sz="2000" dirty="0"/>
          </a:p>
          <a:p>
            <a:pPr marL="342900" indent="-342900">
              <a:lnSpc>
                <a:spcPct val="150000"/>
              </a:lnSpc>
              <a:buFont typeface="Wingdings" pitchFamily="2" charset="2"/>
              <a:buChar char="Ø"/>
            </a:pPr>
            <a:r>
              <a:rPr lang="en-US" altLang="zh-CN" sz="2000" dirty="0" smtClean="0"/>
              <a:t>1876</a:t>
            </a:r>
            <a:r>
              <a:rPr lang="zh-CN" altLang="en-US" sz="2000" dirty="0" smtClean="0"/>
              <a:t>年，德国发明家尼考罗斯</a:t>
            </a:r>
            <a:r>
              <a:rPr lang="en-US" altLang="zh-CN" sz="2000" dirty="0"/>
              <a:t>·</a:t>
            </a:r>
            <a:r>
              <a:rPr lang="zh-CN" altLang="en-US" sz="2000" dirty="0"/>
              <a:t>奥古斯特</a:t>
            </a:r>
            <a:r>
              <a:rPr lang="en-US" altLang="zh-CN" sz="2000" dirty="0"/>
              <a:t>·</a:t>
            </a:r>
            <a:r>
              <a:rPr lang="zh-CN" altLang="en-US" sz="2000" dirty="0" smtClean="0"/>
              <a:t>奥托，</a:t>
            </a:r>
            <a:r>
              <a:rPr lang="zh-CN" altLang="en-US" sz="2000" dirty="0"/>
              <a:t>制造出第一台四部冲程</a:t>
            </a:r>
            <a:r>
              <a:rPr lang="zh-CN" altLang="en-US" sz="2000" dirty="0" smtClean="0"/>
              <a:t>内燃机。</a:t>
            </a:r>
            <a:r>
              <a:rPr lang="en-US" altLang="zh-CN" sz="2000" dirty="0" smtClean="0"/>
              <a:t>1885</a:t>
            </a:r>
            <a:r>
              <a:rPr lang="zh-CN" altLang="en-US" sz="2000" dirty="0" smtClean="0"/>
              <a:t>年，德国人卡尔</a:t>
            </a:r>
            <a:r>
              <a:rPr lang="en-US" altLang="zh-CN" sz="2000" dirty="0" smtClean="0"/>
              <a:t>.</a:t>
            </a:r>
            <a:r>
              <a:rPr lang="zh-CN" altLang="en-US" sz="2000" dirty="0" smtClean="0"/>
              <a:t>本茨</a:t>
            </a:r>
            <a:r>
              <a:rPr lang="zh-CN" altLang="en-US" sz="2000" dirty="0"/>
              <a:t>研制出世界上第一辆马车式三轮</a:t>
            </a:r>
            <a:r>
              <a:rPr lang="zh-CN" altLang="en-US" sz="2000" dirty="0" smtClean="0"/>
              <a:t>汽车</a:t>
            </a:r>
            <a:r>
              <a:rPr lang="zh-CN" altLang="en-US" sz="2000" dirty="0"/>
              <a:t>。</a:t>
            </a:r>
            <a:endParaRPr lang="en-US" altLang="zh-CN" sz="2000" dirty="0" smtClean="0"/>
          </a:p>
          <a:p>
            <a:pPr marL="342900" indent="-342900">
              <a:lnSpc>
                <a:spcPct val="150000"/>
              </a:lnSpc>
              <a:buFont typeface="Wingdings" pitchFamily="2" charset="2"/>
              <a:buChar char="Ø"/>
            </a:pPr>
            <a:r>
              <a:rPr lang="en-US" altLang="zh-CN" sz="2000" dirty="0"/>
              <a:t>1892</a:t>
            </a:r>
            <a:r>
              <a:rPr lang="zh-CN" altLang="en-US" sz="2000" dirty="0"/>
              <a:t>年</a:t>
            </a:r>
            <a:r>
              <a:rPr lang="zh-CN" altLang="en-US" sz="2000" dirty="0" smtClean="0"/>
              <a:t>，德国发明家鲁道夫</a:t>
            </a:r>
            <a:r>
              <a:rPr lang="en-US" altLang="zh-CN" sz="2000" dirty="0"/>
              <a:t>·</a:t>
            </a:r>
            <a:r>
              <a:rPr lang="zh-CN" altLang="en-US" sz="2000" dirty="0" smtClean="0"/>
              <a:t>狄塞尔研发</a:t>
            </a:r>
            <a:r>
              <a:rPr lang="zh-CN" altLang="en-US" sz="2000" dirty="0"/>
              <a:t>出一台实用的柴油动力压燃式发动机</a:t>
            </a:r>
            <a:r>
              <a:rPr lang="zh-CN" altLang="en-US" sz="2000" dirty="0" smtClean="0"/>
              <a:t>。</a:t>
            </a:r>
            <a:endParaRPr lang="en-US" altLang="zh-CN" sz="2000" dirty="0" smtClean="0"/>
          </a:p>
          <a:p>
            <a:pPr marL="342900" indent="-342900">
              <a:lnSpc>
                <a:spcPct val="150000"/>
              </a:lnSpc>
              <a:buFont typeface="Wingdings" pitchFamily="2" charset="2"/>
              <a:buChar char="Ø"/>
            </a:pPr>
            <a:r>
              <a:rPr lang="en-US" altLang="zh-CN" sz="2000" dirty="0"/>
              <a:t>1920</a:t>
            </a:r>
            <a:r>
              <a:rPr lang="zh-CN" altLang="en-US" sz="2000" dirty="0"/>
              <a:t>年，德国人</a:t>
            </a:r>
            <a:r>
              <a:rPr lang="zh-CN" altLang="en-US" sz="2000" dirty="0" smtClean="0"/>
              <a:t>霍尔茨</a:t>
            </a:r>
            <a:r>
              <a:rPr lang="en-US" altLang="zh-CN" sz="2000" dirty="0" smtClean="0"/>
              <a:t>.</a:t>
            </a:r>
            <a:r>
              <a:rPr lang="zh-CN" altLang="en-US" sz="2000" dirty="0" smtClean="0"/>
              <a:t>瓦特</a:t>
            </a:r>
            <a:r>
              <a:rPr lang="zh-CN" altLang="en-US" sz="2000" dirty="0"/>
              <a:t>制成第一台实用的燃气轮机，其效率为</a:t>
            </a:r>
            <a:r>
              <a:rPr lang="en-US" altLang="zh-CN" sz="2000" dirty="0"/>
              <a:t>13%</a:t>
            </a:r>
            <a:r>
              <a:rPr lang="zh-CN" altLang="en-US" sz="2000" dirty="0"/>
              <a:t>、</a:t>
            </a:r>
            <a:r>
              <a:rPr lang="zh-CN" altLang="en-US" sz="2000" dirty="0"/>
              <a:t>功率</a:t>
            </a:r>
            <a:r>
              <a:rPr lang="zh-CN" altLang="en-US" sz="2000" dirty="0"/>
              <a:t>为</a:t>
            </a:r>
            <a:r>
              <a:rPr lang="en-US" altLang="zh-CN" sz="2000" dirty="0"/>
              <a:t>370</a:t>
            </a:r>
            <a:r>
              <a:rPr lang="zh-CN" altLang="en-US" sz="2000" dirty="0" smtClean="0"/>
              <a:t>千瓦。</a:t>
            </a:r>
            <a:endParaRPr lang="en-US" altLang="zh-CN" sz="2000" dirty="0" smtClean="0"/>
          </a:p>
          <a:p>
            <a:pPr marL="342900" indent="-342900">
              <a:lnSpc>
                <a:spcPct val="150000"/>
              </a:lnSpc>
              <a:buFont typeface="Wingdings" pitchFamily="2" charset="2"/>
              <a:buChar char="Ø"/>
            </a:pPr>
            <a:r>
              <a:rPr lang="en-US" altLang="zh-CN" sz="2000" dirty="0" smtClean="0"/>
              <a:t>1939</a:t>
            </a:r>
            <a:r>
              <a:rPr lang="zh-CN" altLang="en-US" sz="2000" dirty="0" smtClean="0"/>
              <a:t>年，在</a:t>
            </a:r>
            <a:r>
              <a:rPr lang="zh-CN" altLang="en-US" sz="2000" dirty="0"/>
              <a:t>德国制造的喷气式飞机试飞</a:t>
            </a:r>
            <a:r>
              <a:rPr lang="zh-CN" altLang="en-US" sz="2000" dirty="0" smtClean="0"/>
              <a:t>成功。</a:t>
            </a:r>
            <a:endParaRPr lang="en-US" altLang="zh-CN" sz="2000" dirty="0" smtClean="0"/>
          </a:p>
          <a:p>
            <a:endParaRPr lang="zh-CN" altLang="en-US" sz="2400" dirty="0"/>
          </a:p>
        </p:txBody>
      </p:sp>
    </p:spTree>
    <p:extLst>
      <p:ext uri="{BB962C8B-B14F-4D97-AF65-F5344CB8AC3E}">
        <p14:creationId xmlns:p14="http://schemas.microsoft.com/office/powerpoint/2010/main" val="1440199092"/>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496" y="36371"/>
            <a:ext cx="7632848" cy="818173"/>
          </a:xfrm>
          <a:prstGeom prst="rect">
            <a:avLst/>
          </a:prstGeom>
          <a:noFill/>
        </p:spPr>
        <p:txBody>
          <a:bodyPr wrap="square" rtlCol="0">
            <a:spAutoFit/>
          </a:bodyPr>
          <a:lstStyle/>
          <a:p>
            <a:pPr>
              <a:lnSpc>
                <a:spcPct val="150000"/>
              </a:lnSpc>
            </a:pPr>
            <a:r>
              <a:rPr lang="zh-CN" altLang="en-US" sz="3600" b="1" dirty="0" smtClean="0"/>
              <a:t>热力学发展简史</a:t>
            </a:r>
            <a:endParaRPr lang="zh-CN" altLang="en-US" sz="3600" b="1" dirty="0"/>
          </a:p>
        </p:txBody>
      </p:sp>
      <p:sp>
        <p:nvSpPr>
          <p:cNvPr id="4" name="TextBox 3"/>
          <p:cNvSpPr txBox="1"/>
          <p:nvPr/>
        </p:nvSpPr>
        <p:spPr>
          <a:xfrm>
            <a:off x="179512" y="1124744"/>
            <a:ext cx="8856984" cy="4616648"/>
          </a:xfrm>
          <a:prstGeom prst="rect">
            <a:avLst/>
          </a:prstGeom>
          <a:noFill/>
        </p:spPr>
        <p:txBody>
          <a:bodyPr wrap="square" rtlCol="0">
            <a:spAutoFit/>
          </a:bodyPr>
          <a:lstStyle/>
          <a:p>
            <a:pPr marL="342900" indent="-342900">
              <a:lnSpc>
                <a:spcPct val="150000"/>
              </a:lnSpc>
              <a:buFont typeface="Wingdings" pitchFamily="2" charset="2"/>
              <a:buChar char="Ø"/>
            </a:pPr>
            <a:r>
              <a:rPr lang="en-US" altLang="zh-CN" sz="2000" dirty="0" smtClean="0"/>
              <a:t>1872</a:t>
            </a:r>
            <a:r>
              <a:rPr lang="zh-CN" altLang="en-US" sz="2000" dirty="0"/>
              <a:t>年，德国人施托尔策设计了一台燃气轮机，并于</a:t>
            </a:r>
            <a:r>
              <a:rPr lang="en-US" altLang="zh-CN" sz="2000" dirty="0" smtClean="0"/>
              <a:t>1900-1904</a:t>
            </a:r>
            <a:r>
              <a:rPr lang="zh-CN" altLang="en-US" sz="2000" dirty="0"/>
              <a:t>年进行了试验，但因始终未能脱开起动机独立运行而</a:t>
            </a:r>
            <a:r>
              <a:rPr lang="zh-CN" altLang="en-US" sz="2000" dirty="0" smtClean="0"/>
              <a:t>失败。</a:t>
            </a:r>
            <a:endParaRPr lang="en-US" altLang="zh-CN" sz="2000" dirty="0"/>
          </a:p>
          <a:p>
            <a:pPr marL="342900" indent="-342900">
              <a:lnSpc>
                <a:spcPct val="150000"/>
              </a:lnSpc>
              <a:buFont typeface="Wingdings" pitchFamily="2" charset="2"/>
              <a:buChar char="Ø"/>
            </a:pPr>
            <a:r>
              <a:rPr lang="en-US" altLang="zh-CN" sz="2000" dirty="0" smtClean="0"/>
              <a:t>1876</a:t>
            </a:r>
            <a:r>
              <a:rPr lang="zh-CN" altLang="en-US" sz="2000" dirty="0" smtClean="0"/>
              <a:t>年，德国发明家尼考罗斯</a:t>
            </a:r>
            <a:r>
              <a:rPr lang="en-US" altLang="zh-CN" sz="2000" dirty="0"/>
              <a:t>·</a:t>
            </a:r>
            <a:r>
              <a:rPr lang="zh-CN" altLang="en-US" sz="2000" dirty="0"/>
              <a:t>奥古斯特</a:t>
            </a:r>
            <a:r>
              <a:rPr lang="en-US" altLang="zh-CN" sz="2000" dirty="0"/>
              <a:t>·</a:t>
            </a:r>
            <a:r>
              <a:rPr lang="zh-CN" altLang="en-US" sz="2000" dirty="0" smtClean="0"/>
              <a:t>奥托，</a:t>
            </a:r>
            <a:r>
              <a:rPr lang="zh-CN" altLang="en-US" sz="2000" dirty="0"/>
              <a:t>制造出第一台四部冲程</a:t>
            </a:r>
            <a:r>
              <a:rPr lang="zh-CN" altLang="en-US" sz="2000" dirty="0" smtClean="0"/>
              <a:t>内燃机。</a:t>
            </a:r>
            <a:r>
              <a:rPr lang="en-US" altLang="zh-CN" sz="2000" dirty="0" smtClean="0"/>
              <a:t>1885</a:t>
            </a:r>
            <a:r>
              <a:rPr lang="zh-CN" altLang="en-US" sz="2000" dirty="0" smtClean="0"/>
              <a:t>年，德国人卡尔</a:t>
            </a:r>
            <a:r>
              <a:rPr lang="en-US" altLang="zh-CN" sz="2000" dirty="0" smtClean="0"/>
              <a:t>.</a:t>
            </a:r>
            <a:r>
              <a:rPr lang="zh-CN" altLang="en-US" sz="2000" dirty="0" smtClean="0"/>
              <a:t>本茨</a:t>
            </a:r>
            <a:r>
              <a:rPr lang="zh-CN" altLang="en-US" sz="2000" dirty="0"/>
              <a:t>研制出世界上第一辆马车式三轮</a:t>
            </a:r>
            <a:r>
              <a:rPr lang="zh-CN" altLang="en-US" sz="2000" dirty="0" smtClean="0"/>
              <a:t>汽车</a:t>
            </a:r>
            <a:r>
              <a:rPr lang="zh-CN" altLang="en-US" sz="2000" dirty="0"/>
              <a:t>。</a:t>
            </a:r>
            <a:endParaRPr lang="en-US" altLang="zh-CN" sz="2000" dirty="0" smtClean="0"/>
          </a:p>
          <a:p>
            <a:pPr marL="342900" indent="-342900">
              <a:lnSpc>
                <a:spcPct val="150000"/>
              </a:lnSpc>
              <a:buFont typeface="Wingdings" pitchFamily="2" charset="2"/>
              <a:buChar char="Ø"/>
            </a:pPr>
            <a:r>
              <a:rPr lang="en-US" altLang="zh-CN" sz="2000" dirty="0"/>
              <a:t>1892</a:t>
            </a:r>
            <a:r>
              <a:rPr lang="zh-CN" altLang="en-US" sz="2000" dirty="0"/>
              <a:t>年</a:t>
            </a:r>
            <a:r>
              <a:rPr lang="zh-CN" altLang="en-US" sz="2000" dirty="0" smtClean="0"/>
              <a:t>，德国发明家鲁道夫</a:t>
            </a:r>
            <a:r>
              <a:rPr lang="en-US" altLang="zh-CN" sz="2000" dirty="0"/>
              <a:t>·</a:t>
            </a:r>
            <a:r>
              <a:rPr lang="zh-CN" altLang="en-US" sz="2000" dirty="0" smtClean="0"/>
              <a:t>狄塞尔研发</a:t>
            </a:r>
            <a:r>
              <a:rPr lang="zh-CN" altLang="en-US" sz="2000" dirty="0"/>
              <a:t>出一台实用的柴油动力压燃式发动机</a:t>
            </a:r>
            <a:r>
              <a:rPr lang="zh-CN" altLang="en-US" sz="2000" dirty="0" smtClean="0"/>
              <a:t>。</a:t>
            </a:r>
            <a:endParaRPr lang="en-US" altLang="zh-CN" sz="2000" dirty="0" smtClean="0"/>
          </a:p>
          <a:p>
            <a:pPr marL="342900" indent="-342900">
              <a:lnSpc>
                <a:spcPct val="150000"/>
              </a:lnSpc>
              <a:buFont typeface="Wingdings" pitchFamily="2" charset="2"/>
              <a:buChar char="Ø"/>
            </a:pPr>
            <a:r>
              <a:rPr lang="en-US" altLang="zh-CN" sz="2000" dirty="0"/>
              <a:t>1920</a:t>
            </a:r>
            <a:r>
              <a:rPr lang="zh-CN" altLang="en-US" sz="2000" dirty="0"/>
              <a:t>年，德国人</a:t>
            </a:r>
            <a:r>
              <a:rPr lang="zh-CN" altLang="en-US" sz="2000" dirty="0" smtClean="0"/>
              <a:t>霍尔茨</a:t>
            </a:r>
            <a:r>
              <a:rPr lang="en-US" altLang="zh-CN" sz="2000" dirty="0" smtClean="0"/>
              <a:t>.</a:t>
            </a:r>
            <a:r>
              <a:rPr lang="zh-CN" altLang="en-US" sz="2000" dirty="0" smtClean="0"/>
              <a:t>瓦特</a:t>
            </a:r>
            <a:r>
              <a:rPr lang="zh-CN" altLang="en-US" sz="2000" dirty="0"/>
              <a:t>制成第一台实用的燃气轮机，其效率为</a:t>
            </a:r>
            <a:r>
              <a:rPr lang="en-US" altLang="zh-CN" sz="2000" dirty="0"/>
              <a:t>13%</a:t>
            </a:r>
            <a:r>
              <a:rPr lang="zh-CN" altLang="en-US" sz="2000" dirty="0"/>
              <a:t>、</a:t>
            </a:r>
            <a:r>
              <a:rPr lang="zh-CN" altLang="en-US" sz="2000" dirty="0"/>
              <a:t>功率</a:t>
            </a:r>
            <a:r>
              <a:rPr lang="zh-CN" altLang="en-US" sz="2000" dirty="0"/>
              <a:t>为</a:t>
            </a:r>
            <a:r>
              <a:rPr lang="en-US" altLang="zh-CN" sz="2000" dirty="0"/>
              <a:t>370</a:t>
            </a:r>
            <a:r>
              <a:rPr lang="zh-CN" altLang="en-US" sz="2000" dirty="0" smtClean="0"/>
              <a:t>千瓦。</a:t>
            </a:r>
            <a:endParaRPr lang="en-US" altLang="zh-CN" sz="2000" dirty="0" smtClean="0"/>
          </a:p>
          <a:p>
            <a:pPr marL="342900" indent="-342900">
              <a:lnSpc>
                <a:spcPct val="150000"/>
              </a:lnSpc>
              <a:buFont typeface="Wingdings" pitchFamily="2" charset="2"/>
              <a:buChar char="Ø"/>
            </a:pPr>
            <a:r>
              <a:rPr lang="en-US" altLang="zh-CN" sz="2000" dirty="0" smtClean="0"/>
              <a:t>1939</a:t>
            </a:r>
            <a:r>
              <a:rPr lang="zh-CN" altLang="en-US" sz="2000" dirty="0" smtClean="0"/>
              <a:t>年，在</a:t>
            </a:r>
            <a:r>
              <a:rPr lang="zh-CN" altLang="en-US" sz="2000" dirty="0"/>
              <a:t>德国制造的喷气式飞机试飞</a:t>
            </a:r>
            <a:r>
              <a:rPr lang="zh-CN" altLang="en-US" sz="2000" dirty="0" smtClean="0"/>
              <a:t>成功。</a:t>
            </a:r>
            <a:endParaRPr lang="en-US" altLang="zh-CN" sz="2000" dirty="0" smtClean="0"/>
          </a:p>
          <a:p>
            <a:endParaRPr lang="zh-CN" altLang="en-US" sz="2400" dirty="0"/>
          </a:p>
        </p:txBody>
      </p:sp>
    </p:spTree>
    <p:extLst>
      <p:ext uri="{BB962C8B-B14F-4D97-AF65-F5344CB8AC3E}">
        <p14:creationId xmlns:p14="http://schemas.microsoft.com/office/powerpoint/2010/main" val="984368198"/>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6371"/>
            <a:ext cx="7632848" cy="818173"/>
          </a:xfrm>
          <a:prstGeom prst="rect">
            <a:avLst/>
          </a:prstGeom>
          <a:noFill/>
        </p:spPr>
        <p:txBody>
          <a:bodyPr wrap="square" rtlCol="0">
            <a:spAutoFit/>
          </a:bodyPr>
          <a:lstStyle/>
          <a:p>
            <a:pPr>
              <a:lnSpc>
                <a:spcPct val="150000"/>
              </a:lnSpc>
            </a:pPr>
            <a:r>
              <a:rPr lang="zh-CN" altLang="en-US" sz="3600" b="1" dirty="0" smtClean="0"/>
              <a:t>热力学发展简史</a:t>
            </a:r>
            <a:endParaRPr lang="zh-CN" altLang="en-US" sz="3600" b="1"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886386"/>
            <a:ext cx="5065604" cy="2955929"/>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024" y="3266981"/>
            <a:ext cx="4176464" cy="3132348"/>
          </a:xfrm>
          <a:prstGeom prst="rect">
            <a:avLst/>
          </a:prstGeom>
        </p:spPr>
      </p:pic>
    </p:spTree>
    <p:extLst>
      <p:ext uri="{BB962C8B-B14F-4D97-AF65-F5344CB8AC3E}">
        <p14:creationId xmlns:p14="http://schemas.microsoft.com/office/powerpoint/2010/main" val="862364770"/>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496" y="36371"/>
            <a:ext cx="7632848" cy="818173"/>
          </a:xfrm>
          <a:prstGeom prst="rect">
            <a:avLst/>
          </a:prstGeom>
          <a:noFill/>
        </p:spPr>
        <p:txBody>
          <a:bodyPr wrap="square" rtlCol="0">
            <a:spAutoFit/>
          </a:bodyPr>
          <a:lstStyle/>
          <a:p>
            <a:pPr>
              <a:lnSpc>
                <a:spcPct val="150000"/>
              </a:lnSpc>
            </a:pPr>
            <a:r>
              <a:rPr lang="zh-CN" altLang="en-US" sz="3600" b="1" dirty="0" smtClean="0"/>
              <a:t>热力学发展简史</a:t>
            </a:r>
            <a:endParaRPr lang="zh-CN" altLang="en-US" sz="3600" b="1" dirty="0"/>
          </a:p>
        </p:txBody>
      </p:sp>
      <p:sp>
        <p:nvSpPr>
          <p:cNvPr id="4" name="TextBox 3"/>
          <p:cNvSpPr txBox="1"/>
          <p:nvPr/>
        </p:nvSpPr>
        <p:spPr>
          <a:xfrm>
            <a:off x="395536" y="1124744"/>
            <a:ext cx="8496944" cy="461665"/>
          </a:xfrm>
          <a:prstGeom prst="rect">
            <a:avLst/>
          </a:prstGeom>
          <a:noFill/>
        </p:spPr>
        <p:txBody>
          <a:bodyPr wrap="square" rtlCol="0">
            <a:spAutoFit/>
          </a:bodyPr>
          <a:lstStyle/>
          <a:p>
            <a:r>
              <a:rPr lang="zh-CN" altLang="en-US" sz="2400" dirty="0" smtClean="0"/>
              <a:t>现代燃气轮机的鼻祖</a:t>
            </a:r>
            <a:r>
              <a:rPr lang="en-US" altLang="zh-CN" sz="2400" dirty="0" smtClean="0"/>
              <a:t>——</a:t>
            </a:r>
            <a:r>
              <a:rPr lang="zh-CN" altLang="en-US" sz="2400" dirty="0" smtClean="0"/>
              <a:t>走马灯（最早出现在汉代）</a:t>
            </a:r>
            <a:endParaRPr lang="zh-CN" altLang="en-US" sz="2400" dirty="0"/>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276872"/>
            <a:ext cx="4324086" cy="3243064"/>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4048" y="2661842"/>
            <a:ext cx="3754728" cy="2503152"/>
          </a:xfrm>
          <a:prstGeom prst="rect">
            <a:avLst/>
          </a:prstGeom>
        </p:spPr>
      </p:pic>
    </p:spTree>
    <p:extLst>
      <p:ext uri="{BB962C8B-B14F-4D97-AF65-F5344CB8AC3E}">
        <p14:creationId xmlns:p14="http://schemas.microsoft.com/office/powerpoint/2010/main" val="1133645910"/>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496" y="36371"/>
            <a:ext cx="7632848" cy="818173"/>
          </a:xfrm>
          <a:prstGeom prst="rect">
            <a:avLst/>
          </a:prstGeom>
          <a:noFill/>
        </p:spPr>
        <p:txBody>
          <a:bodyPr wrap="square" rtlCol="0">
            <a:spAutoFit/>
          </a:bodyPr>
          <a:lstStyle/>
          <a:p>
            <a:pPr>
              <a:lnSpc>
                <a:spcPct val="150000"/>
              </a:lnSpc>
            </a:pPr>
            <a:r>
              <a:rPr lang="zh-CN" altLang="en-US" sz="3600" b="1" dirty="0" smtClean="0"/>
              <a:t>热力学发展简史</a:t>
            </a:r>
            <a:endParaRPr lang="zh-CN" altLang="en-US" sz="3600" b="1" dirty="0"/>
          </a:p>
        </p:txBody>
      </p:sp>
      <p:sp>
        <p:nvSpPr>
          <p:cNvPr id="4" name="TextBox 3"/>
          <p:cNvSpPr txBox="1"/>
          <p:nvPr/>
        </p:nvSpPr>
        <p:spPr>
          <a:xfrm>
            <a:off x="179512" y="1124744"/>
            <a:ext cx="8856984" cy="1846659"/>
          </a:xfrm>
          <a:prstGeom prst="rect">
            <a:avLst/>
          </a:prstGeom>
          <a:noFill/>
        </p:spPr>
        <p:txBody>
          <a:bodyPr wrap="square" rtlCol="0">
            <a:spAutoFit/>
          </a:bodyPr>
          <a:lstStyle/>
          <a:p>
            <a:pPr marL="342900" indent="-342900">
              <a:lnSpc>
                <a:spcPct val="150000"/>
              </a:lnSpc>
              <a:buFont typeface="Wingdings" pitchFamily="2" charset="2"/>
              <a:buChar char="Ø"/>
            </a:pPr>
            <a:r>
              <a:rPr lang="en-US" altLang="zh-CN" sz="2000" dirty="0" smtClean="0">
                <a:latin typeface="宋体" pitchFamily="2" charset="-122"/>
                <a:ea typeface="宋体" pitchFamily="2" charset="-122"/>
              </a:rPr>
              <a:t>1824</a:t>
            </a:r>
            <a:r>
              <a:rPr lang="zh-CN" altLang="en-US" sz="2000" dirty="0" smtClean="0">
                <a:latin typeface="宋体" pitchFamily="2" charset="-122"/>
                <a:ea typeface="宋体" pitchFamily="2" charset="-122"/>
              </a:rPr>
              <a:t>年，法国工程师卡诺发表论文</a:t>
            </a:r>
            <a:r>
              <a:rPr lang="en-US" altLang="zh-CN" sz="2000" dirty="0" smtClean="0">
                <a:latin typeface="宋体" pitchFamily="2" charset="-122"/>
                <a:ea typeface="宋体" pitchFamily="2" charset="-122"/>
              </a:rPr>
              <a:t>《</a:t>
            </a:r>
            <a:r>
              <a:rPr lang="zh-CN" altLang="en-US" sz="2000" dirty="0" smtClean="0">
                <a:latin typeface="宋体" pitchFamily="2" charset="-122"/>
                <a:ea typeface="宋体" pitchFamily="2" charset="-122"/>
              </a:rPr>
              <a:t>关于火的动力的研究</a:t>
            </a:r>
            <a:r>
              <a:rPr lang="en-US" altLang="zh-CN" sz="2000" dirty="0" smtClean="0">
                <a:latin typeface="宋体" pitchFamily="2" charset="-122"/>
                <a:ea typeface="宋体" pitchFamily="2" charset="-122"/>
              </a:rPr>
              <a:t>》</a:t>
            </a:r>
            <a:r>
              <a:rPr lang="zh-CN" altLang="en-US" sz="2000" dirty="0" smtClean="0">
                <a:latin typeface="宋体" pitchFamily="2" charset="-122"/>
                <a:ea typeface="宋体" pitchFamily="2" charset="-122"/>
              </a:rPr>
              <a:t>，提出卡诺定理，提出热机具有最高效率的概念。他还提出了可逆性原理，指出任何动力机的效率都不会高于可逆机。</a:t>
            </a:r>
            <a:endParaRPr lang="en-US" altLang="zh-CN" sz="2000" dirty="0" smtClean="0">
              <a:latin typeface="宋体" pitchFamily="2" charset="-122"/>
              <a:ea typeface="宋体" pitchFamily="2" charset="-122"/>
            </a:endParaRPr>
          </a:p>
          <a:p>
            <a:endParaRPr lang="zh-CN" altLang="en-US" sz="2400"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2852936"/>
            <a:ext cx="2794000" cy="341630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8891" y="2612273"/>
            <a:ext cx="3816424" cy="3897625"/>
          </a:xfrm>
          <a:prstGeom prst="rect">
            <a:avLst/>
          </a:prstGeom>
        </p:spPr>
      </p:pic>
    </p:spTree>
    <p:extLst>
      <p:ext uri="{BB962C8B-B14F-4D97-AF65-F5344CB8AC3E}">
        <p14:creationId xmlns:p14="http://schemas.microsoft.com/office/powerpoint/2010/main" val="3315657132"/>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496" y="36371"/>
            <a:ext cx="7632848" cy="818173"/>
          </a:xfrm>
          <a:prstGeom prst="rect">
            <a:avLst/>
          </a:prstGeom>
          <a:noFill/>
        </p:spPr>
        <p:txBody>
          <a:bodyPr wrap="square" rtlCol="0">
            <a:spAutoFit/>
          </a:bodyPr>
          <a:lstStyle/>
          <a:p>
            <a:pPr>
              <a:lnSpc>
                <a:spcPct val="150000"/>
              </a:lnSpc>
            </a:pPr>
            <a:r>
              <a:rPr lang="zh-CN" altLang="en-US" sz="3600" b="1" dirty="0" smtClean="0"/>
              <a:t>热力学发展简史</a:t>
            </a:r>
            <a:endParaRPr lang="zh-CN" altLang="en-US" sz="3600" b="1" dirty="0"/>
          </a:p>
        </p:txBody>
      </p:sp>
      <p:sp>
        <p:nvSpPr>
          <p:cNvPr id="4" name="TextBox 3"/>
          <p:cNvSpPr txBox="1"/>
          <p:nvPr/>
        </p:nvSpPr>
        <p:spPr>
          <a:xfrm>
            <a:off x="3843920" y="1200757"/>
            <a:ext cx="4256472" cy="5078313"/>
          </a:xfrm>
          <a:prstGeom prst="rect">
            <a:avLst/>
          </a:prstGeom>
          <a:noFill/>
        </p:spPr>
        <p:txBody>
          <a:bodyPr wrap="square" rtlCol="0">
            <a:spAutoFit/>
          </a:bodyPr>
          <a:lstStyle/>
          <a:p>
            <a:pPr marL="342900" indent="-342900">
              <a:lnSpc>
                <a:spcPct val="150000"/>
              </a:lnSpc>
              <a:buFont typeface="Wingdings" pitchFamily="2" charset="2"/>
              <a:buChar char="Ø"/>
            </a:pPr>
            <a:r>
              <a:rPr lang="en-US" altLang="zh-CN" sz="2400" dirty="0" smtClean="0"/>
              <a:t>1841</a:t>
            </a:r>
            <a:r>
              <a:rPr lang="zh-CN" altLang="en-US" sz="2400" dirty="0" smtClean="0"/>
              <a:t>年，迈耶提出能量守恒定律即热力学第一定律。</a:t>
            </a:r>
            <a:endParaRPr lang="en-US" altLang="zh-CN" sz="2400" dirty="0" smtClean="0"/>
          </a:p>
          <a:p>
            <a:pPr marL="342900" indent="-342900">
              <a:lnSpc>
                <a:spcPct val="150000"/>
              </a:lnSpc>
              <a:buFont typeface="Wingdings" pitchFamily="2" charset="2"/>
              <a:buChar char="Ø"/>
            </a:pPr>
            <a:endParaRPr lang="en-US" altLang="zh-CN" sz="2400" dirty="0" smtClean="0"/>
          </a:p>
          <a:p>
            <a:pPr marL="342900" indent="-342900">
              <a:lnSpc>
                <a:spcPct val="150000"/>
              </a:lnSpc>
              <a:buFont typeface="Wingdings" pitchFamily="2" charset="2"/>
              <a:buChar char="Ø"/>
            </a:pPr>
            <a:r>
              <a:rPr lang="en-US" altLang="zh-CN" sz="2400" dirty="0" smtClean="0"/>
              <a:t>1848</a:t>
            </a:r>
            <a:r>
              <a:rPr lang="zh-CN" altLang="en-US" sz="2400" dirty="0"/>
              <a:t>年，威廉</a:t>
            </a:r>
            <a:r>
              <a:rPr lang="en-US" altLang="zh-CN" sz="2400" dirty="0"/>
              <a:t>·</a:t>
            </a:r>
            <a:r>
              <a:rPr lang="zh-CN" altLang="en-US" sz="2400" dirty="0"/>
              <a:t>汤姆逊根据盖</a:t>
            </a:r>
            <a:r>
              <a:rPr lang="en-US" altLang="zh-CN" sz="2400" dirty="0"/>
              <a:t>-</a:t>
            </a:r>
            <a:r>
              <a:rPr lang="zh-CN" altLang="en-US" sz="2400" dirty="0"/>
              <a:t>吕萨克、卡诺和克拉珀龙的理论于</a:t>
            </a:r>
            <a:r>
              <a:rPr lang="en-US" altLang="zh-CN" sz="2400" dirty="0"/>
              <a:t>1848</a:t>
            </a:r>
            <a:r>
              <a:rPr lang="zh-CN" altLang="en-US" sz="2400" dirty="0"/>
              <a:t>年创立了热力学温标，提出了绝对温度的概念。</a:t>
            </a:r>
            <a:endParaRPr lang="en-US" altLang="zh-CN" sz="2400" dirty="0"/>
          </a:p>
          <a:p>
            <a:pPr marL="342900" indent="-342900">
              <a:lnSpc>
                <a:spcPct val="150000"/>
              </a:lnSpc>
              <a:buFont typeface="Wingdings" pitchFamily="2" charset="2"/>
              <a:buChar char="Ø"/>
            </a:pPr>
            <a:endParaRPr lang="en-US" altLang="zh-CN" sz="2400" dirty="0" smtClean="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832" y="1124744"/>
            <a:ext cx="1908928" cy="2676067"/>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384" y="3816100"/>
            <a:ext cx="1892375" cy="2619047"/>
          </a:xfrm>
          <a:prstGeom prst="rect">
            <a:avLst/>
          </a:prstGeom>
        </p:spPr>
      </p:pic>
    </p:spTree>
    <p:extLst>
      <p:ext uri="{BB962C8B-B14F-4D97-AF65-F5344CB8AC3E}">
        <p14:creationId xmlns:p14="http://schemas.microsoft.com/office/powerpoint/2010/main" val="1455094461"/>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1130653"/>
            <a:ext cx="7632848" cy="3416320"/>
          </a:xfrm>
          <a:prstGeom prst="rect">
            <a:avLst/>
          </a:prstGeom>
          <a:noFill/>
        </p:spPr>
        <p:txBody>
          <a:bodyPr wrap="square" rtlCol="0">
            <a:spAutoFit/>
          </a:bodyPr>
          <a:lstStyle/>
          <a:p>
            <a:pPr>
              <a:lnSpc>
                <a:spcPct val="150000"/>
              </a:lnSpc>
            </a:pPr>
            <a:r>
              <a:rPr lang="zh-CN" altLang="en-US" sz="3600" b="1" dirty="0" smtClean="0"/>
              <a:t>曾力丁</a:t>
            </a:r>
            <a:endParaRPr lang="en-US" altLang="zh-CN" sz="3600" b="1" dirty="0" smtClean="0"/>
          </a:p>
          <a:p>
            <a:pPr>
              <a:lnSpc>
                <a:spcPct val="150000"/>
              </a:lnSpc>
            </a:pPr>
            <a:r>
              <a:rPr lang="zh-CN" altLang="en-US" sz="3600" b="1" dirty="0" smtClean="0"/>
              <a:t>移动电话：</a:t>
            </a:r>
            <a:r>
              <a:rPr lang="en-US" altLang="zh-CN" sz="3600" b="1" dirty="0" smtClean="0"/>
              <a:t>18818193668</a:t>
            </a:r>
          </a:p>
          <a:p>
            <a:pPr>
              <a:lnSpc>
                <a:spcPct val="150000"/>
              </a:lnSpc>
            </a:pPr>
            <a:r>
              <a:rPr lang="zh-CN" altLang="en-US" sz="3600" b="1" dirty="0"/>
              <a:t>电子</a:t>
            </a:r>
            <a:r>
              <a:rPr lang="zh-CN" altLang="en-US" sz="3600" b="1" dirty="0" smtClean="0"/>
              <a:t>邮箱：</a:t>
            </a:r>
            <a:r>
              <a:rPr lang="en-US" altLang="zh-CN" sz="3600" b="1" dirty="0" smtClean="0">
                <a:hlinkClick r:id="rId2"/>
              </a:rPr>
              <a:t>zld@ecust.edu.cn</a:t>
            </a:r>
            <a:endParaRPr lang="en-US" altLang="zh-CN" sz="3600" b="1" dirty="0" smtClean="0"/>
          </a:p>
          <a:p>
            <a:pPr>
              <a:lnSpc>
                <a:spcPct val="150000"/>
              </a:lnSpc>
            </a:pPr>
            <a:r>
              <a:rPr lang="en-US" altLang="zh-CN" sz="3600" b="1" dirty="0" smtClean="0"/>
              <a:t>QQ</a:t>
            </a:r>
            <a:r>
              <a:rPr lang="zh-CN" altLang="en-US" sz="3600" b="1" dirty="0" smtClean="0"/>
              <a:t>：</a:t>
            </a:r>
            <a:r>
              <a:rPr lang="en-US" altLang="zh-CN" sz="3600" b="1" dirty="0" smtClean="0"/>
              <a:t>179903190</a:t>
            </a:r>
            <a:endParaRPr lang="zh-CN" altLang="en-US" sz="3600" b="1" dirty="0"/>
          </a:p>
        </p:txBody>
      </p:sp>
    </p:spTree>
    <p:extLst>
      <p:ext uri="{BB962C8B-B14F-4D97-AF65-F5344CB8AC3E}">
        <p14:creationId xmlns:p14="http://schemas.microsoft.com/office/powerpoint/2010/main" val="840103498"/>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3284984"/>
            <a:ext cx="2552700" cy="2962275"/>
          </a:xfrm>
          <a:prstGeom prst="rect">
            <a:avLst/>
          </a:prstGeom>
        </p:spPr>
      </p:pic>
      <p:sp>
        <p:nvSpPr>
          <p:cNvPr id="2" name="TextBox 1"/>
          <p:cNvSpPr txBox="1"/>
          <p:nvPr/>
        </p:nvSpPr>
        <p:spPr>
          <a:xfrm>
            <a:off x="27496" y="36371"/>
            <a:ext cx="7632848" cy="818173"/>
          </a:xfrm>
          <a:prstGeom prst="rect">
            <a:avLst/>
          </a:prstGeom>
          <a:noFill/>
        </p:spPr>
        <p:txBody>
          <a:bodyPr wrap="square" rtlCol="0">
            <a:spAutoFit/>
          </a:bodyPr>
          <a:lstStyle/>
          <a:p>
            <a:pPr>
              <a:lnSpc>
                <a:spcPct val="150000"/>
              </a:lnSpc>
            </a:pPr>
            <a:r>
              <a:rPr lang="zh-CN" altLang="en-US" sz="3600" b="1" dirty="0" smtClean="0"/>
              <a:t>热力学发展简史</a:t>
            </a:r>
            <a:endParaRPr lang="zh-CN" altLang="en-US" sz="3600" b="1" dirty="0"/>
          </a:p>
        </p:txBody>
      </p:sp>
      <p:sp>
        <p:nvSpPr>
          <p:cNvPr id="4" name="TextBox 3"/>
          <p:cNvSpPr txBox="1"/>
          <p:nvPr/>
        </p:nvSpPr>
        <p:spPr>
          <a:xfrm>
            <a:off x="27496" y="1124744"/>
            <a:ext cx="9009000" cy="1754326"/>
          </a:xfrm>
          <a:prstGeom prst="rect">
            <a:avLst/>
          </a:prstGeom>
          <a:noFill/>
        </p:spPr>
        <p:txBody>
          <a:bodyPr wrap="square" rtlCol="0">
            <a:spAutoFit/>
          </a:bodyPr>
          <a:lstStyle/>
          <a:p>
            <a:pPr marL="342900" indent="-342900">
              <a:lnSpc>
                <a:spcPct val="150000"/>
              </a:lnSpc>
              <a:buFont typeface="Wingdings" pitchFamily="2" charset="2"/>
              <a:buChar char="Ø"/>
            </a:pPr>
            <a:r>
              <a:rPr lang="en-US" altLang="zh-CN" sz="2400" dirty="0" smtClean="0"/>
              <a:t>1850-1851</a:t>
            </a:r>
            <a:r>
              <a:rPr lang="zh-CN" altLang="en-US" sz="2400" dirty="0"/>
              <a:t>年，克劳修斯和汤姆逊各自独立的提出了热力学第二定律：</a:t>
            </a:r>
            <a:endParaRPr lang="en-US" altLang="zh-CN" sz="2400" dirty="0"/>
          </a:p>
          <a:p>
            <a:pPr marL="342900" indent="-342900">
              <a:lnSpc>
                <a:spcPct val="150000"/>
              </a:lnSpc>
              <a:buFont typeface="Wingdings" pitchFamily="2" charset="2"/>
              <a:buChar char="Ø"/>
            </a:pPr>
            <a:r>
              <a:rPr lang="zh-CN" altLang="en-US" sz="2400" dirty="0"/>
              <a:t>克劳修斯说法</a:t>
            </a:r>
            <a:r>
              <a:rPr lang="zh-CN" altLang="en-US" sz="2400" dirty="0" smtClean="0"/>
              <a:t>：热不能自动地从低温物体流向高温物体。</a:t>
            </a:r>
            <a:endParaRPr lang="en-US" altLang="zh-CN" sz="2400" dirty="0"/>
          </a:p>
        </p:txBody>
      </p:sp>
      <p:sp>
        <p:nvSpPr>
          <p:cNvPr id="5" name="TextBox 4"/>
          <p:cNvSpPr txBox="1"/>
          <p:nvPr/>
        </p:nvSpPr>
        <p:spPr>
          <a:xfrm>
            <a:off x="3419872" y="3284984"/>
            <a:ext cx="4968552" cy="923330"/>
          </a:xfrm>
          <a:prstGeom prst="rect">
            <a:avLst/>
          </a:prstGeom>
          <a:noFill/>
        </p:spPr>
        <p:txBody>
          <a:bodyPr wrap="square" rtlCol="0">
            <a:spAutoFit/>
          </a:bodyPr>
          <a:lstStyle/>
          <a:p>
            <a:r>
              <a:rPr lang="zh-CN" altLang="en-US" dirty="0"/>
              <a:t>汤姆逊说法：不可能从单一热源吸热使之完全变为有用功而不产生其他影响</a:t>
            </a:r>
          </a:p>
          <a:p>
            <a:endParaRPr lang="zh-CN" altLang="en-US" dirty="0"/>
          </a:p>
        </p:txBody>
      </p:sp>
    </p:spTree>
    <p:extLst>
      <p:ext uri="{BB962C8B-B14F-4D97-AF65-F5344CB8AC3E}">
        <p14:creationId xmlns:p14="http://schemas.microsoft.com/office/powerpoint/2010/main" val="2962251520"/>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矩形 2"/>
          <p:cNvSpPr>
            <a:spLocks noChangeArrowheads="1"/>
          </p:cNvSpPr>
          <p:nvPr/>
        </p:nvSpPr>
        <p:spPr bwMode="auto">
          <a:xfrm>
            <a:off x="0" y="620713"/>
            <a:ext cx="9144000" cy="4318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25603" name="矩形 3"/>
          <p:cNvSpPr>
            <a:spLocks noChangeArrowheads="1"/>
          </p:cNvSpPr>
          <p:nvPr/>
        </p:nvSpPr>
        <p:spPr bwMode="auto">
          <a:xfrm>
            <a:off x="0" y="6021388"/>
            <a:ext cx="9144000" cy="4318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25604" name="圆角矩形 4"/>
          <p:cNvSpPr>
            <a:spLocks noChangeArrowheads="1"/>
          </p:cNvSpPr>
          <p:nvPr/>
        </p:nvSpPr>
        <p:spPr bwMode="auto">
          <a:xfrm>
            <a:off x="1403350" y="476250"/>
            <a:ext cx="865188" cy="5832475"/>
          </a:xfrm>
          <a:prstGeom prst="roundRect">
            <a:avLst>
              <a:gd name="adj" fmla="val 16667"/>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25605" name="矩形 5"/>
          <p:cNvSpPr>
            <a:spLocks noChangeArrowheads="1"/>
          </p:cNvSpPr>
          <p:nvPr/>
        </p:nvSpPr>
        <p:spPr bwMode="auto">
          <a:xfrm>
            <a:off x="2411413" y="1201738"/>
            <a:ext cx="6335712"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latinLnBrk="1" hangingPunct="1"/>
            <a:r>
              <a:rPr kumimoji="1" lang="en-US" altLang="zh-CN" sz="6000" b="1" dirty="0">
                <a:solidFill>
                  <a:srgbClr val="0033CC"/>
                </a:solidFill>
                <a:latin typeface="幼圆" panose="02010509060101010101" pitchFamily="49" charset="-122"/>
                <a:ea typeface="幼圆" panose="02010509060101010101" pitchFamily="49" charset="-122"/>
              </a:rPr>
              <a:t>1-1</a:t>
            </a:r>
            <a:r>
              <a:rPr kumimoji="1" lang="en-US" altLang="zh-CN" sz="3600" b="1" dirty="0">
                <a:solidFill>
                  <a:srgbClr val="FF0000"/>
                </a:solidFill>
                <a:latin typeface="幼圆" panose="02010509060101010101" pitchFamily="49" charset="-122"/>
                <a:ea typeface="幼圆" panose="02010509060101010101" pitchFamily="49" charset="-122"/>
              </a:rPr>
              <a:t> </a:t>
            </a:r>
          </a:p>
          <a:p>
            <a:pPr eaLnBrk="1" latinLnBrk="1" hangingPunct="1"/>
            <a:endParaRPr kumimoji="1" lang="en-US" altLang="zh-CN" sz="3600" b="1" dirty="0">
              <a:solidFill>
                <a:srgbClr val="FF0000"/>
              </a:solidFill>
              <a:latin typeface="幼圆" panose="02010509060101010101" pitchFamily="49" charset="-122"/>
              <a:ea typeface="幼圆" panose="02010509060101010101" pitchFamily="49" charset="-122"/>
            </a:endParaRPr>
          </a:p>
          <a:p>
            <a:pPr eaLnBrk="1" latinLnBrk="1" hangingPunct="1"/>
            <a:r>
              <a:rPr kumimoji="1" lang="en-US" altLang="zh-CN" sz="3600" b="1" dirty="0">
                <a:solidFill>
                  <a:srgbClr val="FF0000"/>
                </a:solidFill>
                <a:latin typeface="幼圆" panose="02010509060101010101" pitchFamily="49" charset="-122"/>
                <a:ea typeface="幼圆" panose="02010509060101010101" pitchFamily="49" charset="-122"/>
              </a:rPr>
              <a:t>  </a:t>
            </a:r>
            <a:r>
              <a:rPr kumimoji="1" lang="zh-CN" altLang="en-US" sz="3600" b="1" dirty="0">
                <a:solidFill>
                  <a:srgbClr val="FF0000"/>
                </a:solidFill>
                <a:latin typeface="幼圆" panose="02010509060101010101" pitchFamily="49" charset="-122"/>
                <a:ea typeface="幼圆" panose="02010509060101010101" pitchFamily="49" charset="-122"/>
              </a:rPr>
              <a:t>热能和机械能的相互转换</a:t>
            </a:r>
            <a:endParaRPr kumimoji="1" lang="en-US" altLang="ko-KR" sz="3600" b="1" dirty="0">
              <a:solidFill>
                <a:srgbClr val="FF0000"/>
              </a:solidFill>
              <a:latin typeface="幼圆" panose="02010509060101010101" pitchFamily="49" charset="-122"/>
              <a:ea typeface="幼圆" panose="02010509060101010101" pitchFamily="49" charset="-122"/>
            </a:endParaRPr>
          </a:p>
        </p:txBody>
      </p:sp>
      <p:sp>
        <p:nvSpPr>
          <p:cNvPr id="25606" name="矩形 5"/>
          <p:cNvSpPr>
            <a:spLocks noChangeArrowheads="1"/>
          </p:cNvSpPr>
          <p:nvPr/>
        </p:nvSpPr>
        <p:spPr bwMode="auto">
          <a:xfrm>
            <a:off x="250825" y="6381750"/>
            <a:ext cx="8893175" cy="47625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Tree>
    <p:extLst>
      <p:ext uri="{BB962C8B-B14F-4D97-AF65-F5344CB8AC3E}">
        <p14:creationId xmlns:p14="http://schemas.microsoft.com/office/powerpoint/2010/main" val="3270470273"/>
      </p:ext>
    </p:extLst>
  </p:cSld>
  <p:clrMapOvr>
    <a:masterClrMapping/>
  </p:clrMapOvr>
  <p:transition spd="med">
    <p:pull/>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9"/>
          <p:cNvSpPr txBox="1">
            <a:spLocks/>
          </p:cNvSpPr>
          <p:nvPr/>
        </p:nvSpPr>
        <p:spPr bwMode="gray">
          <a:xfrm>
            <a:off x="0" y="188913"/>
            <a:ext cx="1476375" cy="503237"/>
          </a:xfrm>
          <a:prstGeom prst="rect">
            <a:avLst/>
          </a:prstGeom>
        </p:spPr>
        <p:txBody>
          <a:bodyPr/>
          <a:lstStyle/>
          <a:p>
            <a:pPr algn="ctr" eaLnBrk="1" hangingPunct="1">
              <a:defRPr/>
            </a:pPr>
            <a:r>
              <a:rPr lang="zh-CN" altLang="en-US" sz="2800" b="1" kern="0" dirty="0">
                <a:solidFill>
                  <a:srgbClr val="FF0000"/>
                </a:solidFill>
                <a:latin typeface="幼圆" pitchFamily="49" charset="-122"/>
                <a:ea typeface="幼圆" pitchFamily="49" charset="-122"/>
                <a:cs typeface="+mj-cs"/>
              </a:rPr>
              <a:t>内容</a:t>
            </a:r>
          </a:p>
        </p:txBody>
      </p:sp>
      <p:sp>
        <p:nvSpPr>
          <p:cNvPr id="6" name="AutoShape 4"/>
          <p:cNvSpPr>
            <a:spLocks noChangeArrowheads="1"/>
          </p:cNvSpPr>
          <p:nvPr/>
        </p:nvSpPr>
        <p:spPr bwMode="gray">
          <a:xfrm>
            <a:off x="835025" y="908050"/>
            <a:ext cx="5905500" cy="541338"/>
          </a:xfrm>
          <a:prstGeom prst="roundRect">
            <a:avLst>
              <a:gd name="adj" fmla="val 16667"/>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13500000" scaled="1"/>
            <a:tileRect/>
          </a:gradFill>
          <a:ln w="38100">
            <a:solidFill>
              <a:schemeClr val="bg1"/>
            </a:solidFill>
            <a:round/>
            <a:headEnd/>
            <a:tailEnd/>
          </a:ln>
          <a:effectLst/>
        </p:spPr>
        <p:txBody>
          <a:bodyPr wrap="none" anchor="ctr"/>
          <a:lstStyle/>
          <a:p>
            <a:pPr eaLnBrk="1" latinLnBrk="1" hangingPunct="1">
              <a:defRPr/>
            </a:pPr>
            <a:r>
              <a:rPr kumimoji="1" lang="en-US" altLang="zh-CN" sz="2400" b="1" dirty="0">
                <a:solidFill>
                  <a:srgbClr val="C00000"/>
                </a:solidFill>
                <a:latin typeface="幼圆" pitchFamily="49" charset="-122"/>
                <a:ea typeface="幼圆" pitchFamily="49" charset="-122"/>
              </a:rPr>
              <a:t>1-1 </a:t>
            </a:r>
            <a:r>
              <a:rPr kumimoji="1" lang="zh-CN" altLang="en-US" sz="2400" b="1" dirty="0">
                <a:solidFill>
                  <a:srgbClr val="C00000"/>
                </a:solidFill>
                <a:latin typeface="幼圆" pitchFamily="49" charset="-122"/>
                <a:ea typeface="幼圆" pitchFamily="49" charset="-122"/>
              </a:rPr>
              <a:t>热能和机械能的相互转换</a:t>
            </a:r>
            <a:endParaRPr kumimoji="1" lang="en-US" altLang="ko-KR" sz="2400" b="1" dirty="0">
              <a:solidFill>
                <a:srgbClr val="C00000"/>
              </a:solidFill>
              <a:latin typeface="幼圆" pitchFamily="49" charset="-122"/>
              <a:ea typeface="幼圆" pitchFamily="49" charset="-122"/>
            </a:endParaRPr>
          </a:p>
        </p:txBody>
      </p:sp>
      <p:sp>
        <p:nvSpPr>
          <p:cNvPr id="7" name="AutoShape 4"/>
          <p:cNvSpPr>
            <a:spLocks noChangeArrowheads="1"/>
          </p:cNvSpPr>
          <p:nvPr/>
        </p:nvSpPr>
        <p:spPr bwMode="gray">
          <a:xfrm>
            <a:off x="835025" y="2924175"/>
            <a:ext cx="5905500" cy="541338"/>
          </a:xfrm>
          <a:prstGeom prst="roundRect">
            <a:avLst>
              <a:gd name="adj" fmla="val 16667"/>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13500000" scaled="1"/>
            <a:tileRect/>
          </a:gradFill>
          <a:ln w="38100">
            <a:solidFill>
              <a:schemeClr val="bg1"/>
            </a:solidFill>
            <a:round/>
            <a:headEnd/>
            <a:tailEnd/>
          </a:ln>
          <a:effectLst/>
        </p:spPr>
        <p:txBody>
          <a:bodyPr wrap="none" anchor="ctr"/>
          <a:lstStyle/>
          <a:p>
            <a:pPr eaLnBrk="1" latinLnBrk="1" hangingPunct="1">
              <a:defRPr/>
            </a:pPr>
            <a:r>
              <a:rPr kumimoji="1" lang="en-US" altLang="zh-CN" sz="2400" b="1" dirty="0">
                <a:solidFill>
                  <a:srgbClr val="C00000"/>
                </a:solidFill>
                <a:latin typeface="幼圆" pitchFamily="49" charset="-122"/>
                <a:ea typeface="幼圆" pitchFamily="49" charset="-122"/>
              </a:rPr>
              <a:t>1-4 </a:t>
            </a:r>
            <a:r>
              <a:rPr kumimoji="1" lang="zh-CN" altLang="en-US" sz="2400" b="1" dirty="0">
                <a:solidFill>
                  <a:srgbClr val="C00000"/>
                </a:solidFill>
                <a:latin typeface="幼圆" pitchFamily="49" charset="-122"/>
                <a:ea typeface="幼圆" pitchFamily="49" charset="-122"/>
              </a:rPr>
              <a:t>平衡状态，状态方程式，坐标图</a:t>
            </a:r>
            <a:endParaRPr kumimoji="1" lang="en-US" altLang="ko-KR" sz="2400" b="1" dirty="0">
              <a:solidFill>
                <a:srgbClr val="C00000"/>
              </a:solidFill>
              <a:latin typeface="幼圆" pitchFamily="49" charset="-122"/>
              <a:ea typeface="幼圆" pitchFamily="49" charset="-122"/>
              <a:cs typeface="Times New Roman" pitchFamily="18" charset="0"/>
            </a:endParaRPr>
          </a:p>
        </p:txBody>
      </p:sp>
      <p:sp>
        <p:nvSpPr>
          <p:cNvPr id="5" name="AutoShape 4"/>
          <p:cNvSpPr>
            <a:spLocks noChangeArrowheads="1"/>
          </p:cNvSpPr>
          <p:nvPr/>
        </p:nvSpPr>
        <p:spPr bwMode="gray">
          <a:xfrm>
            <a:off x="835025" y="2249488"/>
            <a:ext cx="5905500" cy="541337"/>
          </a:xfrm>
          <a:prstGeom prst="roundRect">
            <a:avLst>
              <a:gd name="adj" fmla="val 16667"/>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13500000" scaled="1"/>
            <a:tileRect/>
          </a:gradFill>
          <a:ln w="38100">
            <a:solidFill>
              <a:schemeClr val="bg1"/>
            </a:solidFill>
            <a:round/>
            <a:headEnd/>
            <a:tailEnd/>
          </a:ln>
          <a:effectLst/>
        </p:spPr>
        <p:txBody>
          <a:bodyPr wrap="none" anchor="ctr"/>
          <a:lstStyle/>
          <a:p>
            <a:pPr eaLnBrk="1" latinLnBrk="1" hangingPunct="1">
              <a:defRPr/>
            </a:pPr>
            <a:r>
              <a:rPr kumimoji="1" lang="en-US" altLang="zh-CN" sz="2400" b="1" dirty="0">
                <a:solidFill>
                  <a:srgbClr val="C00000"/>
                </a:solidFill>
                <a:latin typeface="幼圆" pitchFamily="49" charset="-122"/>
                <a:ea typeface="幼圆" pitchFamily="49" charset="-122"/>
              </a:rPr>
              <a:t>1-3 </a:t>
            </a:r>
            <a:r>
              <a:rPr kumimoji="1" lang="zh-CN" altLang="en-US" sz="2400" b="1" dirty="0">
                <a:solidFill>
                  <a:srgbClr val="C00000"/>
                </a:solidFill>
                <a:latin typeface="幼圆" pitchFamily="49" charset="-122"/>
                <a:ea typeface="幼圆" pitchFamily="49" charset="-122"/>
              </a:rPr>
              <a:t>工质的热力学状态及其基本状态参数</a:t>
            </a:r>
            <a:endParaRPr kumimoji="1" lang="en-US" altLang="ko-KR" sz="2400" b="1" dirty="0">
              <a:solidFill>
                <a:srgbClr val="C00000"/>
              </a:solidFill>
              <a:latin typeface="幼圆" pitchFamily="49" charset="-122"/>
              <a:ea typeface="幼圆" pitchFamily="49" charset="-122"/>
            </a:endParaRPr>
          </a:p>
        </p:txBody>
      </p:sp>
      <p:sp>
        <p:nvSpPr>
          <p:cNvPr id="10" name="AutoShape 4"/>
          <p:cNvSpPr>
            <a:spLocks noChangeArrowheads="1"/>
          </p:cNvSpPr>
          <p:nvPr/>
        </p:nvSpPr>
        <p:spPr bwMode="gray">
          <a:xfrm>
            <a:off x="835025" y="1574800"/>
            <a:ext cx="5905500" cy="541338"/>
          </a:xfrm>
          <a:prstGeom prst="roundRect">
            <a:avLst>
              <a:gd name="adj" fmla="val 16667"/>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13500000" scaled="1"/>
            <a:tileRect/>
          </a:gradFill>
          <a:ln w="38100">
            <a:solidFill>
              <a:schemeClr val="bg1"/>
            </a:solidFill>
            <a:round/>
            <a:headEnd/>
            <a:tailEnd/>
          </a:ln>
          <a:effectLst/>
        </p:spPr>
        <p:txBody>
          <a:bodyPr wrap="none" anchor="ctr"/>
          <a:lstStyle/>
          <a:p>
            <a:pPr eaLnBrk="1" latinLnBrk="1" hangingPunct="1">
              <a:defRPr/>
            </a:pPr>
            <a:r>
              <a:rPr kumimoji="1" lang="en-US" altLang="zh-CN" sz="2400" b="1" dirty="0">
                <a:solidFill>
                  <a:srgbClr val="C00000"/>
                </a:solidFill>
                <a:latin typeface="幼圆" pitchFamily="49" charset="-122"/>
                <a:ea typeface="幼圆" pitchFamily="49" charset="-122"/>
              </a:rPr>
              <a:t>1-2 </a:t>
            </a:r>
            <a:r>
              <a:rPr kumimoji="1" lang="zh-CN" altLang="en-US" sz="2400" b="1" dirty="0">
                <a:solidFill>
                  <a:srgbClr val="C00000"/>
                </a:solidFill>
                <a:latin typeface="幼圆" pitchFamily="49" charset="-122"/>
                <a:ea typeface="幼圆" pitchFamily="49" charset="-122"/>
              </a:rPr>
              <a:t>热力系统</a:t>
            </a:r>
            <a:endParaRPr kumimoji="1" lang="en-US" altLang="ko-KR" sz="2400" b="1" dirty="0">
              <a:solidFill>
                <a:srgbClr val="C00000"/>
              </a:solidFill>
              <a:latin typeface="幼圆" pitchFamily="49" charset="-122"/>
              <a:ea typeface="幼圆" pitchFamily="49" charset="-122"/>
            </a:endParaRPr>
          </a:p>
        </p:txBody>
      </p:sp>
      <p:sp>
        <p:nvSpPr>
          <p:cNvPr id="8" name="AutoShape 4"/>
          <p:cNvSpPr>
            <a:spLocks noChangeArrowheads="1"/>
          </p:cNvSpPr>
          <p:nvPr/>
        </p:nvSpPr>
        <p:spPr bwMode="gray">
          <a:xfrm>
            <a:off x="827088" y="4949825"/>
            <a:ext cx="5905500" cy="539750"/>
          </a:xfrm>
          <a:prstGeom prst="roundRect">
            <a:avLst>
              <a:gd name="adj" fmla="val 16667"/>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13500000" scaled="1"/>
            <a:tileRect/>
          </a:gradFill>
          <a:ln w="38100">
            <a:solidFill>
              <a:schemeClr val="bg1"/>
            </a:solidFill>
            <a:round/>
            <a:headEnd/>
            <a:tailEnd/>
          </a:ln>
          <a:effectLst/>
        </p:spPr>
        <p:txBody>
          <a:bodyPr wrap="none" anchor="ctr"/>
          <a:lstStyle/>
          <a:p>
            <a:pPr eaLnBrk="1" latinLnBrk="1" hangingPunct="1">
              <a:defRPr/>
            </a:pPr>
            <a:r>
              <a:rPr kumimoji="1" lang="en-US" altLang="zh-CN" sz="2400" b="1" dirty="0">
                <a:solidFill>
                  <a:schemeClr val="bg2">
                    <a:lumMod val="75000"/>
                  </a:schemeClr>
                </a:solidFill>
                <a:latin typeface="幼圆" pitchFamily="49" charset="-122"/>
                <a:ea typeface="幼圆" pitchFamily="49" charset="-122"/>
              </a:rPr>
              <a:t>1-7 </a:t>
            </a:r>
            <a:r>
              <a:rPr kumimoji="1" lang="zh-CN" altLang="en-US" sz="2400" b="1" dirty="0">
                <a:solidFill>
                  <a:schemeClr val="bg2">
                    <a:lumMod val="75000"/>
                  </a:schemeClr>
                </a:solidFill>
                <a:latin typeface="幼圆" pitchFamily="49" charset="-122"/>
                <a:ea typeface="幼圆" pitchFamily="49" charset="-122"/>
              </a:rPr>
              <a:t>热力循环</a:t>
            </a:r>
            <a:endParaRPr kumimoji="1" lang="en-US" altLang="ko-KR" sz="2400" b="1" dirty="0">
              <a:solidFill>
                <a:schemeClr val="bg2">
                  <a:lumMod val="75000"/>
                </a:schemeClr>
              </a:solidFill>
              <a:latin typeface="幼圆" pitchFamily="49" charset="-122"/>
              <a:ea typeface="幼圆" pitchFamily="49" charset="-122"/>
              <a:cs typeface="Times New Roman" pitchFamily="18" charset="0"/>
            </a:endParaRPr>
          </a:p>
        </p:txBody>
      </p:sp>
      <p:sp>
        <p:nvSpPr>
          <p:cNvPr id="11" name="AutoShape 4"/>
          <p:cNvSpPr>
            <a:spLocks noChangeArrowheads="1"/>
          </p:cNvSpPr>
          <p:nvPr/>
        </p:nvSpPr>
        <p:spPr bwMode="gray">
          <a:xfrm>
            <a:off x="827088" y="4275138"/>
            <a:ext cx="5905500" cy="539750"/>
          </a:xfrm>
          <a:prstGeom prst="roundRect">
            <a:avLst>
              <a:gd name="adj" fmla="val 16667"/>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13500000" scaled="1"/>
            <a:tileRect/>
          </a:gradFill>
          <a:ln w="38100">
            <a:solidFill>
              <a:schemeClr val="bg1"/>
            </a:solidFill>
            <a:round/>
            <a:headEnd/>
            <a:tailEnd/>
          </a:ln>
          <a:effectLst/>
        </p:spPr>
        <p:txBody>
          <a:bodyPr wrap="none" anchor="ctr"/>
          <a:lstStyle/>
          <a:p>
            <a:pPr eaLnBrk="1" latinLnBrk="1" hangingPunct="1">
              <a:defRPr/>
            </a:pPr>
            <a:r>
              <a:rPr kumimoji="1" lang="en-US" altLang="zh-CN" sz="2400" b="1" dirty="0">
                <a:solidFill>
                  <a:schemeClr val="bg2">
                    <a:lumMod val="75000"/>
                  </a:schemeClr>
                </a:solidFill>
                <a:latin typeface="幼圆" pitchFamily="49" charset="-122"/>
                <a:ea typeface="幼圆" pitchFamily="49" charset="-122"/>
              </a:rPr>
              <a:t>1-6 </a:t>
            </a:r>
            <a:r>
              <a:rPr kumimoji="1" lang="zh-CN" altLang="en-US" sz="2400" b="1" dirty="0">
                <a:solidFill>
                  <a:schemeClr val="bg2">
                    <a:lumMod val="75000"/>
                  </a:schemeClr>
                </a:solidFill>
                <a:latin typeface="幼圆" pitchFamily="49" charset="-122"/>
                <a:ea typeface="幼圆" pitchFamily="49" charset="-122"/>
              </a:rPr>
              <a:t>过程功和热量</a:t>
            </a:r>
            <a:endParaRPr kumimoji="1" lang="en-US" altLang="ko-KR" sz="2400" b="1" dirty="0">
              <a:solidFill>
                <a:schemeClr val="bg2">
                  <a:lumMod val="75000"/>
                </a:schemeClr>
              </a:solidFill>
              <a:latin typeface="幼圆" pitchFamily="49" charset="-122"/>
              <a:ea typeface="幼圆" pitchFamily="49" charset="-122"/>
            </a:endParaRPr>
          </a:p>
        </p:txBody>
      </p:sp>
      <p:sp>
        <p:nvSpPr>
          <p:cNvPr id="12" name="AutoShape 4"/>
          <p:cNvSpPr>
            <a:spLocks noChangeArrowheads="1"/>
          </p:cNvSpPr>
          <p:nvPr/>
        </p:nvSpPr>
        <p:spPr bwMode="gray">
          <a:xfrm>
            <a:off x="827088" y="3600450"/>
            <a:ext cx="5905500" cy="539750"/>
          </a:xfrm>
          <a:prstGeom prst="roundRect">
            <a:avLst>
              <a:gd name="adj" fmla="val 16667"/>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13500000" scaled="1"/>
            <a:tileRect/>
          </a:gradFill>
          <a:ln w="38100">
            <a:solidFill>
              <a:schemeClr val="bg1"/>
            </a:solidFill>
            <a:round/>
            <a:headEnd/>
            <a:tailEnd/>
          </a:ln>
          <a:effectLst/>
        </p:spPr>
        <p:txBody>
          <a:bodyPr wrap="none" anchor="ctr"/>
          <a:lstStyle/>
          <a:p>
            <a:pPr eaLnBrk="1" latinLnBrk="1" hangingPunct="1">
              <a:defRPr/>
            </a:pPr>
            <a:r>
              <a:rPr kumimoji="1" lang="en-US" altLang="zh-CN" sz="2400" b="1" dirty="0">
                <a:solidFill>
                  <a:schemeClr val="bg2">
                    <a:lumMod val="75000"/>
                  </a:schemeClr>
                </a:solidFill>
                <a:latin typeface="幼圆" pitchFamily="49" charset="-122"/>
                <a:ea typeface="幼圆" pitchFamily="49" charset="-122"/>
              </a:rPr>
              <a:t>1-5 </a:t>
            </a:r>
            <a:r>
              <a:rPr kumimoji="1" lang="zh-CN" altLang="en-US" sz="2400" b="1" dirty="0">
                <a:solidFill>
                  <a:schemeClr val="bg2">
                    <a:lumMod val="75000"/>
                  </a:schemeClr>
                </a:solidFill>
                <a:latin typeface="幼圆" pitchFamily="49" charset="-122"/>
                <a:ea typeface="幼圆" pitchFamily="49" charset="-122"/>
              </a:rPr>
              <a:t>工质的状态变化过程</a:t>
            </a:r>
            <a:endParaRPr kumimoji="1" lang="en-US" altLang="ko-KR" sz="2400" b="1" dirty="0">
              <a:solidFill>
                <a:schemeClr val="bg2">
                  <a:lumMod val="75000"/>
                </a:schemeClr>
              </a:solidFill>
              <a:latin typeface="幼圆" pitchFamily="49" charset="-122"/>
              <a:ea typeface="幼圆" pitchFamily="49" charset="-122"/>
            </a:endParaRPr>
          </a:p>
        </p:txBody>
      </p:sp>
      <p:sp>
        <p:nvSpPr>
          <p:cNvPr id="13" name="AutoShape 4"/>
          <p:cNvSpPr>
            <a:spLocks noChangeArrowheads="1"/>
          </p:cNvSpPr>
          <p:nvPr/>
        </p:nvSpPr>
        <p:spPr bwMode="gray">
          <a:xfrm>
            <a:off x="827088" y="5616575"/>
            <a:ext cx="5905500" cy="539750"/>
          </a:xfrm>
          <a:prstGeom prst="roundRect">
            <a:avLst>
              <a:gd name="adj" fmla="val 16667"/>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13500000" scaled="1"/>
            <a:tileRect/>
          </a:gradFill>
          <a:ln w="38100">
            <a:solidFill>
              <a:schemeClr val="bg1"/>
            </a:solidFill>
            <a:round/>
            <a:headEnd/>
            <a:tailEnd/>
          </a:ln>
          <a:effectLst/>
        </p:spPr>
        <p:txBody>
          <a:bodyPr wrap="none" anchor="ctr"/>
          <a:lstStyle/>
          <a:p>
            <a:pPr eaLnBrk="1" latinLnBrk="1" hangingPunct="1">
              <a:defRPr/>
            </a:pPr>
            <a:r>
              <a:rPr kumimoji="1" lang="en-US" altLang="zh-CN" sz="2400" b="1" dirty="0">
                <a:solidFill>
                  <a:schemeClr val="bg2">
                    <a:lumMod val="75000"/>
                  </a:schemeClr>
                </a:solidFill>
                <a:latin typeface="幼圆" pitchFamily="49" charset="-122"/>
                <a:ea typeface="幼圆" pitchFamily="49" charset="-122"/>
              </a:rPr>
              <a:t>1-8 </a:t>
            </a:r>
            <a:r>
              <a:rPr kumimoji="1" lang="zh-CN" altLang="en-US" sz="2400" b="1" dirty="0">
                <a:solidFill>
                  <a:schemeClr val="bg2">
                    <a:lumMod val="75000"/>
                  </a:schemeClr>
                </a:solidFill>
                <a:latin typeface="幼圆" pitchFamily="49" charset="-122"/>
                <a:ea typeface="幼圆" pitchFamily="49" charset="-122"/>
              </a:rPr>
              <a:t>本章小结</a:t>
            </a:r>
            <a:endParaRPr kumimoji="1" lang="en-US" altLang="ko-KR" sz="2400" b="1" dirty="0">
              <a:solidFill>
                <a:schemeClr val="bg2">
                  <a:lumMod val="75000"/>
                </a:schemeClr>
              </a:solidFill>
              <a:latin typeface="幼圆" pitchFamily="49" charset="-122"/>
              <a:ea typeface="幼圆" pitchFamily="49" charset="-122"/>
              <a:cs typeface="Times New Roman" pitchFamily="18" charset="0"/>
            </a:endParaRPr>
          </a:p>
        </p:txBody>
      </p:sp>
    </p:spTree>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246063" y="239713"/>
            <a:ext cx="34305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zh-CN" altLang="en-US" sz="2800" b="1">
                <a:solidFill>
                  <a:srgbClr val="FF0000"/>
                </a:solidFill>
                <a:ea typeface="幼圆" panose="02010509060101010101" pitchFamily="49" charset="-122"/>
                <a:cs typeface="Times New Roman" panose="02020603050405020304" pitchFamily="18" charset="0"/>
              </a:rPr>
              <a:t>能量转换装置的分类</a:t>
            </a:r>
          </a:p>
        </p:txBody>
      </p:sp>
      <p:grpSp>
        <p:nvGrpSpPr>
          <p:cNvPr id="7" name="组合 6"/>
          <p:cNvGrpSpPr>
            <a:grpSpLocks/>
          </p:cNvGrpSpPr>
          <p:nvPr/>
        </p:nvGrpSpPr>
        <p:grpSpPr bwMode="auto">
          <a:xfrm>
            <a:off x="735013" y="4221163"/>
            <a:ext cx="7789862" cy="1862137"/>
            <a:chOff x="735385" y="4221088"/>
            <a:chExt cx="7789862" cy="1862138"/>
          </a:xfrm>
        </p:grpSpPr>
        <p:sp>
          <p:nvSpPr>
            <p:cNvPr id="26651" name="圆角矩形 4"/>
            <p:cNvSpPr>
              <a:spLocks noChangeArrowheads="1"/>
            </p:cNvSpPr>
            <p:nvPr/>
          </p:nvSpPr>
          <p:spPr bwMode="auto">
            <a:xfrm>
              <a:off x="735385" y="4610026"/>
              <a:ext cx="1150937" cy="1008062"/>
            </a:xfrm>
            <a:prstGeom prst="roundRect">
              <a:avLst>
                <a:gd name="adj" fmla="val 16667"/>
              </a:avLst>
            </a:pr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lang="zh-CN" altLang="en-US" sz="2000" b="1">
                  <a:ea typeface="幼圆" panose="02010509060101010101" pitchFamily="49" charset="-122"/>
                  <a:cs typeface="Times New Roman" panose="02020603050405020304" pitchFamily="18" charset="0"/>
                </a:rPr>
                <a:t>能量转换装置</a:t>
              </a:r>
              <a:endParaRPr lang="en-US" altLang="zh-CN" sz="2000" b="1">
                <a:ea typeface="幼圆" panose="02010509060101010101" pitchFamily="49" charset="-122"/>
                <a:cs typeface="Times New Roman" panose="02020603050405020304" pitchFamily="18" charset="0"/>
              </a:endParaRPr>
            </a:p>
          </p:txBody>
        </p:sp>
        <p:sp>
          <p:nvSpPr>
            <p:cNvPr id="10" name="圆角矩形 4"/>
            <p:cNvSpPr>
              <a:spLocks noChangeArrowheads="1"/>
            </p:cNvSpPr>
            <p:nvPr/>
          </p:nvSpPr>
          <p:spPr bwMode="auto">
            <a:xfrm>
              <a:off x="2278435" y="4263950"/>
              <a:ext cx="2232025" cy="503238"/>
            </a:xfrm>
            <a:prstGeom prst="roundRect">
              <a:avLst>
                <a:gd name="adj" fmla="val 16667"/>
              </a:avLst>
            </a:prstGeom>
            <a:solidFill>
              <a:schemeClr val="accent1">
                <a:lumMod val="60000"/>
                <a:lumOff val="40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defRPr/>
              </a:pPr>
              <a:r>
                <a:rPr lang="zh-CN" altLang="en-US" sz="2000" b="1" dirty="0" smtClean="0">
                  <a:ea typeface="幼圆" panose="02010509060101010101" pitchFamily="49" charset="-122"/>
                  <a:cs typeface="Times New Roman" panose="02020603050405020304" pitchFamily="18" charset="0"/>
                </a:rPr>
                <a:t>热能动力装置</a:t>
              </a:r>
              <a:endParaRPr lang="en-US" altLang="zh-CN" sz="2000" b="1" dirty="0">
                <a:ea typeface="幼圆" panose="02010509060101010101" pitchFamily="49" charset="-122"/>
                <a:cs typeface="Times New Roman" panose="02020603050405020304" pitchFamily="18" charset="0"/>
              </a:endParaRPr>
            </a:p>
          </p:txBody>
        </p:sp>
        <p:sp>
          <p:nvSpPr>
            <p:cNvPr id="11" name="圆角矩形 4"/>
            <p:cNvSpPr>
              <a:spLocks noChangeArrowheads="1"/>
            </p:cNvSpPr>
            <p:nvPr/>
          </p:nvSpPr>
          <p:spPr bwMode="auto">
            <a:xfrm>
              <a:off x="2278435" y="4929113"/>
              <a:ext cx="2232025" cy="503237"/>
            </a:xfrm>
            <a:prstGeom prst="roundRect">
              <a:avLst>
                <a:gd name="adj" fmla="val 16667"/>
              </a:avLst>
            </a:prstGeom>
            <a:solidFill>
              <a:schemeClr val="accent1">
                <a:lumMod val="60000"/>
                <a:lumOff val="40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defRPr/>
              </a:pPr>
              <a:r>
                <a:rPr lang="zh-CN" altLang="en-US" sz="2000" b="1" dirty="0" smtClean="0">
                  <a:ea typeface="幼圆" panose="02010509060101010101" pitchFamily="49" charset="-122"/>
                  <a:cs typeface="Times New Roman" panose="02020603050405020304" pitchFamily="18" charset="0"/>
                </a:rPr>
                <a:t>制冷装置及热泵</a:t>
              </a:r>
              <a:endParaRPr lang="en-US" altLang="zh-CN" sz="2000" b="1" dirty="0">
                <a:ea typeface="幼圆" panose="02010509060101010101" pitchFamily="49" charset="-122"/>
                <a:cs typeface="Times New Roman" panose="02020603050405020304" pitchFamily="18" charset="0"/>
              </a:endParaRPr>
            </a:p>
          </p:txBody>
        </p:sp>
        <p:sp>
          <p:nvSpPr>
            <p:cNvPr id="12" name="圆角矩形 4"/>
            <p:cNvSpPr>
              <a:spLocks noChangeArrowheads="1"/>
            </p:cNvSpPr>
            <p:nvPr/>
          </p:nvSpPr>
          <p:spPr bwMode="auto">
            <a:xfrm>
              <a:off x="2278435" y="5579989"/>
              <a:ext cx="2232025" cy="503237"/>
            </a:xfrm>
            <a:prstGeom prst="roundRect">
              <a:avLst>
                <a:gd name="adj" fmla="val 16667"/>
              </a:avLst>
            </a:prstGeom>
            <a:solidFill>
              <a:schemeClr val="accent1">
                <a:lumMod val="60000"/>
                <a:lumOff val="40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defRPr/>
              </a:pPr>
              <a:r>
                <a:rPr lang="zh-CN" altLang="en-US" sz="2000" b="1" dirty="0" smtClean="0">
                  <a:ea typeface="幼圆" panose="02010509060101010101" pitchFamily="49" charset="-122"/>
                  <a:cs typeface="Times New Roman" panose="02020603050405020304" pitchFamily="18" charset="0"/>
                </a:rPr>
                <a:t>燃料电池等</a:t>
              </a:r>
              <a:endParaRPr lang="en-US" altLang="zh-CN" sz="2000" b="1" dirty="0">
                <a:ea typeface="幼圆" panose="02010509060101010101" pitchFamily="49" charset="-122"/>
                <a:cs typeface="Times New Roman" panose="02020603050405020304" pitchFamily="18" charset="0"/>
              </a:endParaRPr>
            </a:p>
          </p:txBody>
        </p:sp>
        <p:sp>
          <p:nvSpPr>
            <p:cNvPr id="13" name="圆角矩形 4"/>
            <p:cNvSpPr>
              <a:spLocks noChangeArrowheads="1"/>
            </p:cNvSpPr>
            <p:nvPr/>
          </p:nvSpPr>
          <p:spPr bwMode="auto">
            <a:xfrm>
              <a:off x="5220072" y="4221088"/>
              <a:ext cx="3305175" cy="503237"/>
            </a:xfrm>
            <a:prstGeom prst="roundRect">
              <a:avLst>
                <a:gd name="adj" fmla="val 16667"/>
              </a:avLst>
            </a:prstGeom>
            <a:solidFill>
              <a:schemeClr val="accent1">
                <a:lumMod val="60000"/>
                <a:lumOff val="40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defRPr/>
              </a:pPr>
              <a:r>
                <a:rPr lang="zh-CN" altLang="en-US" sz="2000" b="1" dirty="0" smtClean="0">
                  <a:ea typeface="幼圆" panose="02010509060101010101" pitchFamily="49" charset="-122"/>
                  <a:cs typeface="Times New Roman" panose="02020603050405020304" pitchFamily="18" charset="0"/>
                </a:rPr>
                <a:t>热能→机械能</a:t>
              </a:r>
              <a:endParaRPr lang="en-US" altLang="zh-CN" sz="2000" b="1" dirty="0">
                <a:ea typeface="幼圆" panose="02010509060101010101" pitchFamily="49" charset="-122"/>
                <a:cs typeface="Times New Roman" panose="02020603050405020304" pitchFamily="18" charset="0"/>
              </a:endParaRPr>
            </a:p>
          </p:txBody>
        </p:sp>
        <p:sp>
          <p:nvSpPr>
            <p:cNvPr id="14" name="圆角矩形 4"/>
            <p:cNvSpPr>
              <a:spLocks noChangeArrowheads="1"/>
            </p:cNvSpPr>
            <p:nvPr/>
          </p:nvSpPr>
          <p:spPr bwMode="auto">
            <a:xfrm>
              <a:off x="5220072" y="4878313"/>
              <a:ext cx="3305175" cy="503237"/>
            </a:xfrm>
            <a:prstGeom prst="roundRect">
              <a:avLst>
                <a:gd name="adj" fmla="val 16667"/>
              </a:avLst>
            </a:prstGeom>
            <a:solidFill>
              <a:schemeClr val="accent1">
                <a:lumMod val="60000"/>
                <a:lumOff val="40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50000"/>
                </a:lnSpc>
                <a:defRPr/>
              </a:pPr>
              <a:r>
                <a:rPr lang="zh-CN" altLang="en-US" sz="2000" b="1" dirty="0" smtClean="0">
                  <a:ea typeface="幼圆" panose="02010509060101010101" pitchFamily="49" charset="-122"/>
                  <a:cs typeface="Times New Roman" panose="02020603050405020304" pitchFamily="18" charset="0"/>
                </a:rPr>
                <a:t>机械功</a:t>
              </a:r>
              <a:r>
                <a:rPr lang="en-US" altLang="zh-CN" sz="2000" b="1" dirty="0" smtClean="0">
                  <a:ea typeface="幼圆" panose="02010509060101010101" pitchFamily="49" charset="-122"/>
                  <a:cs typeface="Times New Roman" panose="02020603050405020304" pitchFamily="18" charset="0"/>
                </a:rPr>
                <a:t>(</a:t>
              </a:r>
              <a:r>
                <a:rPr lang="zh-CN" altLang="en-US" sz="2000" b="1" dirty="0" smtClean="0">
                  <a:ea typeface="幼圆" panose="02010509060101010101" pitchFamily="49" charset="-122"/>
                  <a:cs typeface="Times New Roman" panose="02020603050405020304" pitchFamily="18" charset="0"/>
                </a:rPr>
                <a:t>电能等</a:t>
              </a:r>
              <a:r>
                <a:rPr lang="en-US" altLang="zh-CN" sz="2000" b="1" dirty="0" smtClean="0">
                  <a:ea typeface="幼圆" panose="02010509060101010101" pitchFamily="49" charset="-122"/>
                  <a:cs typeface="Times New Roman" panose="02020603050405020304" pitchFamily="18" charset="0"/>
                </a:rPr>
                <a:t>)</a:t>
              </a:r>
              <a:r>
                <a:rPr lang="zh-CN" altLang="en-US" sz="2000" b="1" dirty="0" smtClean="0">
                  <a:ea typeface="幼圆" panose="02010509060101010101" pitchFamily="49" charset="-122"/>
                  <a:cs typeface="Times New Roman" panose="02020603050405020304" pitchFamily="18" charset="0"/>
                </a:rPr>
                <a:t>→热能转移</a:t>
              </a:r>
              <a:endParaRPr lang="en-US" altLang="zh-CN" sz="2000" b="1" dirty="0">
                <a:ea typeface="幼圆" panose="02010509060101010101" pitchFamily="49" charset="-122"/>
                <a:cs typeface="Times New Roman" panose="02020603050405020304" pitchFamily="18" charset="0"/>
              </a:endParaRPr>
            </a:p>
          </p:txBody>
        </p:sp>
        <p:sp>
          <p:nvSpPr>
            <p:cNvPr id="15" name="圆角矩形 4"/>
            <p:cNvSpPr>
              <a:spLocks noChangeArrowheads="1"/>
            </p:cNvSpPr>
            <p:nvPr/>
          </p:nvSpPr>
          <p:spPr bwMode="auto">
            <a:xfrm>
              <a:off x="5220072" y="5538714"/>
              <a:ext cx="3305175" cy="503237"/>
            </a:xfrm>
            <a:prstGeom prst="roundRect">
              <a:avLst>
                <a:gd name="adj" fmla="val 16667"/>
              </a:avLst>
            </a:prstGeom>
            <a:solidFill>
              <a:schemeClr val="accent1">
                <a:lumMod val="60000"/>
                <a:lumOff val="40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defRPr/>
              </a:pPr>
              <a:r>
                <a:rPr lang="zh-CN" altLang="en-US" sz="2000" b="1" dirty="0" smtClean="0">
                  <a:ea typeface="幼圆" panose="02010509060101010101" pitchFamily="49" charset="-122"/>
                  <a:cs typeface="Times New Roman" panose="02020603050405020304" pitchFamily="18" charset="0"/>
                </a:rPr>
                <a:t>化学能→机械能</a:t>
              </a:r>
              <a:r>
                <a:rPr lang="en-US" altLang="zh-CN" sz="2000" b="1" dirty="0" smtClean="0">
                  <a:ea typeface="幼圆" panose="02010509060101010101" pitchFamily="49" charset="-122"/>
                  <a:cs typeface="Times New Roman" panose="02020603050405020304" pitchFamily="18" charset="0"/>
                </a:rPr>
                <a:t>(</a:t>
              </a:r>
              <a:r>
                <a:rPr lang="zh-CN" altLang="en-US" sz="2000" b="1" dirty="0" smtClean="0">
                  <a:ea typeface="幼圆" panose="02010509060101010101" pitchFamily="49" charset="-122"/>
                  <a:cs typeface="Times New Roman" panose="02020603050405020304" pitchFamily="18" charset="0"/>
                </a:rPr>
                <a:t>电能</a:t>
              </a:r>
              <a:r>
                <a:rPr lang="en-US" altLang="zh-CN" sz="2000" b="1" dirty="0" smtClean="0">
                  <a:ea typeface="幼圆" panose="02010509060101010101" pitchFamily="49" charset="-122"/>
                  <a:cs typeface="Times New Roman" panose="02020603050405020304" pitchFamily="18" charset="0"/>
                </a:rPr>
                <a:t>)</a:t>
              </a:r>
              <a:endParaRPr lang="en-US" altLang="zh-CN" sz="2000" b="1" dirty="0">
                <a:ea typeface="幼圆" panose="02010509060101010101" pitchFamily="49" charset="-122"/>
                <a:cs typeface="Times New Roman" panose="02020603050405020304" pitchFamily="18" charset="0"/>
              </a:endParaRPr>
            </a:p>
          </p:txBody>
        </p:sp>
        <p:cxnSp>
          <p:nvCxnSpPr>
            <p:cNvPr id="26658" name="直接箭头连接符 2"/>
            <p:cNvCxnSpPr>
              <a:cxnSpLocks noChangeShapeType="1"/>
            </p:cNvCxnSpPr>
            <p:nvPr/>
          </p:nvCxnSpPr>
          <p:spPr bwMode="auto">
            <a:xfrm>
              <a:off x="4539035" y="4514776"/>
              <a:ext cx="504825" cy="0"/>
            </a:xfrm>
            <a:prstGeom prst="straightConnector1">
              <a:avLst/>
            </a:prstGeom>
            <a:noFill/>
            <a:ln w="57150" algn="ctr">
              <a:solidFill>
                <a:schemeClr val="accent1"/>
              </a:solidFill>
              <a:round/>
              <a:headEnd/>
              <a:tailEnd type="triangle" w="med" len="med"/>
            </a:ln>
            <a:extLst>
              <a:ext uri="{909E8E84-426E-40DD-AFC4-6F175D3DCCD1}">
                <a14:hiddenFill xmlns:a14="http://schemas.microsoft.com/office/drawing/2010/main">
                  <a:noFill/>
                </a14:hiddenFill>
              </a:ext>
            </a:extLst>
          </p:spPr>
        </p:cxnSp>
        <p:cxnSp>
          <p:nvCxnSpPr>
            <p:cNvPr id="26659" name="直接箭头连接符 17"/>
            <p:cNvCxnSpPr>
              <a:cxnSpLocks noChangeShapeType="1"/>
            </p:cNvCxnSpPr>
            <p:nvPr/>
          </p:nvCxnSpPr>
          <p:spPr bwMode="auto">
            <a:xfrm>
              <a:off x="4539035" y="5176763"/>
              <a:ext cx="504825" cy="0"/>
            </a:xfrm>
            <a:prstGeom prst="straightConnector1">
              <a:avLst/>
            </a:prstGeom>
            <a:noFill/>
            <a:ln w="57150" algn="ctr">
              <a:solidFill>
                <a:schemeClr val="accent1"/>
              </a:solidFill>
              <a:round/>
              <a:headEnd/>
              <a:tailEnd type="triangle" w="med" len="med"/>
            </a:ln>
            <a:extLst>
              <a:ext uri="{909E8E84-426E-40DD-AFC4-6F175D3DCCD1}">
                <a14:hiddenFill xmlns:a14="http://schemas.microsoft.com/office/drawing/2010/main">
                  <a:noFill/>
                </a14:hiddenFill>
              </a:ext>
            </a:extLst>
          </p:spPr>
        </p:cxnSp>
        <p:cxnSp>
          <p:nvCxnSpPr>
            <p:cNvPr id="26660" name="直接箭头连接符 18"/>
            <p:cNvCxnSpPr>
              <a:cxnSpLocks noChangeShapeType="1"/>
            </p:cNvCxnSpPr>
            <p:nvPr/>
          </p:nvCxnSpPr>
          <p:spPr bwMode="auto">
            <a:xfrm>
              <a:off x="4539035" y="5807001"/>
              <a:ext cx="504825" cy="0"/>
            </a:xfrm>
            <a:prstGeom prst="straightConnector1">
              <a:avLst/>
            </a:prstGeom>
            <a:noFill/>
            <a:ln w="57150" algn="ctr">
              <a:solidFill>
                <a:schemeClr val="accent1"/>
              </a:solidFill>
              <a:round/>
              <a:headEnd/>
              <a:tailEnd type="triangle" w="med" len="med"/>
            </a:ln>
            <a:extLst>
              <a:ext uri="{909E8E84-426E-40DD-AFC4-6F175D3DCCD1}">
                <a14:hiddenFill xmlns:a14="http://schemas.microsoft.com/office/drawing/2010/main">
                  <a:noFill/>
                </a14:hiddenFill>
              </a:ext>
            </a:extLst>
          </p:spPr>
        </p:cxnSp>
        <p:cxnSp>
          <p:nvCxnSpPr>
            <p:cNvPr id="26661" name="直接连接符 2"/>
            <p:cNvCxnSpPr>
              <a:cxnSpLocks noChangeShapeType="1"/>
            </p:cNvCxnSpPr>
            <p:nvPr/>
          </p:nvCxnSpPr>
          <p:spPr bwMode="auto">
            <a:xfrm>
              <a:off x="2051422" y="4514776"/>
              <a:ext cx="0" cy="1404937"/>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26662" name="直接连接符 2"/>
            <p:cNvCxnSpPr>
              <a:cxnSpLocks noChangeShapeType="1"/>
            </p:cNvCxnSpPr>
            <p:nvPr/>
          </p:nvCxnSpPr>
          <p:spPr bwMode="auto">
            <a:xfrm flipH="1" flipV="1">
              <a:off x="2051422" y="4514776"/>
              <a:ext cx="215900"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26663" name="直接连接符 2"/>
            <p:cNvCxnSpPr>
              <a:cxnSpLocks noChangeShapeType="1"/>
            </p:cNvCxnSpPr>
            <p:nvPr/>
          </p:nvCxnSpPr>
          <p:spPr bwMode="auto">
            <a:xfrm flipH="1" flipV="1">
              <a:off x="2051422" y="5919713"/>
              <a:ext cx="215900"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26664" name="直接连接符 2"/>
            <p:cNvCxnSpPr>
              <a:cxnSpLocks noChangeShapeType="1"/>
            </p:cNvCxnSpPr>
            <p:nvPr/>
          </p:nvCxnSpPr>
          <p:spPr bwMode="auto">
            <a:xfrm flipH="1" flipV="1">
              <a:off x="1846635" y="5176763"/>
              <a:ext cx="215900"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26665" name="直接连接符 2"/>
            <p:cNvCxnSpPr>
              <a:cxnSpLocks noChangeShapeType="1"/>
            </p:cNvCxnSpPr>
            <p:nvPr/>
          </p:nvCxnSpPr>
          <p:spPr bwMode="auto">
            <a:xfrm flipH="1" flipV="1">
              <a:off x="2062535" y="5176763"/>
              <a:ext cx="215900"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grpSp>
      <p:sp>
        <p:nvSpPr>
          <p:cNvPr id="26628" name="圆角矩形 4"/>
          <p:cNvSpPr>
            <a:spLocks noChangeArrowheads="1"/>
          </p:cNvSpPr>
          <p:nvPr/>
        </p:nvSpPr>
        <p:spPr bwMode="auto">
          <a:xfrm>
            <a:off x="3924300" y="908050"/>
            <a:ext cx="935038" cy="576263"/>
          </a:xfrm>
          <a:prstGeom prst="roundRect">
            <a:avLst>
              <a:gd name="adj" fmla="val 16667"/>
            </a:avLst>
          </a:pr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lang="zh-CN" altLang="en-US" sz="2400" b="1">
                <a:solidFill>
                  <a:schemeClr val="bg1"/>
                </a:solidFill>
                <a:ea typeface="幼圆" panose="02010509060101010101" pitchFamily="49" charset="-122"/>
                <a:cs typeface="Times New Roman" panose="02020603050405020304" pitchFamily="18" charset="0"/>
              </a:rPr>
              <a:t>能源</a:t>
            </a:r>
            <a:endParaRPr lang="en-US" altLang="zh-CN" sz="2400" b="1">
              <a:solidFill>
                <a:schemeClr val="bg1"/>
              </a:solidFill>
              <a:ea typeface="幼圆" panose="02010509060101010101" pitchFamily="49" charset="-122"/>
              <a:cs typeface="Times New Roman" panose="02020603050405020304" pitchFamily="18" charset="0"/>
            </a:endParaRPr>
          </a:p>
        </p:txBody>
      </p:sp>
      <p:cxnSp>
        <p:nvCxnSpPr>
          <p:cNvPr id="26629" name="直接连接符 2"/>
          <p:cNvCxnSpPr>
            <a:cxnSpLocks noChangeShapeType="1"/>
          </p:cNvCxnSpPr>
          <p:nvPr/>
        </p:nvCxnSpPr>
        <p:spPr bwMode="auto">
          <a:xfrm flipV="1">
            <a:off x="4356100" y="1484313"/>
            <a:ext cx="0" cy="288925"/>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26630" name="直接连接符 2"/>
          <p:cNvCxnSpPr>
            <a:cxnSpLocks noChangeShapeType="1"/>
          </p:cNvCxnSpPr>
          <p:nvPr/>
        </p:nvCxnSpPr>
        <p:spPr bwMode="auto">
          <a:xfrm flipV="1">
            <a:off x="1619250" y="1773238"/>
            <a:ext cx="0" cy="287337"/>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26631" name="直接连接符 2"/>
          <p:cNvCxnSpPr>
            <a:cxnSpLocks noChangeShapeType="1"/>
          </p:cNvCxnSpPr>
          <p:nvPr/>
        </p:nvCxnSpPr>
        <p:spPr bwMode="auto">
          <a:xfrm flipH="1">
            <a:off x="1619250" y="1773238"/>
            <a:ext cx="5616575"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26632" name="直接连接符 2"/>
          <p:cNvCxnSpPr>
            <a:cxnSpLocks noChangeShapeType="1"/>
          </p:cNvCxnSpPr>
          <p:nvPr/>
        </p:nvCxnSpPr>
        <p:spPr bwMode="auto">
          <a:xfrm flipV="1">
            <a:off x="2555875" y="1773238"/>
            <a:ext cx="0" cy="287337"/>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26633" name="直接连接符 2"/>
          <p:cNvCxnSpPr>
            <a:cxnSpLocks noChangeShapeType="1"/>
          </p:cNvCxnSpPr>
          <p:nvPr/>
        </p:nvCxnSpPr>
        <p:spPr bwMode="auto">
          <a:xfrm flipV="1">
            <a:off x="3419475" y="1773238"/>
            <a:ext cx="0" cy="287337"/>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26634" name="直接连接符 2"/>
          <p:cNvCxnSpPr>
            <a:cxnSpLocks noChangeShapeType="1"/>
          </p:cNvCxnSpPr>
          <p:nvPr/>
        </p:nvCxnSpPr>
        <p:spPr bwMode="auto">
          <a:xfrm flipV="1">
            <a:off x="4356100" y="1773238"/>
            <a:ext cx="0" cy="287337"/>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26635" name="直接连接符 2"/>
          <p:cNvCxnSpPr>
            <a:cxnSpLocks noChangeShapeType="1"/>
          </p:cNvCxnSpPr>
          <p:nvPr/>
        </p:nvCxnSpPr>
        <p:spPr bwMode="auto">
          <a:xfrm flipV="1">
            <a:off x="5219700" y="1773238"/>
            <a:ext cx="0" cy="287337"/>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26636" name="直接连接符 2"/>
          <p:cNvCxnSpPr>
            <a:cxnSpLocks noChangeShapeType="1"/>
          </p:cNvCxnSpPr>
          <p:nvPr/>
        </p:nvCxnSpPr>
        <p:spPr bwMode="auto">
          <a:xfrm flipV="1">
            <a:off x="6227763" y="1773238"/>
            <a:ext cx="0" cy="287337"/>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26637" name="直接连接符 2"/>
          <p:cNvCxnSpPr>
            <a:cxnSpLocks noChangeShapeType="1"/>
          </p:cNvCxnSpPr>
          <p:nvPr/>
        </p:nvCxnSpPr>
        <p:spPr bwMode="auto">
          <a:xfrm flipV="1">
            <a:off x="7235825" y="1773238"/>
            <a:ext cx="0" cy="287337"/>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sp>
        <p:nvSpPr>
          <p:cNvPr id="31" name="圆角矩形 4"/>
          <p:cNvSpPr>
            <a:spLocks noChangeArrowheads="1"/>
          </p:cNvSpPr>
          <p:nvPr/>
        </p:nvSpPr>
        <p:spPr bwMode="auto">
          <a:xfrm>
            <a:off x="1311275" y="2060575"/>
            <a:ext cx="534988" cy="1584325"/>
          </a:xfrm>
          <a:prstGeom prst="roundRect">
            <a:avLst>
              <a:gd name="adj" fmla="val 16667"/>
            </a:avLst>
          </a:prstGeom>
          <a:solidFill>
            <a:schemeClr val="accent2">
              <a:lumMod val="75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defRPr/>
            </a:pPr>
            <a:r>
              <a:rPr lang="zh-CN" altLang="en-US" sz="2000" b="1" dirty="0" smtClean="0">
                <a:solidFill>
                  <a:schemeClr val="bg1"/>
                </a:solidFill>
                <a:ea typeface="幼圆" panose="02010509060101010101" pitchFamily="49" charset="-122"/>
                <a:cs typeface="Times New Roman" panose="02020603050405020304" pitchFamily="18" charset="0"/>
              </a:rPr>
              <a:t>风</a:t>
            </a:r>
            <a:endParaRPr lang="en-US" altLang="zh-CN" sz="2000" b="1" dirty="0" smtClean="0">
              <a:solidFill>
                <a:schemeClr val="bg1"/>
              </a:solidFill>
              <a:ea typeface="幼圆" panose="02010509060101010101" pitchFamily="49" charset="-122"/>
              <a:cs typeface="Times New Roman" panose="02020603050405020304" pitchFamily="18" charset="0"/>
            </a:endParaRPr>
          </a:p>
          <a:p>
            <a:pPr>
              <a:lnSpc>
                <a:spcPct val="150000"/>
              </a:lnSpc>
              <a:defRPr/>
            </a:pPr>
            <a:r>
              <a:rPr lang="zh-CN" altLang="en-US" sz="2000" b="1" dirty="0" smtClean="0">
                <a:solidFill>
                  <a:schemeClr val="bg1"/>
                </a:solidFill>
                <a:ea typeface="幼圆" panose="02010509060101010101" pitchFamily="49" charset="-122"/>
                <a:cs typeface="Times New Roman" panose="02020603050405020304" pitchFamily="18" charset="0"/>
              </a:rPr>
              <a:t>能</a:t>
            </a:r>
            <a:endParaRPr lang="en-US" altLang="zh-CN" sz="2000" b="1" dirty="0" smtClean="0">
              <a:solidFill>
                <a:schemeClr val="bg1"/>
              </a:solidFill>
              <a:ea typeface="幼圆" panose="02010509060101010101" pitchFamily="49" charset="-122"/>
              <a:cs typeface="Times New Roman" panose="02020603050405020304" pitchFamily="18" charset="0"/>
            </a:endParaRPr>
          </a:p>
        </p:txBody>
      </p:sp>
      <p:sp>
        <p:nvSpPr>
          <p:cNvPr id="32" name="圆角矩形 4"/>
          <p:cNvSpPr>
            <a:spLocks noChangeArrowheads="1"/>
          </p:cNvSpPr>
          <p:nvPr/>
        </p:nvSpPr>
        <p:spPr bwMode="auto">
          <a:xfrm>
            <a:off x="2252663" y="2060575"/>
            <a:ext cx="534987" cy="1584325"/>
          </a:xfrm>
          <a:prstGeom prst="roundRect">
            <a:avLst>
              <a:gd name="adj" fmla="val 16667"/>
            </a:avLst>
          </a:prstGeom>
          <a:solidFill>
            <a:schemeClr val="accent2">
              <a:lumMod val="75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defRPr/>
            </a:pPr>
            <a:r>
              <a:rPr lang="zh-CN" altLang="en-US" sz="2000" b="1" dirty="0" smtClean="0">
                <a:solidFill>
                  <a:schemeClr val="bg1"/>
                </a:solidFill>
                <a:ea typeface="幼圆" panose="02010509060101010101" pitchFamily="49" charset="-122"/>
                <a:cs typeface="Times New Roman" panose="02020603050405020304" pitchFamily="18" charset="0"/>
              </a:rPr>
              <a:t>水利能</a:t>
            </a:r>
            <a:endParaRPr lang="en-US" altLang="zh-CN" sz="2000" b="1" dirty="0" smtClean="0">
              <a:solidFill>
                <a:schemeClr val="bg1"/>
              </a:solidFill>
              <a:ea typeface="幼圆" panose="02010509060101010101" pitchFamily="49" charset="-122"/>
              <a:cs typeface="Times New Roman" panose="02020603050405020304" pitchFamily="18" charset="0"/>
            </a:endParaRPr>
          </a:p>
        </p:txBody>
      </p:sp>
      <p:sp>
        <p:nvSpPr>
          <p:cNvPr id="33" name="圆角矩形 4"/>
          <p:cNvSpPr>
            <a:spLocks noChangeArrowheads="1"/>
          </p:cNvSpPr>
          <p:nvPr/>
        </p:nvSpPr>
        <p:spPr bwMode="auto">
          <a:xfrm>
            <a:off x="5000625" y="2032000"/>
            <a:ext cx="536575" cy="1582738"/>
          </a:xfrm>
          <a:prstGeom prst="roundRect">
            <a:avLst>
              <a:gd name="adj" fmla="val 16667"/>
            </a:avLst>
          </a:prstGeom>
          <a:solidFill>
            <a:schemeClr val="accent2">
              <a:lumMod val="75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defRPr/>
            </a:pPr>
            <a:r>
              <a:rPr lang="zh-CN" altLang="en-US" sz="2000" b="1" dirty="0" smtClean="0">
                <a:solidFill>
                  <a:schemeClr val="bg1"/>
                </a:solidFill>
                <a:ea typeface="幼圆" panose="02010509060101010101" pitchFamily="49" charset="-122"/>
                <a:cs typeface="Times New Roman" panose="02020603050405020304" pitchFamily="18" charset="0"/>
              </a:rPr>
              <a:t>燃料化学能</a:t>
            </a:r>
            <a:endParaRPr lang="en-US" altLang="zh-CN" sz="2000" b="1" dirty="0" smtClean="0">
              <a:solidFill>
                <a:schemeClr val="bg1"/>
              </a:solidFill>
              <a:ea typeface="幼圆" panose="02010509060101010101" pitchFamily="49" charset="-122"/>
              <a:cs typeface="Times New Roman" panose="02020603050405020304" pitchFamily="18" charset="0"/>
            </a:endParaRPr>
          </a:p>
        </p:txBody>
      </p:sp>
      <p:sp>
        <p:nvSpPr>
          <p:cNvPr id="34" name="圆角矩形 4"/>
          <p:cNvSpPr>
            <a:spLocks noChangeArrowheads="1"/>
          </p:cNvSpPr>
          <p:nvPr/>
        </p:nvSpPr>
        <p:spPr bwMode="auto">
          <a:xfrm>
            <a:off x="3195638" y="2054225"/>
            <a:ext cx="534987" cy="1584325"/>
          </a:xfrm>
          <a:prstGeom prst="roundRect">
            <a:avLst>
              <a:gd name="adj" fmla="val 16667"/>
            </a:avLst>
          </a:prstGeom>
          <a:solidFill>
            <a:schemeClr val="accent2">
              <a:lumMod val="75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defRPr/>
            </a:pPr>
            <a:r>
              <a:rPr lang="zh-CN" altLang="en-US" sz="2000" b="1" dirty="0" smtClean="0">
                <a:solidFill>
                  <a:schemeClr val="bg1"/>
                </a:solidFill>
                <a:ea typeface="幼圆" panose="02010509060101010101" pitchFamily="49" charset="-122"/>
                <a:cs typeface="Times New Roman" panose="02020603050405020304" pitchFamily="18" charset="0"/>
              </a:rPr>
              <a:t>太阳能</a:t>
            </a:r>
            <a:endParaRPr lang="en-US" altLang="zh-CN" sz="2000" b="1" dirty="0" smtClean="0">
              <a:solidFill>
                <a:schemeClr val="bg1"/>
              </a:solidFill>
              <a:ea typeface="幼圆" panose="02010509060101010101" pitchFamily="49" charset="-122"/>
              <a:cs typeface="Times New Roman" panose="02020603050405020304" pitchFamily="18" charset="0"/>
            </a:endParaRPr>
          </a:p>
        </p:txBody>
      </p:sp>
      <p:sp>
        <p:nvSpPr>
          <p:cNvPr id="35" name="圆角矩形 4"/>
          <p:cNvSpPr>
            <a:spLocks noChangeArrowheads="1"/>
          </p:cNvSpPr>
          <p:nvPr/>
        </p:nvSpPr>
        <p:spPr bwMode="auto">
          <a:xfrm>
            <a:off x="4081463" y="2032000"/>
            <a:ext cx="536575" cy="1582738"/>
          </a:xfrm>
          <a:prstGeom prst="roundRect">
            <a:avLst>
              <a:gd name="adj" fmla="val 16667"/>
            </a:avLst>
          </a:prstGeom>
          <a:solidFill>
            <a:schemeClr val="accent2">
              <a:lumMod val="75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defRPr/>
            </a:pPr>
            <a:r>
              <a:rPr lang="zh-CN" altLang="en-US" sz="2000" b="1" dirty="0" smtClean="0">
                <a:solidFill>
                  <a:schemeClr val="bg1"/>
                </a:solidFill>
                <a:ea typeface="幼圆" panose="02010509060101010101" pitchFamily="49" charset="-122"/>
                <a:cs typeface="Times New Roman" panose="02020603050405020304" pitchFamily="18" charset="0"/>
              </a:rPr>
              <a:t>地热能</a:t>
            </a:r>
            <a:endParaRPr lang="en-US" altLang="zh-CN" sz="2000" b="1" dirty="0" smtClean="0">
              <a:solidFill>
                <a:schemeClr val="bg1"/>
              </a:solidFill>
              <a:ea typeface="幼圆" panose="02010509060101010101" pitchFamily="49" charset="-122"/>
              <a:cs typeface="Times New Roman" panose="02020603050405020304" pitchFamily="18" charset="0"/>
            </a:endParaRPr>
          </a:p>
        </p:txBody>
      </p:sp>
      <p:sp>
        <p:nvSpPr>
          <p:cNvPr id="36" name="圆角矩形 4"/>
          <p:cNvSpPr>
            <a:spLocks noChangeArrowheads="1"/>
          </p:cNvSpPr>
          <p:nvPr/>
        </p:nvSpPr>
        <p:spPr bwMode="auto">
          <a:xfrm>
            <a:off x="5976938" y="2032000"/>
            <a:ext cx="536575" cy="1582738"/>
          </a:xfrm>
          <a:prstGeom prst="roundRect">
            <a:avLst>
              <a:gd name="adj" fmla="val 16667"/>
            </a:avLst>
          </a:prstGeom>
          <a:solidFill>
            <a:schemeClr val="accent2">
              <a:lumMod val="75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defRPr/>
            </a:pPr>
            <a:r>
              <a:rPr lang="zh-CN" altLang="en-US" sz="2000" b="1" dirty="0" smtClean="0">
                <a:solidFill>
                  <a:schemeClr val="bg1"/>
                </a:solidFill>
                <a:ea typeface="幼圆" panose="02010509060101010101" pitchFamily="49" charset="-122"/>
                <a:cs typeface="Times New Roman" panose="02020603050405020304" pitchFamily="18" charset="0"/>
              </a:rPr>
              <a:t>原子能</a:t>
            </a:r>
            <a:endParaRPr lang="en-US" altLang="zh-CN" sz="2000" b="1" dirty="0" smtClean="0">
              <a:solidFill>
                <a:schemeClr val="bg1"/>
              </a:solidFill>
              <a:ea typeface="幼圆" panose="02010509060101010101" pitchFamily="49" charset="-122"/>
              <a:cs typeface="Times New Roman" panose="02020603050405020304" pitchFamily="18" charset="0"/>
            </a:endParaRPr>
          </a:p>
        </p:txBody>
      </p:sp>
      <p:sp>
        <p:nvSpPr>
          <p:cNvPr id="37" name="圆角矩形 4"/>
          <p:cNvSpPr>
            <a:spLocks noChangeArrowheads="1"/>
          </p:cNvSpPr>
          <p:nvPr/>
        </p:nvSpPr>
        <p:spPr bwMode="auto">
          <a:xfrm>
            <a:off x="6905625" y="2024063"/>
            <a:ext cx="536575" cy="1584325"/>
          </a:xfrm>
          <a:prstGeom prst="roundRect">
            <a:avLst>
              <a:gd name="adj" fmla="val 16667"/>
            </a:avLst>
          </a:prstGeom>
          <a:solidFill>
            <a:schemeClr val="accent2">
              <a:lumMod val="75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defRPr/>
            </a:pPr>
            <a:r>
              <a:rPr lang="zh-CN" altLang="en-US" sz="2000" b="1" dirty="0" smtClean="0">
                <a:solidFill>
                  <a:schemeClr val="bg1"/>
                </a:solidFill>
                <a:ea typeface="幼圆" panose="02010509060101010101" pitchFamily="49" charset="-122"/>
                <a:cs typeface="Times New Roman" panose="02020603050405020304" pitchFamily="18" charset="0"/>
              </a:rPr>
              <a:t>生物质能</a:t>
            </a:r>
            <a:endParaRPr lang="en-US" altLang="zh-CN" sz="2000" b="1" dirty="0" smtClean="0">
              <a:solidFill>
                <a:schemeClr val="bg1"/>
              </a:solidFill>
              <a:ea typeface="幼圆" panose="02010509060101010101" pitchFamily="49" charset="-122"/>
              <a:cs typeface="Times New Roman" panose="02020603050405020304" pitchFamily="18" charset="0"/>
            </a:endParaRPr>
          </a:p>
        </p:txBody>
      </p:sp>
      <p:grpSp>
        <p:nvGrpSpPr>
          <p:cNvPr id="5" name="组合 4"/>
          <p:cNvGrpSpPr>
            <a:grpSpLocks/>
          </p:cNvGrpSpPr>
          <p:nvPr/>
        </p:nvGrpSpPr>
        <p:grpSpPr bwMode="auto">
          <a:xfrm>
            <a:off x="395288" y="1484313"/>
            <a:ext cx="2579687" cy="2287587"/>
            <a:chOff x="395535" y="1484783"/>
            <a:chExt cx="2579578" cy="2287044"/>
          </a:xfrm>
        </p:grpSpPr>
        <p:sp>
          <p:nvSpPr>
            <p:cNvPr id="26649" name="矩形 37"/>
            <p:cNvSpPr>
              <a:spLocks noChangeArrowheads="1"/>
            </p:cNvSpPr>
            <p:nvPr/>
          </p:nvSpPr>
          <p:spPr bwMode="auto">
            <a:xfrm>
              <a:off x="1128316" y="1908448"/>
              <a:ext cx="1846797" cy="1863379"/>
            </a:xfrm>
            <a:prstGeom prst="rect">
              <a:avLst/>
            </a:prstGeom>
            <a:noFill/>
            <a:ln w="57150" algn="ctr">
              <a:solidFill>
                <a:srgbClr val="00B050"/>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26650" name="圆角矩形 4"/>
            <p:cNvSpPr>
              <a:spLocks noChangeArrowheads="1"/>
            </p:cNvSpPr>
            <p:nvPr/>
          </p:nvSpPr>
          <p:spPr bwMode="auto">
            <a:xfrm>
              <a:off x="395535" y="1484783"/>
              <a:ext cx="1080121" cy="405035"/>
            </a:xfrm>
            <a:prstGeom prst="roundRect">
              <a:avLst>
                <a:gd name="adj" fmla="val 16667"/>
              </a:avLst>
            </a:pr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lang="zh-CN" altLang="en-US" sz="2000" b="1">
                  <a:solidFill>
                    <a:schemeClr val="bg1"/>
                  </a:solidFill>
                  <a:ea typeface="幼圆" panose="02010509060101010101" pitchFamily="49" charset="-122"/>
                  <a:cs typeface="Times New Roman" panose="02020603050405020304" pitchFamily="18" charset="0"/>
                </a:rPr>
                <a:t>机械能</a:t>
              </a:r>
              <a:endParaRPr lang="en-US" altLang="zh-CN" sz="2000" b="1">
                <a:solidFill>
                  <a:schemeClr val="bg1"/>
                </a:solidFill>
                <a:ea typeface="幼圆" panose="02010509060101010101" pitchFamily="49" charset="-122"/>
                <a:cs typeface="Times New Roman" panose="02020603050405020304" pitchFamily="18" charset="0"/>
              </a:endParaRPr>
            </a:p>
          </p:txBody>
        </p:sp>
      </p:grpSp>
      <p:grpSp>
        <p:nvGrpSpPr>
          <p:cNvPr id="6" name="组合 5"/>
          <p:cNvGrpSpPr>
            <a:grpSpLocks/>
          </p:cNvGrpSpPr>
          <p:nvPr/>
        </p:nvGrpSpPr>
        <p:grpSpPr bwMode="auto">
          <a:xfrm>
            <a:off x="3157538" y="1484313"/>
            <a:ext cx="5086350" cy="2287587"/>
            <a:chOff x="3156756" y="1484783"/>
            <a:chExt cx="5087653" cy="2287044"/>
          </a:xfrm>
        </p:grpSpPr>
        <p:sp>
          <p:nvSpPr>
            <p:cNvPr id="26647" name="矩形 38"/>
            <p:cNvSpPr>
              <a:spLocks noChangeArrowheads="1"/>
            </p:cNvSpPr>
            <p:nvPr/>
          </p:nvSpPr>
          <p:spPr bwMode="auto">
            <a:xfrm>
              <a:off x="3156756" y="1908448"/>
              <a:ext cx="4439580" cy="1863379"/>
            </a:xfrm>
            <a:prstGeom prst="rect">
              <a:avLst/>
            </a:prstGeom>
            <a:noFill/>
            <a:ln w="57150" algn="ctr">
              <a:solidFill>
                <a:srgbClr val="FFC000"/>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26648" name="圆角矩形 4"/>
            <p:cNvSpPr>
              <a:spLocks noChangeArrowheads="1"/>
            </p:cNvSpPr>
            <p:nvPr/>
          </p:nvSpPr>
          <p:spPr bwMode="auto">
            <a:xfrm>
              <a:off x="7421327" y="1484783"/>
              <a:ext cx="823082" cy="405035"/>
            </a:xfrm>
            <a:prstGeom prst="roundRect">
              <a:avLst>
                <a:gd name="adj" fmla="val 16667"/>
              </a:avLst>
            </a:pr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lang="zh-CN" altLang="en-US" sz="2000" b="1">
                  <a:solidFill>
                    <a:schemeClr val="bg1"/>
                  </a:solidFill>
                  <a:ea typeface="幼圆" panose="02010509060101010101" pitchFamily="49" charset="-122"/>
                  <a:cs typeface="Times New Roman" panose="02020603050405020304" pitchFamily="18" charset="0"/>
                </a:rPr>
                <a:t>热能</a:t>
              </a:r>
              <a:endParaRPr lang="en-US" altLang="zh-CN" sz="2000" b="1">
                <a:solidFill>
                  <a:schemeClr val="bg1"/>
                </a:solidFill>
                <a:ea typeface="幼圆" panose="02010509060101010101" pitchFamily="49" charset="-122"/>
                <a:cs typeface="Times New Roman" panose="02020603050405020304" pitchFamily="18" charset="0"/>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2"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16" presetClass="entr" presetSubtype="21"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246063" y="239713"/>
            <a:ext cx="439261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zh-CN" altLang="en-US" sz="2800" b="1">
                <a:solidFill>
                  <a:srgbClr val="FF0000"/>
                </a:solidFill>
                <a:ea typeface="幼圆" panose="02010509060101010101" pitchFamily="49" charset="-122"/>
                <a:cs typeface="Times New Roman" panose="02020603050405020304" pitchFamily="18" charset="0"/>
              </a:rPr>
              <a:t>热能动力装置</a:t>
            </a:r>
            <a:r>
              <a:rPr lang="en-US" altLang="zh-CN" sz="2800" b="1">
                <a:solidFill>
                  <a:srgbClr val="FF0000"/>
                </a:solidFill>
                <a:ea typeface="幼圆" panose="02010509060101010101" pitchFamily="49" charset="-122"/>
                <a:cs typeface="Times New Roman" panose="02020603050405020304" pitchFamily="18" charset="0"/>
              </a:rPr>
              <a:t>(</a:t>
            </a:r>
            <a:r>
              <a:rPr lang="zh-CN" altLang="en-US" sz="2800" b="1">
                <a:solidFill>
                  <a:srgbClr val="0033CC"/>
                </a:solidFill>
                <a:ea typeface="幼圆" panose="02010509060101010101" pitchFamily="49" charset="-122"/>
                <a:cs typeface="Times New Roman" panose="02020603050405020304" pitchFamily="18" charset="0"/>
              </a:rPr>
              <a:t>热机</a:t>
            </a:r>
            <a:r>
              <a:rPr lang="en-US" altLang="zh-CN" sz="2800" b="1">
                <a:solidFill>
                  <a:srgbClr val="FF0000"/>
                </a:solidFill>
                <a:ea typeface="幼圆" panose="02010509060101010101" pitchFamily="49" charset="-122"/>
                <a:cs typeface="Times New Roman" panose="02020603050405020304" pitchFamily="18" charset="0"/>
              </a:rPr>
              <a:t>)</a:t>
            </a:r>
            <a:r>
              <a:rPr lang="zh-CN" altLang="en-US" sz="2800" b="1">
                <a:solidFill>
                  <a:srgbClr val="FF0000"/>
                </a:solidFill>
                <a:ea typeface="幼圆" panose="02010509060101010101" pitchFamily="49" charset="-122"/>
                <a:cs typeface="Times New Roman" panose="02020603050405020304" pitchFamily="18" charset="0"/>
              </a:rPr>
              <a:t>的类型</a:t>
            </a:r>
          </a:p>
        </p:txBody>
      </p:sp>
      <p:sp>
        <p:nvSpPr>
          <p:cNvPr id="30723" name="圆角矩形 4"/>
          <p:cNvSpPr>
            <a:spLocks noChangeArrowheads="1"/>
          </p:cNvSpPr>
          <p:nvPr/>
        </p:nvSpPr>
        <p:spPr bwMode="auto">
          <a:xfrm>
            <a:off x="385763" y="814388"/>
            <a:ext cx="8351837" cy="1057275"/>
          </a:xfrm>
          <a:prstGeom prst="roundRect">
            <a:avLst>
              <a:gd name="adj" fmla="val 16667"/>
            </a:avLst>
          </a:pr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lang="zh-CN" altLang="en-US" sz="2000" b="1">
                <a:solidFill>
                  <a:srgbClr val="FF0000"/>
                </a:solidFill>
                <a:ea typeface="幼圆" panose="02010509060101010101" pitchFamily="49" charset="-122"/>
                <a:cs typeface="Times New Roman" panose="02020603050405020304" pitchFamily="18" charset="0"/>
              </a:rPr>
              <a:t>热能动力装置</a:t>
            </a:r>
            <a:r>
              <a:rPr lang="en-US" altLang="zh-CN" sz="2000" b="1">
                <a:solidFill>
                  <a:srgbClr val="0033CC"/>
                </a:solidFill>
                <a:ea typeface="幼圆" panose="02010509060101010101" pitchFamily="49" charset="-122"/>
                <a:cs typeface="Times New Roman" panose="02020603050405020304" pitchFamily="18" charset="0"/>
              </a:rPr>
              <a:t>(Thermal power plant)</a:t>
            </a:r>
          </a:p>
          <a:p>
            <a:pPr>
              <a:lnSpc>
                <a:spcPct val="150000"/>
              </a:lnSpc>
            </a:pPr>
            <a:r>
              <a:rPr lang="zh-CN" altLang="en-US" sz="2000" b="1">
                <a:ea typeface="幼圆" panose="02010509060101010101" pitchFamily="49" charset="-122"/>
                <a:cs typeface="Times New Roman" panose="02020603050405020304" pitchFamily="18" charset="0"/>
              </a:rPr>
              <a:t>           从燃料燃烧中获得</a:t>
            </a:r>
            <a:r>
              <a:rPr lang="zh-CN" altLang="en-US" sz="2000" b="1">
                <a:solidFill>
                  <a:srgbClr val="FF0000"/>
                </a:solidFill>
                <a:ea typeface="幼圆" panose="02010509060101010101" pitchFamily="49" charset="-122"/>
                <a:cs typeface="Times New Roman" panose="02020603050405020304" pitchFamily="18" charset="0"/>
              </a:rPr>
              <a:t>热能</a:t>
            </a:r>
            <a:r>
              <a:rPr lang="zh-CN" altLang="en-US" sz="2000" b="1">
                <a:ea typeface="幼圆" panose="02010509060101010101" pitchFamily="49" charset="-122"/>
                <a:cs typeface="Times New Roman" panose="02020603050405020304" pitchFamily="18" charset="0"/>
              </a:rPr>
              <a:t>并利用热能得到</a:t>
            </a:r>
            <a:r>
              <a:rPr lang="zh-CN" altLang="en-US" sz="2000" b="1">
                <a:solidFill>
                  <a:srgbClr val="FF0000"/>
                </a:solidFill>
                <a:ea typeface="幼圆" panose="02010509060101010101" pitchFamily="49" charset="-122"/>
                <a:cs typeface="Times New Roman" panose="02020603050405020304" pitchFamily="18" charset="0"/>
              </a:rPr>
              <a:t>动力</a:t>
            </a:r>
            <a:r>
              <a:rPr lang="zh-CN" altLang="en-US" sz="2000" b="1">
                <a:ea typeface="幼圆" panose="02010509060101010101" pitchFamily="49" charset="-122"/>
                <a:cs typeface="Times New Roman" panose="02020603050405020304" pitchFamily="18" charset="0"/>
              </a:rPr>
              <a:t>的整套设备</a:t>
            </a:r>
            <a:r>
              <a:rPr lang="zh-CN" altLang="en-US" sz="2000">
                <a:ea typeface="幼圆" panose="02010509060101010101" pitchFamily="49" charset="-122"/>
                <a:cs typeface="Times New Roman" panose="02020603050405020304" pitchFamily="18" charset="0"/>
              </a:rPr>
              <a:t>。</a:t>
            </a:r>
            <a:endParaRPr lang="en-US" altLang="zh-CN" sz="2000" b="1">
              <a:ea typeface="幼圆" panose="02010509060101010101" pitchFamily="49" charset="-122"/>
              <a:cs typeface="Times New Roman" panose="02020603050405020304" pitchFamily="18" charset="0"/>
            </a:endParaRPr>
          </a:p>
        </p:txBody>
      </p:sp>
      <p:sp>
        <p:nvSpPr>
          <p:cNvPr id="17" name="圆角矩形 4"/>
          <p:cNvSpPr>
            <a:spLocks noChangeArrowheads="1"/>
          </p:cNvSpPr>
          <p:nvPr/>
        </p:nvSpPr>
        <p:spPr bwMode="auto">
          <a:xfrm>
            <a:off x="282575" y="2855913"/>
            <a:ext cx="1347788" cy="1093787"/>
          </a:xfrm>
          <a:prstGeom prst="roundRect">
            <a:avLst>
              <a:gd name="adj" fmla="val 16667"/>
            </a:avLst>
          </a:prstGeom>
          <a:solidFill>
            <a:schemeClr val="accent1">
              <a:lumMod val="20000"/>
              <a:lumOff val="80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50000"/>
              </a:lnSpc>
              <a:defRPr/>
            </a:pPr>
            <a:r>
              <a:rPr lang="zh-CN" altLang="en-US" sz="2000" b="1" dirty="0" smtClean="0">
                <a:ea typeface="幼圆" panose="02010509060101010101" pitchFamily="49" charset="-122"/>
                <a:cs typeface="Times New Roman" panose="02020603050405020304" pitchFamily="18" charset="0"/>
              </a:rPr>
              <a:t>热能动力</a:t>
            </a:r>
            <a:endParaRPr lang="en-US" altLang="zh-CN" sz="2000" b="1" dirty="0" smtClean="0">
              <a:ea typeface="幼圆" panose="02010509060101010101" pitchFamily="49" charset="-122"/>
              <a:cs typeface="Times New Roman" panose="02020603050405020304" pitchFamily="18" charset="0"/>
            </a:endParaRPr>
          </a:p>
          <a:p>
            <a:pPr algn="ctr">
              <a:lnSpc>
                <a:spcPct val="150000"/>
              </a:lnSpc>
              <a:defRPr/>
            </a:pPr>
            <a:r>
              <a:rPr lang="zh-CN" altLang="en-US" sz="2000" b="1" dirty="0" smtClean="0">
                <a:ea typeface="幼圆" panose="02010509060101010101" pitchFamily="49" charset="-122"/>
                <a:cs typeface="Times New Roman" panose="02020603050405020304" pitchFamily="18" charset="0"/>
              </a:rPr>
              <a:t>装置</a:t>
            </a:r>
            <a:endParaRPr lang="en-US" altLang="zh-CN" sz="2000" b="1" dirty="0">
              <a:ea typeface="幼圆" panose="02010509060101010101" pitchFamily="49" charset="-122"/>
              <a:cs typeface="Times New Roman" panose="02020603050405020304" pitchFamily="18" charset="0"/>
            </a:endParaRPr>
          </a:p>
        </p:txBody>
      </p:sp>
      <p:sp>
        <p:nvSpPr>
          <p:cNvPr id="18" name="圆角矩形 4"/>
          <p:cNvSpPr>
            <a:spLocks noChangeArrowheads="1"/>
          </p:cNvSpPr>
          <p:nvPr/>
        </p:nvSpPr>
        <p:spPr bwMode="auto">
          <a:xfrm>
            <a:off x="2014538" y="2136775"/>
            <a:ext cx="2087562" cy="908050"/>
          </a:xfrm>
          <a:prstGeom prst="roundRect">
            <a:avLst>
              <a:gd name="adj" fmla="val 16667"/>
            </a:avLst>
          </a:prstGeom>
          <a:solidFill>
            <a:schemeClr val="accent1">
              <a:lumMod val="20000"/>
              <a:lumOff val="80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defRPr/>
            </a:pPr>
            <a:r>
              <a:rPr lang="zh-CN" altLang="en-US" sz="2000" b="1" dirty="0" smtClean="0">
                <a:solidFill>
                  <a:srgbClr val="0033CC"/>
                </a:solidFill>
                <a:ea typeface="幼圆" panose="02010509060101010101" pitchFamily="49" charset="-122"/>
                <a:cs typeface="Times New Roman" panose="02020603050405020304" pitchFamily="18" charset="0"/>
              </a:rPr>
              <a:t>蒸汽</a:t>
            </a:r>
            <a:r>
              <a:rPr lang="zh-CN" altLang="en-US" sz="2000" b="1" dirty="0" smtClean="0">
                <a:ea typeface="幼圆" panose="02010509060101010101" pitchFamily="49" charset="-122"/>
                <a:cs typeface="Times New Roman" panose="02020603050405020304" pitchFamily="18" charset="0"/>
              </a:rPr>
              <a:t>动力装置</a:t>
            </a:r>
            <a:endParaRPr lang="en-US" altLang="zh-CN" sz="2000" b="1" dirty="0" smtClean="0">
              <a:ea typeface="幼圆" panose="02010509060101010101" pitchFamily="49" charset="-122"/>
              <a:cs typeface="Times New Roman" panose="02020603050405020304" pitchFamily="18" charset="0"/>
            </a:endParaRPr>
          </a:p>
          <a:p>
            <a:pPr>
              <a:lnSpc>
                <a:spcPct val="150000"/>
              </a:lnSpc>
              <a:defRPr/>
            </a:pPr>
            <a:r>
              <a:rPr kumimoji="1" lang="en-US" altLang="zh-CN" sz="1600" b="1" dirty="0" smtClean="0">
                <a:ea typeface="楷体_GB2312" pitchFamily="49" charset="-122"/>
              </a:rPr>
              <a:t>Steam power plant</a:t>
            </a:r>
            <a:endParaRPr lang="en-US" altLang="zh-CN" sz="1600" b="1" dirty="0">
              <a:ea typeface="幼圆" panose="02010509060101010101" pitchFamily="49" charset="-122"/>
              <a:cs typeface="Times New Roman" panose="02020603050405020304" pitchFamily="18" charset="0"/>
            </a:endParaRPr>
          </a:p>
        </p:txBody>
      </p:sp>
      <p:sp>
        <p:nvSpPr>
          <p:cNvPr id="19" name="圆角矩形 4"/>
          <p:cNvSpPr>
            <a:spLocks noChangeArrowheads="1"/>
          </p:cNvSpPr>
          <p:nvPr/>
        </p:nvSpPr>
        <p:spPr bwMode="auto">
          <a:xfrm>
            <a:off x="2012950" y="3729038"/>
            <a:ext cx="2087563" cy="1112837"/>
          </a:xfrm>
          <a:prstGeom prst="roundRect">
            <a:avLst>
              <a:gd name="adj" fmla="val 16667"/>
            </a:avLst>
          </a:prstGeom>
          <a:solidFill>
            <a:schemeClr val="accent1">
              <a:lumMod val="20000"/>
              <a:lumOff val="80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defRPr/>
            </a:pPr>
            <a:r>
              <a:rPr lang="zh-CN" altLang="en-US" sz="2000" b="1" dirty="0" smtClean="0">
                <a:solidFill>
                  <a:srgbClr val="0033CC"/>
                </a:solidFill>
                <a:ea typeface="幼圆" panose="02010509060101010101" pitchFamily="49" charset="-122"/>
                <a:cs typeface="Times New Roman" panose="02020603050405020304" pitchFamily="18" charset="0"/>
              </a:rPr>
              <a:t>燃气</a:t>
            </a:r>
            <a:r>
              <a:rPr lang="zh-CN" altLang="en-US" sz="2000" b="1" dirty="0" smtClean="0">
                <a:ea typeface="幼圆" panose="02010509060101010101" pitchFamily="49" charset="-122"/>
                <a:cs typeface="Times New Roman" panose="02020603050405020304" pitchFamily="18" charset="0"/>
              </a:rPr>
              <a:t>动力装置</a:t>
            </a:r>
            <a:endParaRPr lang="en-US" altLang="zh-CN" sz="2000" b="1" dirty="0" smtClean="0">
              <a:ea typeface="幼圆" panose="02010509060101010101" pitchFamily="49" charset="-122"/>
              <a:cs typeface="Times New Roman" panose="02020603050405020304" pitchFamily="18" charset="0"/>
            </a:endParaRPr>
          </a:p>
          <a:p>
            <a:pPr>
              <a:lnSpc>
                <a:spcPct val="150000"/>
              </a:lnSpc>
              <a:defRPr/>
            </a:pPr>
            <a:r>
              <a:rPr kumimoji="1" lang="en-US" altLang="zh-CN" sz="1600" b="1" dirty="0" smtClean="0">
                <a:ea typeface="楷体_GB2312" pitchFamily="49" charset="-122"/>
              </a:rPr>
              <a:t>Combustion gas power plant</a:t>
            </a:r>
          </a:p>
        </p:txBody>
      </p:sp>
      <p:sp>
        <p:nvSpPr>
          <p:cNvPr id="20" name="圆角矩形 4"/>
          <p:cNvSpPr>
            <a:spLocks noChangeArrowheads="1"/>
          </p:cNvSpPr>
          <p:nvPr/>
        </p:nvSpPr>
        <p:spPr bwMode="auto">
          <a:xfrm>
            <a:off x="4479925" y="3436938"/>
            <a:ext cx="3971925" cy="560387"/>
          </a:xfrm>
          <a:prstGeom prst="roundRect">
            <a:avLst>
              <a:gd name="adj" fmla="val 16667"/>
            </a:avLst>
          </a:prstGeom>
          <a:solidFill>
            <a:schemeClr val="accent1">
              <a:lumMod val="20000"/>
              <a:lumOff val="80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defRPr/>
            </a:pPr>
            <a:r>
              <a:rPr lang="zh-CN" altLang="en-US" sz="2000" b="1" dirty="0" smtClean="0">
                <a:ea typeface="幼圆" panose="02010509060101010101" pitchFamily="49" charset="-122"/>
                <a:cs typeface="Times New Roman" panose="02020603050405020304" pitchFamily="18" charset="0"/>
              </a:rPr>
              <a:t>内燃机</a:t>
            </a:r>
            <a:r>
              <a:rPr lang="en-US" altLang="zh-CN" sz="2000" b="1" dirty="0" smtClean="0">
                <a:ea typeface="幼圆" panose="02010509060101010101" pitchFamily="49" charset="-122"/>
                <a:cs typeface="Times New Roman" panose="02020603050405020304" pitchFamily="18" charset="0"/>
              </a:rPr>
              <a:t>(</a:t>
            </a:r>
            <a:r>
              <a:rPr kumimoji="1" lang="en-US" altLang="zh-CN" sz="1600" b="1" dirty="0" smtClean="0">
                <a:ea typeface="楷体_GB2312" pitchFamily="49" charset="-122"/>
              </a:rPr>
              <a:t>Internal combustion gas engine)</a:t>
            </a:r>
            <a:endParaRPr lang="en-US" altLang="zh-CN" sz="1600" b="1" dirty="0">
              <a:ea typeface="幼圆" panose="02010509060101010101" pitchFamily="49" charset="-122"/>
              <a:cs typeface="Times New Roman" panose="02020603050405020304" pitchFamily="18" charset="0"/>
            </a:endParaRPr>
          </a:p>
        </p:txBody>
      </p:sp>
      <p:sp>
        <p:nvSpPr>
          <p:cNvPr id="21" name="圆角矩形 4"/>
          <p:cNvSpPr>
            <a:spLocks noChangeArrowheads="1"/>
          </p:cNvSpPr>
          <p:nvPr/>
        </p:nvSpPr>
        <p:spPr bwMode="auto">
          <a:xfrm>
            <a:off x="4479925" y="4119563"/>
            <a:ext cx="3971925" cy="558800"/>
          </a:xfrm>
          <a:prstGeom prst="roundRect">
            <a:avLst>
              <a:gd name="adj" fmla="val 16667"/>
            </a:avLst>
          </a:prstGeom>
          <a:solidFill>
            <a:schemeClr val="accent1">
              <a:lumMod val="20000"/>
              <a:lumOff val="80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defRPr/>
            </a:pPr>
            <a:r>
              <a:rPr lang="zh-CN" altLang="en-US" sz="2000" b="1" dirty="0" smtClean="0">
                <a:ea typeface="幼圆" panose="02010509060101010101" pitchFamily="49" charset="-122"/>
                <a:cs typeface="Times New Roman" panose="02020603050405020304" pitchFamily="18" charset="0"/>
              </a:rPr>
              <a:t>燃气轮机</a:t>
            </a:r>
            <a:r>
              <a:rPr lang="en-US" altLang="zh-CN" sz="2000" b="1" dirty="0" smtClean="0">
                <a:ea typeface="幼圆" panose="02010509060101010101" pitchFamily="49" charset="-122"/>
                <a:cs typeface="Times New Roman" panose="02020603050405020304" pitchFamily="18" charset="0"/>
              </a:rPr>
              <a:t>(</a:t>
            </a:r>
            <a:r>
              <a:rPr kumimoji="1" lang="en-US" altLang="zh-CN" sz="1600" b="1" dirty="0" smtClean="0">
                <a:ea typeface="楷体_GB2312" pitchFamily="49" charset="-122"/>
              </a:rPr>
              <a:t>Gas turbine power  </a:t>
            </a:r>
            <a:r>
              <a:rPr kumimoji="1" lang="en-US" altLang="zh-CN" sz="1600" b="1" dirty="0" smtClean="0"/>
              <a:t>plant)</a:t>
            </a:r>
            <a:endParaRPr lang="en-US" altLang="zh-CN" sz="1600" b="1" dirty="0">
              <a:ea typeface="幼圆" panose="02010509060101010101" pitchFamily="49" charset="-122"/>
              <a:cs typeface="Times New Roman" panose="02020603050405020304" pitchFamily="18" charset="0"/>
            </a:endParaRPr>
          </a:p>
        </p:txBody>
      </p:sp>
      <p:sp>
        <p:nvSpPr>
          <p:cNvPr id="22" name="圆角矩形 4"/>
          <p:cNvSpPr>
            <a:spLocks noChangeArrowheads="1"/>
          </p:cNvSpPr>
          <p:nvPr/>
        </p:nvSpPr>
        <p:spPr bwMode="auto">
          <a:xfrm>
            <a:off x="4479925" y="4800600"/>
            <a:ext cx="3971925" cy="558800"/>
          </a:xfrm>
          <a:prstGeom prst="roundRect">
            <a:avLst>
              <a:gd name="adj" fmla="val 16667"/>
            </a:avLst>
          </a:prstGeom>
          <a:solidFill>
            <a:schemeClr val="accent1">
              <a:lumMod val="20000"/>
              <a:lumOff val="80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defRPr/>
            </a:pPr>
            <a:r>
              <a:rPr lang="zh-CN" altLang="en-US" sz="2000" b="1" dirty="0" smtClean="0">
                <a:ea typeface="幼圆" panose="02010509060101010101" pitchFamily="49" charset="-122"/>
                <a:cs typeface="Times New Roman" panose="02020603050405020304" pitchFamily="18" charset="0"/>
              </a:rPr>
              <a:t>喷气发动机</a:t>
            </a:r>
            <a:r>
              <a:rPr lang="en-US" altLang="zh-CN" sz="2000" b="1" dirty="0" smtClean="0">
                <a:ea typeface="幼圆" panose="02010509060101010101" pitchFamily="49" charset="-122"/>
                <a:cs typeface="Times New Roman" panose="02020603050405020304" pitchFamily="18" charset="0"/>
              </a:rPr>
              <a:t>(</a:t>
            </a:r>
            <a:r>
              <a:rPr kumimoji="1" lang="en-US" altLang="zh-CN" sz="1600" b="1" dirty="0" smtClean="0">
                <a:ea typeface="楷体_GB2312" pitchFamily="49" charset="-122"/>
              </a:rPr>
              <a:t>Jet power plant)</a:t>
            </a:r>
            <a:endParaRPr lang="en-US" altLang="zh-CN" sz="1600" b="1" dirty="0">
              <a:ea typeface="幼圆" panose="02010509060101010101" pitchFamily="49" charset="-122"/>
              <a:cs typeface="Times New Roman" panose="02020603050405020304" pitchFamily="18" charset="0"/>
            </a:endParaRPr>
          </a:p>
        </p:txBody>
      </p:sp>
      <p:sp>
        <p:nvSpPr>
          <p:cNvPr id="23" name="圆角矩形 4"/>
          <p:cNvSpPr>
            <a:spLocks noChangeArrowheads="1"/>
          </p:cNvSpPr>
          <p:nvPr/>
        </p:nvSpPr>
        <p:spPr bwMode="auto">
          <a:xfrm>
            <a:off x="4479925" y="1916113"/>
            <a:ext cx="3971925" cy="560387"/>
          </a:xfrm>
          <a:prstGeom prst="roundRect">
            <a:avLst>
              <a:gd name="adj" fmla="val 16667"/>
            </a:avLst>
          </a:prstGeom>
          <a:solidFill>
            <a:schemeClr val="accent1">
              <a:lumMod val="20000"/>
              <a:lumOff val="80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defRPr/>
            </a:pPr>
            <a:r>
              <a:rPr lang="zh-CN" altLang="en-US" sz="2000" b="1" dirty="0" smtClean="0">
                <a:ea typeface="幼圆" panose="02010509060101010101" pitchFamily="49" charset="-122"/>
                <a:cs typeface="Times New Roman" panose="02020603050405020304" pitchFamily="18" charset="0"/>
              </a:rPr>
              <a:t>热电厂</a:t>
            </a:r>
            <a:r>
              <a:rPr lang="en-US" altLang="zh-CN" sz="1600" b="1" dirty="0" smtClean="0">
                <a:ea typeface="幼圆" panose="02010509060101010101" pitchFamily="49" charset="-122"/>
                <a:cs typeface="Times New Roman" panose="02020603050405020304" pitchFamily="18" charset="0"/>
              </a:rPr>
              <a:t>(Thermal power plant)</a:t>
            </a:r>
            <a:endParaRPr lang="en-US" altLang="zh-CN" sz="1600" b="1" dirty="0">
              <a:ea typeface="幼圆" panose="02010509060101010101" pitchFamily="49" charset="-122"/>
              <a:cs typeface="Times New Roman" panose="02020603050405020304" pitchFamily="18" charset="0"/>
            </a:endParaRPr>
          </a:p>
        </p:txBody>
      </p:sp>
      <p:sp>
        <p:nvSpPr>
          <p:cNvPr id="24" name="圆角矩形 4"/>
          <p:cNvSpPr>
            <a:spLocks noChangeArrowheads="1"/>
          </p:cNvSpPr>
          <p:nvPr/>
        </p:nvSpPr>
        <p:spPr bwMode="auto">
          <a:xfrm>
            <a:off x="4479925" y="2649538"/>
            <a:ext cx="3971925" cy="560387"/>
          </a:xfrm>
          <a:prstGeom prst="roundRect">
            <a:avLst>
              <a:gd name="adj" fmla="val 16667"/>
            </a:avLst>
          </a:prstGeom>
          <a:solidFill>
            <a:schemeClr val="accent1">
              <a:lumMod val="20000"/>
              <a:lumOff val="80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defRPr/>
            </a:pPr>
            <a:r>
              <a:rPr lang="zh-CN" altLang="en-US" sz="2000" b="1" dirty="0" smtClean="0">
                <a:ea typeface="幼圆" panose="02010509060101010101" pitchFamily="49" charset="-122"/>
                <a:cs typeface="Times New Roman" panose="02020603050405020304" pitchFamily="18" charset="0"/>
              </a:rPr>
              <a:t>核电站</a:t>
            </a:r>
            <a:r>
              <a:rPr lang="en-US" altLang="zh-CN" sz="1600" b="1" dirty="0" smtClean="0">
                <a:ea typeface="幼圆" panose="02010509060101010101" pitchFamily="49" charset="-122"/>
                <a:cs typeface="Times New Roman" panose="02020603050405020304" pitchFamily="18" charset="0"/>
              </a:rPr>
              <a:t>(Nuclear power station)</a:t>
            </a:r>
            <a:endParaRPr lang="en-US" altLang="zh-CN" sz="1600" b="1" dirty="0">
              <a:ea typeface="幼圆" panose="02010509060101010101" pitchFamily="49" charset="-122"/>
              <a:cs typeface="Times New Roman" panose="02020603050405020304" pitchFamily="18" charset="0"/>
            </a:endParaRPr>
          </a:p>
        </p:txBody>
      </p:sp>
      <p:sp>
        <p:nvSpPr>
          <p:cNvPr id="30732" name="圆角矩形 4"/>
          <p:cNvSpPr>
            <a:spLocks noChangeArrowheads="1"/>
          </p:cNvSpPr>
          <p:nvPr/>
        </p:nvSpPr>
        <p:spPr bwMode="auto">
          <a:xfrm>
            <a:off x="862013" y="5411788"/>
            <a:ext cx="7553325" cy="857250"/>
          </a:xfrm>
          <a:prstGeom prst="roundRect">
            <a:avLst>
              <a:gd name="adj" fmla="val 16667"/>
            </a:avLst>
          </a:pr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kumimoji="1" lang="zh-CN" altLang="en-US" b="1">
                <a:solidFill>
                  <a:srgbClr val="FF0000"/>
                </a:solidFill>
                <a:latin typeface="幼圆" panose="02010509060101010101" pitchFamily="49" charset="-122"/>
                <a:ea typeface="幼圆" panose="02010509060101010101" pitchFamily="49" charset="-122"/>
              </a:rPr>
              <a:t>共同本质</a:t>
            </a:r>
            <a:r>
              <a:rPr kumimoji="1" lang="en-US" altLang="zh-CN" b="1">
                <a:solidFill>
                  <a:srgbClr val="FF0000"/>
                </a:solidFill>
                <a:latin typeface="幼圆" panose="02010509060101010101" pitchFamily="49" charset="-122"/>
                <a:ea typeface="幼圆" panose="02010509060101010101" pitchFamily="49" charset="-122"/>
              </a:rPr>
              <a:t>:</a:t>
            </a:r>
            <a:r>
              <a:rPr kumimoji="1" lang="zh-CN" altLang="en-US" b="1">
                <a:solidFill>
                  <a:srgbClr val="FF0000"/>
                </a:solidFill>
                <a:latin typeface="幼圆" panose="02010509060101010101" pitchFamily="49" charset="-122"/>
                <a:ea typeface="幼圆" panose="02010509060101010101" pitchFamily="49" charset="-122"/>
                <a:sym typeface="Wingdings" panose="05000000000000000000" pitchFamily="2" charset="2"/>
              </a:rPr>
              <a:t> </a:t>
            </a:r>
            <a:r>
              <a:rPr kumimoji="1" lang="zh-CN" altLang="en-US" b="1">
                <a:latin typeface="幼圆" panose="02010509060101010101" pitchFamily="49" charset="-122"/>
                <a:ea typeface="幼圆" panose="02010509060101010101" pitchFamily="49" charset="-122"/>
                <a:sym typeface="Wingdings" panose="05000000000000000000" pitchFamily="2" charset="2"/>
              </a:rPr>
              <a:t>（</a:t>
            </a:r>
            <a:r>
              <a:rPr kumimoji="1" lang="en-US" altLang="zh-CN" b="1">
                <a:latin typeface="幼圆" panose="02010509060101010101" pitchFamily="49" charset="-122"/>
                <a:ea typeface="幼圆" panose="02010509060101010101" pitchFamily="49" charset="-122"/>
                <a:sym typeface="Wingdings" panose="05000000000000000000" pitchFamily="2" charset="2"/>
              </a:rPr>
              <a:t>1</a:t>
            </a:r>
            <a:r>
              <a:rPr kumimoji="1" lang="zh-CN" altLang="en-US" b="1">
                <a:latin typeface="幼圆" panose="02010509060101010101" pitchFamily="49" charset="-122"/>
                <a:ea typeface="幼圆" panose="02010509060101010101" pitchFamily="49" charset="-122"/>
                <a:sym typeface="Wingdings" panose="05000000000000000000" pitchFamily="2" charset="2"/>
              </a:rPr>
              <a:t>）具有 热源</a:t>
            </a:r>
            <a:r>
              <a:rPr kumimoji="1" lang="en-US" altLang="zh-CN" b="1">
                <a:latin typeface="幼圆" panose="02010509060101010101" pitchFamily="49" charset="-122"/>
                <a:ea typeface="幼圆" panose="02010509060101010101" pitchFamily="49" charset="-122"/>
                <a:sym typeface="Wingdings" panose="05000000000000000000" pitchFamily="2" charset="2"/>
              </a:rPr>
              <a:t>(</a:t>
            </a:r>
            <a:r>
              <a:rPr kumimoji="1" lang="zh-CN" altLang="en-US" b="1">
                <a:latin typeface="幼圆" panose="02010509060101010101" pitchFamily="49" charset="-122"/>
                <a:ea typeface="幼圆" panose="02010509060101010101" pitchFamily="49" charset="-122"/>
                <a:sym typeface="Wingdings" panose="05000000000000000000" pitchFamily="2" charset="2"/>
              </a:rPr>
              <a:t>高温热源，低温热源</a:t>
            </a:r>
            <a:r>
              <a:rPr kumimoji="1" lang="en-US" altLang="zh-CN" b="1">
                <a:latin typeface="幼圆" panose="02010509060101010101" pitchFamily="49" charset="-122"/>
                <a:ea typeface="幼圆" panose="02010509060101010101" pitchFamily="49" charset="-122"/>
                <a:sym typeface="Wingdings" panose="05000000000000000000" pitchFamily="2" charset="2"/>
              </a:rPr>
              <a:t>)</a:t>
            </a:r>
            <a:r>
              <a:rPr kumimoji="1" lang="zh-CN" altLang="en-US" b="1">
                <a:latin typeface="幼圆" panose="02010509060101010101" pitchFamily="49" charset="-122"/>
                <a:ea typeface="幼圆" panose="02010509060101010101" pitchFamily="49" charset="-122"/>
                <a:sym typeface="Wingdings" panose="05000000000000000000" pitchFamily="2" charset="2"/>
              </a:rPr>
              <a:t>及工质；</a:t>
            </a:r>
            <a:endParaRPr kumimoji="1" lang="en-US" altLang="zh-CN" b="1">
              <a:latin typeface="幼圆" panose="02010509060101010101" pitchFamily="49" charset="-122"/>
              <a:ea typeface="幼圆" panose="02010509060101010101" pitchFamily="49" charset="-122"/>
            </a:endParaRPr>
          </a:p>
          <a:p>
            <a:pPr>
              <a:lnSpc>
                <a:spcPct val="150000"/>
              </a:lnSpc>
            </a:pPr>
            <a:r>
              <a:rPr kumimoji="1" lang="en-US" altLang="zh-CN" b="1">
                <a:latin typeface="幼圆" panose="02010509060101010101" pitchFamily="49" charset="-122"/>
                <a:ea typeface="幼圆" panose="02010509060101010101" pitchFamily="49" charset="-122"/>
              </a:rPr>
              <a:t>           (2) </a:t>
            </a:r>
            <a:r>
              <a:rPr kumimoji="1" lang="zh-CN" altLang="en-US" b="1">
                <a:latin typeface="幼圆" panose="02010509060101010101" pitchFamily="49" charset="-122"/>
                <a:ea typeface="幼圆" panose="02010509060101010101" pitchFamily="49" charset="-122"/>
              </a:rPr>
              <a:t>具有  吸热</a:t>
            </a:r>
            <a:r>
              <a:rPr kumimoji="1" lang="en-US" altLang="zh-CN" b="1">
                <a:latin typeface="幼圆" panose="02010509060101010101" pitchFamily="49" charset="-122"/>
                <a:ea typeface="幼圆" panose="02010509060101010101" pitchFamily="49" charset="-122"/>
              </a:rPr>
              <a:t>—</a:t>
            </a:r>
            <a:r>
              <a:rPr kumimoji="1" lang="zh-CN" altLang="en-US" b="1">
                <a:latin typeface="幼圆" panose="02010509060101010101" pitchFamily="49" charset="-122"/>
                <a:ea typeface="幼圆" panose="02010509060101010101" pitchFamily="49" charset="-122"/>
              </a:rPr>
              <a:t>膨胀作功</a:t>
            </a:r>
            <a:r>
              <a:rPr kumimoji="1" lang="en-US" altLang="zh-CN" b="1">
                <a:latin typeface="幼圆" panose="02010509060101010101" pitchFamily="49" charset="-122"/>
                <a:ea typeface="幼圆" panose="02010509060101010101" pitchFamily="49" charset="-122"/>
              </a:rPr>
              <a:t>—</a:t>
            </a:r>
            <a:r>
              <a:rPr kumimoji="1" lang="zh-CN" altLang="en-US" b="1">
                <a:latin typeface="幼圆" panose="02010509060101010101" pitchFamily="49" charset="-122"/>
                <a:ea typeface="幼圆" panose="02010509060101010101" pitchFamily="49" charset="-122"/>
              </a:rPr>
              <a:t>排热 过程。</a:t>
            </a:r>
            <a:endParaRPr lang="en-US" altLang="zh-CN" b="1">
              <a:ea typeface="幼圆" panose="02010509060101010101" pitchFamily="49" charset="-122"/>
              <a:cs typeface="Times New Roman" panose="02020603050405020304" pitchFamily="18" charset="0"/>
            </a:endParaRPr>
          </a:p>
        </p:txBody>
      </p:sp>
      <p:cxnSp>
        <p:nvCxnSpPr>
          <p:cNvPr id="30733" name="直接连接符 2"/>
          <p:cNvCxnSpPr>
            <a:cxnSpLocks noChangeShapeType="1"/>
          </p:cNvCxnSpPr>
          <p:nvPr/>
        </p:nvCxnSpPr>
        <p:spPr bwMode="auto">
          <a:xfrm>
            <a:off x="1835150" y="2573338"/>
            <a:ext cx="0" cy="172720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30734" name="直接连接符 2"/>
          <p:cNvCxnSpPr>
            <a:cxnSpLocks noChangeShapeType="1"/>
          </p:cNvCxnSpPr>
          <p:nvPr/>
        </p:nvCxnSpPr>
        <p:spPr bwMode="auto">
          <a:xfrm>
            <a:off x="4284663" y="2141538"/>
            <a:ext cx="0" cy="842962"/>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30735" name="直接连接符 2"/>
          <p:cNvCxnSpPr>
            <a:cxnSpLocks noChangeShapeType="1"/>
          </p:cNvCxnSpPr>
          <p:nvPr/>
        </p:nvCxnSpPr>
        <p:spPr bwMode="auto">
          <a:xfrm>
            <a:off x="4284663" y="3709988"/>
            <a:ext cx="0" cy="1450975"/>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30736" name="直接连接符 2"/>
          <p:cNvCxnSpPr>
            <a:cxnSpLocks noChangeShapeType="1"/>
          </p:cNvCxnSpPr>
          <p:nvPr/>
        </p:nvCxnSpPr>
        <p:spPr bwMode="auto">
          <a:xfrm flipH="1" flipV="1">
            <a:off x="1846263" y="2590800"/>
            <a:ext cx="215900"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30737" name="直接连接符 2"/>
          <p:cNvCxnSpPr>
            <a:cxnSpLocks noChangeShapeType="1"/>
          </p:cNvCxnSpPr>
          <p:nvPr/>
        </p:nvCxnSpPr>
        <p:spPr bwMode="auto">
          <a:xfrm flipH="1" flipV="1">
            <a:off x="1835150" y="4286250"/>
            <a:ext cx="215900"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30738" name="直接连接符 2"/>
          <p:cNvCxnSpPr>
            <a:cxnSpLocks noChangeShapeType="1"/>
          </p:cNvCxnSpPr>
          <p:nvPr/>
        </p:nvCxnSpPr>
        <p:spPr bwMode="auto">
          <a:xfrm flipH="1" flipV="1">
            <a:off x="1630363" y="3430588"/>
            <a:ext cx="215900"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30739" name="直接连接符 2"/>
          <p:cNvCxnSpPr>
            <a:cxnSpLocks noChangeShapeType="1"/>
          </p:cNvCxnSpPr>
          <p:nvPr/>
        </p:nvCxnSpPr>
        <p:spPr bwMode="auto">
          <a:xfrm flipH="1" flipV="1">
            <a:off x="4278313" y="2149475"/>
            <a:ext cx="215900"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30740" name="直接连接符 2"/>
          <p:cNvCxnSpPr>
            <a:cxnSpLocks noChangeShapeType="1"/>
          </p:cNvCxnSpPr>
          <p:nvPr/>
        </p:nvCxnSpPr>
        <p:spPr bwMode="auto">
          <a:xfrm flipH="1" flipV="1">
            <a:off x="4264025" y="2984500"/>
            <a:ext cx="215900"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30741" name="直接连接符 2"/>
          <p:cNvCxnSpPr>
            <a:cxnSpLocks noChangeShapeType="1"/>
          </p:cNvCxnSpPr>
          <p:nvPr/>
        </p:nvCxnSpPr>
        <p:spPr bwMode="auto">
          <a:xfrm flipH="1" flipV="1">
            <a:off x="4062413" y="2590800"/>
            <a:ext cx="215900"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30742" name="直接连接符 2"/>
          <p:cNvCxnSpPr>
            <a:cxnSpLocks noChangeShapeType="1"/>
          </p:cNvCxnSpPr>
          <p:nvPr/>
        </p:nvCxnSpPr>
        <p:spPr bwMode="auto">
          <a:xfrm flipH="1" flipV="1">
            <a:off x="4264025" y="3717925"/>
            <a:ext cx="215900"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30743" name="直接连接符 2"/>
          <p:cNvCxnSpPr>
            <a:cxnSpLocks noChangeShapeType="1"/>
            <a:stCxn id="21" idx="1"/>
          </p:cNvCxnSpPr>
          <p:nvPr/>
        </p:nvCxnSpPr>
        <p:spPr bwMode="auto">
          <a:xfrm flipH="1">
            <a:off x="4103688" y="4398963"/>
            <a:ext cx="376237"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30744" name="直接连接符 2"/>
          <p:cNvCxnSpPr>
            <a:cxnSpLocks noChangeShapeType="1"/>
          </p:cNvCxnSpPr>
          <p:nvPr/>
        </p:nvCxnSpPr>
        <p:spPr bwMode="auto">
          <a:xfrm flipH="1" flipV="1">
            <a:off x="4278313" y="5159375"/>
            <a:ext cx="215900"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spTree>
  </p:cSld>
  <p:clrMapOvr>
    <a:masterClrMapping/>
  </p:clrMapOvr>
  <p:transition spd="slow">
    <p:blinds dir="ver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ChangeArrowheads="1"/>
          </p:cNvSpPr>
          <p:nvPr/>
        </p:nvSpPr>
        <p:spPr bwMode="auto">
          <a:xfrm>
            <a:off x="171450" y="185738"/>
            <a:ext cx="7772400" cy="58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400" b="1">
                <a:solidFill>
                  <a:srgbClr val="FF0000"/>
                </a:solidFill>
                <a:ea typeface="幼圆" panose="02010509060101010101" pitchFamily="49" charset="-122"/>
                <a:cs typeface="Times New Roman" panose="02020603050405020304" pitchFamily="18" charset="0"/>
              </a:rPr>
              <a:t>蒸汽动力装置</a:t>
            </a:r>
            <a:endParaRPr kumimoji="1" lang="en-US" altLang="zh-CN" sz="2400" b="1">
              <a:solidFill>
                <a:srgbClr val="FF0000"/>
              </a:solidFill>
              <a:ea typeface="幼圆" panose="02010509060101010101" pitchFamily="49" charset="-122"/>
              <a:cs typeface="Times New Roman" panose="02020603050405020304" pitchFamily="18" charset="0"/>
            </a:endParaRPr>
          </a:p>
        </p:txBody>
      </p:sp>
      <p:sp>
        <p:nvSpPr>
          <p:cNvPr id="31747" name="圆角矩形 4"/>
          <p:cNvSpPr>
            <a:spLocks noChangeArrowheads="1"/>
          </p:cNvSpPr>
          <p:nvPr/>
        </p:nvSpPr>
        <p:spPr bwMode="auto">
          <a:xfrm>
            <a:off x="3808413" y="1971675"/>
            <a:ext cx="1223962" cy="11525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lang="zh-CN" altLang="en-US" sz="2400" b="1">
                <a:solidFill>
                  <a:schemeClr val="bg1"/>
                </a:solidFill>
                <a:ea typeface="幼圆" panose="02010509060101010101" pitchFamily="49" charset="-122"/>
                <a:cs typeface="Times New Roman" panose="02020603050405020304" pitchFamily="18" charset="0"/>
              </a:rPr>
              <a:t>汽轮机</a:t>
            </a:r>
            <a:endParaRPr lang="en-US" altLang="zh-CN" sz="2400" b="1">
              <a:solidFill>
                <a:schemeClr val="bg1"/>
              </a:solidFill>
              <a:ea typeface="幼圆" panose="02010509060101010101" pitchFamily="49" charset="-122"/>
              <a:cs typeface="Times New Roman" panose="02020603050405020304" pitchFamily="18" charset="0"/>
            </a:endParaRPr>
          </a:p>
        </p:txBody>
      </p:sp>
      <p:sp>
        <p:nvSpPr>
          <p:cNvPr id="31748" name="圆角矩形 4"/>
          <p:cNvSpPr>
            <a:spLocks noChangeArrowheads="1"/>
          </p:cNvSpPr>
          <p:nvPr/>
        </p:nvSpPr>
        <p:spPr bwMode="auto">
          <a:xfrm>
            <a:off x="1636713" y="1912938"/>
            <a:ext cx="901700" cy="1152525"/>
          </a:xfrm>
          <a:prstGeom prst="roundRect">
            <a:avLst>
              <a:gd name="adj" fmla="val 16667"/>
            </a:avLst>
          </a:pr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lang="zh-CN" altLang="en-US" sz="2400" b="1">
                <a:solidFill>
                  <a:schemeClr val="bg1"/>
                </a:solidFill>
                <a:ea typeface="幼圆" panose="02010509060101010101" pitchFamily="49" charset="-122"/>
                <a:cs typeface="Times New Roman" panose="02020603050405020304" pitchFamily="18" charset="0"/>
              </a:rPr>
              <a:t>锅炉</a:t>
            </a:r>
            <a:endParaRPr lang="en-US" altLang="zh-CN" sz="2400" b="1">
              <a:solidFill>
                <a:schemeClr val="bg1"/>
              </a:solidFill>
              <a:ea typeface="幼圆" panose="02010509060101010101" pitchFamily="49" charset="-122"/>
              <a:cs typeface="Times New Roman" panose="02020603050405020304" pitchFamily="18" charset="0"/>
            </a:endParaRPr>
          </a:p>
        </p:txBody>
      </p:sp>
      <p:sp>
        <p:nvSpPr>
          <p:cNvPr id="22" name="圆角矩形 4"/>
          <p:cNvSpPr>
            <a:spLocks noChangeArrowheads="1"/>
          </p:cNvSpPr>
          <p:nvPr/>
        </p:nvSpPr>
        <p:spPr bwMode="auto">
          <a:xfrm>
            <a:off x="6254750" y="1971675"/>
            <a:ext cx="1008063" cy="1152525"/>
          </a:xfrm>
          <a:prstGeom prst="roundRect">
            <a:avLst>
              <a:gd name="adj" fmla="val 16667"/>
            </a:avLst>
          </a:prstGeom>
          <a:solidFill>
            <a:schemeClr val="accent2">
              <a:lumMod val="75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defRPr/>
            </a:pPr>
            <a:r>
              <a:rPr lang="zh-CN" altLang="en-US" sz="2400" b="1" dirty="0" smtClean="0">
                <a:solidFill>
                  <a:schemeClr val="bg1"/>
                </a:solidFill>
                <a:ea typeface="幼圆" panose="02010509060101010101" pitchFamily="49" charset="-122"/>
                <a:cs typeface="Times New Roman" panose="02020603050405020304" pitchFamily="18" charset="0"/>
              </a:rPr>
              <a:t>冷凝</a:t>
            </a:r>
            <a:endParaRPr lang="en-US" altLang="zh-CN" sz="2400" b="1" dirty="0" smtClean="0">
              <a:solidFill>
                <a:schemeClr val="bg1"/>
              </a:solidFill>
              <a:ea typeface="幼圆" panose="02010509060101010101" pitchFamily="49" charset="-122"/>
              <a:cs typeface="Times New Roman" panose="02020603050405020304" pitchFamily="18" charset="0"/>
            </a:endParaRPr>
          </a:p>
          <a:p>
            <a:pPr>
              <a:lnSpc>
                <a:spcPct val="150000"/>
              </a:lnSpc>
              <a:defRPr/>
            </a:pPr>
            <a:r>
              <a:rPr lang="zh-CN" altLang="en-US" sz="2400" b="1" dirty="0" smtClean="0">
                <a:solidFill>
                  <a:schemeClr val="bg1"/>
                </a:solidFill>
                <a:ea typeface="幼圆" panose="02010509060101010101" pitchFamily="49" charset="-122"/>
                <a:cs typeface="Times New Roman" panose="02020603050405020304" pitchFamily="18" charset="0"/>
              </a:rPr>
              <a:t>装置</a:t>
            </a:r>
            <a:endParaRPr lang="en-US" altLang="zh-CN" sz="2400" b="1" dirty="0">
              <a:solidFill>
                <a:schemeClr val="bg1"/>
              </a:solidFill>
              <a:ea typeface="幼圆" panose="02010509060101010101" pitchFamily="49" charset="-122"/>
              <a:cs typeface="Times New Roman" panose="02020603050405020304" pitchFamily="18" charset="0"/>
            </a:endParaRPr>
          </a:p>
        </p:txBody>
      </p:sp>
      <p:cxnSp>
        <p:nvCxnSpPr>
          <p:cNvPr id="31750" name="直接箭头连接符 2"/>
          <p:cNvCxnSpPr>
            <a:cxnSpLocks noChangeShapeType="1"/>
          </p:cNvCxnSpPr>
          <p:nvPr/>
        </p:nvCxnSpPr>
        <p:spPr bwMode="auto">
          <a:xfrm flipV="1">
            <a:off x="2538413" y="2546350"/>
            <a:ext cx="1196975" cy="1588"/>
          </a:xfrm>
          <a:prstGeom prst="straightConnector1">
            <a:avLst/>
          </a:prstGeom>
          <a:noFill/>
          <a:ln w="57150" algn="ctr">
            <a:solidFill>
              <a:srgbClr val="C00000"/>
            </a:solidFill>
            <a:round/>
            <a:headEnd/>
            <a:tailEnd type="triangle" w="med" len="med"/>
          </a:ln>
          <a:extLst>
            <a:ext uri="{909E8E84-426E-40DD-AFC4-6F175D3DCCD1}">
              <a14:hiddenFill xmlns:a14="http://schemas.microsoft.com/office/drawing/2010/main">
                <a:noFill/>
              </a14:hiddenFill>
            </a:ext>
          </a:extLst>
        </p:spPr>
      </p:cxnSp>
      <p:cxnSp>
        <p:nvCxnSpPr>
          <p:cNvPr id="31751" name="直接箭头连接符 23"/>
          <p:cNvCxnSpPr>
            <a:cxnSpLocks noChangeShapeType="1"/>
          </p:cNvCxnSpPr>
          <p:nvPr/>
        </p:nvCxnSpPr>
        <p:spPr bwMode="auto">
          <a:xfrm>
            <a:off x="5173663" y="2547938"/>
            <a:ext cx="1081087" cy="0"/>
          </a:xfrm>
          <a:prstGeom prst="straightConnector1">
            <a:avLst/>
          </a:prstGeom>
          <a:noFill/>
          <a:ln w="57150" algn="ctr">
            <a:solidFill>
              <a:srgbClr val="00B050"/>
            </a:solidFill>
            <a:round/>
            <a:headEnd/>
            <a:tailEnd type="triangle" w="med" len="med"/>
          </a:ln>
          <a:extLst>
            <a:ext uri="{909E8E84-426E-40DD-AFC4-6F175D3DCCD1}">
              <a14:hiddenFill xmlns:a14="http://schemas.microsoft.com/office/drawing/2010/main">
                <a:noFill/>
              </a14:hiddenFill>
            </a:ext>
          </a:extLst>
        </p:spPr>
      </p:cxnSp>
      <p:cxnSp>
        <p:nvCxnSpPr>
          <p:cNvPr id="38" name="直接箭头连接符 37"/>
          <p:cNvCxnSpPr/>
          <p:nvPr/>
        </p:nvCxnSpPr>
        <p:spPr bwMode="auto">
          <a:xfrm flipV="1">
            <a:off x="1141413" y="2547938"/>
            <a:ext cx="523875" cy="0"/>
          </a:xfrm>
          <a:prstGeom prst="straightConnector1">
            <a:avLst/>
          </a:prstGeom>
          <a:solidFill>
            <a:schemeClr val="accent1"/>
          </a:solidFill>
          <a:ln w="57150" cap="flat" cmpd="sng" algn="ctr">
            <a:solidFill>
              <a:schemeClr val="accent2">
                <a:lumMod val="75000"/>
              </a:schemeClr>
            </a:solidFill>
            <a:prstDash val="solid"/>
            <a:round/>
            <a:headEnd type="none" w="med" len="med"/>
            <a:tailEnd type="triangle"/>
          </a:ln>
          <a:effectLst/>
        </p:spPr>
      </p:cxnSp>
      <p:cxnSp>
        <p:nvCxnSpPr>
          <p:cNvPr id="31753" name="直接箭头连接符 39"/>
          <p:cNvCxnSpPr>
            <a:cxnSpLocks noChangeShapeType="1"/>
          </p:cNvCxnSpPr>
          <p:nvPr/>
        </p:nvCxnSpPr>
        <p:spPr bwMode="auto">
          <a:xfrm flipV="1">
            <a:off x="4406900" y="1592263"/>
            <a:ext cx="0" cy="396875"/>
          </a:xfrm>
          <a:prstGeom prst="straightConnector1">
            <a:avLst/>
          </a:prstGeom>
          <a:noFill/>
          <a:ln w="57150" algn="ctr">
            <a:solidFill>
              <a:srgbClr val="00B050"/>
            </a:solidFill>
            <a:round/>
            <a:headEnd/>
            <a:tailEnd type="triangle" w="med" len="med"/>
          </a:ln>
          <a:extLst>
            <a:ext uri="{909E8E84-426E-40DD-AFC4-6F175D3DCCD1}">
              <a14:hiddenFill xmlns:a14="http://schemas.microsoft.com/office/drawing/2010/main">
                <a:noFill/>
              </a14:hiddenFill>
            </a:ext>
          </a:extLst>
        </p:spPr>
      </p:cxnSp>
      <p:sp>
        <p:nvSpPr>
          <p:cNvPr id="31754" name="圆角矩形 4"/>
          <p:cNvSpPr>
            <a:spLocks noChangeArrowheads="1"/>
          </p:cNvSpPr>
          <p:nvPr/>
        </p:nvSpPr>
        <p:spPr bwMode="auto">
          <a:xfrm>
            <a:off x="3897313" y="1057275"/>
            <a:ext cx="1008062" cy="54927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lang="zh-CN" altLang="en-US" sz="2400" b="1">
                <a:solidFill>
                  <a:schemeClr val="bg1"/>
                </a:solidFill>
                <a:ea typeface="幼圆" panose="02010509060101010101" pitchFamily="49" charset="-122"/>
                <a:cs typeface="Times New Roman" panose="02020603050405020304" pitchFamily="18" charset="0"/>
              </a:rPr>
              <a:t>作功</a:t>
            </a:r>
            <a:endParaRPr lang="en-US" altLang="zh-CN" sz="2400" b="1">
              <a:solidFill>
                <a:schemeClr val="bg1"/>
              </a:solidFill>
              <a:ea typeface="幼圆" panose="02010509060101010101" pitchFamily="49" charset="-122"/>
              <a:cs typeface="Times New Roman" panose="02020603050405020304" pitchFamily="18" charset="0"/>
            </a:endParaRPr>
          </a:p>
        </p:txBody>
      </p:sp>
      <p:sp>
        <p:nvSpPr>
          <p:cNvPr id="31755" name="Text Box 4"/>
          <p:cNvSpPr txBox="1">
            <a:spLocks noChangeArrowheads="1"/>
          </p:cNvSpPr>
          <p:nvPr/>
        </p:nvSpPr>
        <p:spPr bwMode="auto">
          <a:xfrm>
            <a:off x="703263" y="2146300"/>
            <a:ext cx="1119187"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b="1">
                <a:solidFill>
                  <a:srgbClr val="0033CC"/>
                </a:solidFill>
                <a:latin typeface="幼圆" panose="02010509060101010101" pitchFamily="49" charset="-122"/>
                <a:ea typeface="幼圆" panose="02010509060101010101" pitchFamily="49" charset="-122"/>
              </a:rPr>
              <a:t>   水</a:t>
            </a:r>
            <a:endParaRPr kumimoji="1" lang="en-US" altLang="zh-CN" b="1">
              <a:solidFill>
                <a:srgbClr val="0033CC"/>
              </a:solidFill>
              <a:latin typeface="幼圆" panose="02010509060101010101" pitchFamily="49" charset="-122"/>
              <a:ea typeface="幼圆" panose="02010509060101010101" pitchFamily="49" charset="-122"/>
            </a:endParaRPr>
          </a:p>
        </p:txBody>
      </p:sp>
      <p:sp>
        <p:nvSpPr>
          <p:cNvPr id="31756" name="Text Box 4"/>
          <p:cNvSpPr txBox="1">
            <a:spLocks noChangeArrowheads="1"/>
          </p:cNvSpPr>
          <p:nvPr/>
        </p:nvSpPr>
        <p:spPr bwMode="auto">
          <a:xfrm>
            <a:off x="2671763" y="2160588"/>
            <a:ext cx="1119187"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b="1">
                <a:solidFill>
                  <a:srgbClr val="0033CC"/>
                </a:solidFill>
                <a:latin typeface="幼圆" panose="02010509060101010101" pitchFamily="49" charset="-122"/>
                <a:ea typeface="幼圆" panose="02010509060101010101" pitchFamily="49" charset="-122"/>
              </a:rPr>
              <a:t>过热蒸汽</a:t>
            </a:r>
            <a:endParaRPr kumimoji="1" lang="en-US" altLang="zh-CN" b="1">
              <a:solidFill>
                <a:srgbClr val="0033CC"/>
              </a:solidFill>
              <a:latin typeface="幼圆" panose="02010509060101010101" pitchFamily="49" charset="-122"/>
              <a:ea typeface="幼圆" panose="02010509060101010101" pitchFamily="49" charset="-122"/>
            </a:endParaRPr>
          </a:p>
        </p:txBody>
      </p:sp>
      <p:sp>
        <p:nvSpPr>
          <p:cNvPr id="31757" name="Text Box 4"/>
          <p:cNvSpPr txBox="1">
            <a:spLocks noChangeArrowheads="1"/>
          </p:cNvSpPr>
          <p:nvPr/>
        </p:nvSpPr>
        <p:spPr bwMode="auto">
          <a:xfrm>
            <a:off x="5305425" y="2146300"/>
            <a:ext cx="1119188"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b="1">
                <a:solidFill>
                  <a:srgbClr val="0033CC"/>
                </a:solidFill>
                <a:latin typeface="幼圆" panose="02010509060101010101" pitchFamily="49" charset="-122"/>
                <a:ea typeface="幼圆" panose="02010509060101010101" pitchFamily="49" charset="-122"/>
              </a:rPr>
              <a:t>乏汽</a:t>
            </a:r>
            <a:endParaRPr kumimoji="1" lang="en-US" altLang="zh-CN" b="1">
              <a:solidFill>
                <a:srgbClr val="0033CC"/>
              </a:solidFill>
              <a:latin typeface="幼圆" panose="02010509060101010101" pitchFamily="49" charset="-122"/>
              <a:ea typeface="幼圆" panose="02010509060101010101" pitchFamily="49" charset="-122"/>
            </a:endParaRPr>
          </a:p>
        </p:txBody>
      </p:sp>
      <p:cxnSp>
        <p:nvCxnSpPr>
          <p:cNvPr id="26" name="直接箭头连接符 25"/>
          <p:cNvCxnSpPr/>
          <p:nvPr/>
        </p:nvCxnSpPr>
        <p:spPr bwMode="auto">
          <a:xfrm flipV="1">
            <a:off x="7191375" y="2546350"/>
            <a:ext cx="522288" cy="0"/>
          </a:xfrm>
          <a:prstGeom prst="straightConnector1">
            <a:avLst/>
          </a:prstGeom>
          <a:solidFill>
            <a:schemeClr val="accent1"/>
          </a:solidFill>
          <a:ln w="57150" cap="flat" cmpd="sng" algn="ctr">
            <a:solidFill>
              <a:schemeClr val="accent2">
                <a:lumMod val="75000"/>
              </a:schemeClr>
            </a:solidFill>
            <a:prstDash val="solid"/>
            <a:round/>
            <a:headEnd type="none" w="med" len="med"/>
            <a:tailEnd type="triangle"/>
          </a:ln>
          <a:effectLst/>
        </p:spPr>
      </p:cxnSp>
      <p:sp>
        <p:nvSpPr>
          <p:cNvPr id="31759" name="圆角矩形 4"/>
          <p:cNvSpPr>
            <a:spLocks noChangeArrowheads="1"/>
          </p:cNvSpPr>
          <p:nvPr/>
        </p:nvSpPr>
        <p:spPr bwMode="auto">
          <a:xfrm>
            <a:off x="3808413" y="4497388"/>
            <a:ext cx="1223962" cy="11525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lang="zh-CN" altLang="en-US" sz="2400" b="1">
                <a:solidFill>
                  <a:schemeClr val="bg1"/>
                </a:solidFill>
                <a:ea typeface="幼圆" panose="02010509060101010101" pitchFamily="49" charset="-122"/>
                <a:cs typeface="Times New Roman" panose="02020603050405020304" pitchFamily="18" charset="0"/>
              </a:rPr>
              <a:t>汽轮机</a:t>
            </a:r>
            <a:endParaRPr lang="en-US" altLang="zh-CN" sz="2400" b="1">
              <a:solidFill>
                <a:schemeClr val="bg1"/>
              </a:solidFill>
              <a:ea typeface="幼圆" panose="02010509060101010101" pitchFamily="49" charset="-122"/>
              <a:cs typeface="Times New Roman" panose="02020603050405020304" pitchFamily="18" charset="0"/>
            </a:endParaRPr>
          </a:p>
        </p:txBody>
      </p:sp>
      <p:sp>
        <p:nvSpPr>
          <p:cNvPr id="31760" name="圆角矩形 4"/>
          <p:cNvSpPr>
            <a:spLocks noChangeArrowheads="1"/>
          </p:cNvSpPr>
          <p:nvPr/>
        </p:nvSpPr>
        <p:spPr bwMode="auto">
          <a:xfrm>
            <a:off x="1636713" y="4438650"/>
            <a:ext cx="901700" cy="1150938"/>
          </a:xfrm>
          <a:prstGeom prst="roundRect">
            <a:avLst>
              <a:gd name="adj" fmla="val 16667"/>
            </a:avLst>
          </a:pr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lang="zh-CN" altLang="en-US" sz="2400" b="1">
                <a:solidFill>
                  <a:schemeClr val="bg1"/>
                </a:solidFill>
                <a:ea typeface="幼圆" panose="02010509060101010101" pitchFamily="49" charset="-122"/>
                <a:cs typeface="Times New Roman" panose="02020603050405020304" pitchFamily="18" charset="0"/>
              </a:rPr>
              <a:t>核反应堆</a:t>
            </a:r>
            <a:endParaRPr lang="en-US" altLang="zh-CN" sz="2400" b="1">
              <a:solidFill>
                <a:schemeClr val="bg1"/>
              </a:solidFill>
              <a:ea typeface="幼圆" panose="02010509060101010101" pitchFamily="49" charset="-122"/>
              <a:cs typeface="Times New Roman" panose="02020603050405020304" pitchFamily="18" charset="0"/>
            </a:endParaRPr>
          </a:p>
        </p:txBody>
      </p:sp>
      <p:sp>
        <p:nvSpPr>
          <p:cNvPr id="30" name="圆角矩形 4"/>
          <p:cNvSpPr>
            <a:spLocks noChangeArrowheads="1"/>
          </p:cNvSpPr>
          <p:nvPr/>
        </p:nvSpPr>
        <p:spPr bwMode="auto">
          <a:xfrm>
            <a:off x="6254750" y="4497388"/>
            <a:ext cx="1008063" cy="1152525"/>
          </a:xfrm>
          <a:prstGeom prst="roundRect">
            <a:avLst>
              <a:gd name="adj" fmla="val 16667"/>
            </a:avLst>
          </a:prstGeom>
          <a:solidFill>
            <a:schemeClr val="accent2">
              <a:lumMod val="75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defRPr/>
            </a:pPr>
            <a:r>
              <a:rPr lang="zh-CN" altLang="en-US" sz="2400" b="1" dirty="0" smtClean="0">
                <a:solidFill>
                  <a:schemeClr val="bg1"/>
                </a:solidFill>
                <a:ea typeface="幼圆" panose="02010509060101010101" pitchFamily="49" charset="-122"/>
                <a:cs typeface="Times New Roman" panose="02020603050405020304" pitchFamily="18" charset="0"/>
              </a:rPr>
              <a:t>冷凝</a:t>
            </a:r>
            <a:endParaRPr lang="en-US" altLang="zh-CN" sz="2400" b="1" dirty="0" smtClean="0">
              <a:solidFill>
                <a:schemeClr val="bg1"/>
              </a:solidFill>
              <a:ea typeface="幼圆" panose="02010509060101010101" pitchFamily="49" charset="-122"/>
              <a:cs typeface="Times New Roman" panose="02020603050405020304" pitchFamily="18" charset="0"/>
            </a:endParaRPr>
          </a:p>
          <a:p>
            <a:pPr>
              <a:lnSpc>
                <a:spcPct val="150000"/>
              </a:lnSpc>
              <a:defRPr/>
            </a:pPr>
            <a:r>
              <a:rPr lang="zh-CN" altLang="en-US" sz="2400" b="1" dirty="0" smtClean="0">
                <a:solidFill>
                  <a:schemeClr val="bg1"/>
                </a:solidFill>
                <a:ea typeface="幼圆" panose="02010509060101010101" pitchFamily="49" charset="-122"/>
                <a:cs typeface="Times New Roman" panose="02020603050405020304" pitchFamily="18" charset="0"/>
              </a:rPr>
              <a:t>装置</a:t>
            </a:r>
            <a:endParaRPr lang="en-US" altLang="zh-CN" sz="2400" b="1" dirty="0">
              <a:solidFill>
                <a:schemeClr val="bg1"/>
              </a:solidFill>
              <a:ea typeface="幼圆" panose="02010509060101010101" pitchFamily="49" charset="-122"/>
              <a:cs typeface="Times New Roman" panose="02020603050405020304" pitchFamily="18" charset="0"/>
            </a:endParaRPr>
          </a:p>
        </p:txBody>
      </p:sp>
      <p:cxnSp>
        <p:nvCxnSpPr>
          <p:cNvPr id="31762" name="直接箭头连接符 30"/>
          <p:cNvCxnSpPr>
            <a:cxnSpLocks noChangeShapeType="1"/>
          </p:cNvCxnSpPr>
          <p:nvPr/>
        </p:nvCxnSpPr>
        <p:spPr bwMode="auto">
          <a:xfrm flipV="1">
            <a:off x="2538413" y="5072063"/>
            <a:ext cx="1196975" cy="1587"/>
          </a:xfrm>
          <a:prstGeom prst="straightConnector1">
            <a:avLst/>
          </a:prstGeom>
          <a:noFill/>
          <a:ln w="57150" algn="ctr">
            <a:solidFill>
              <a:srgbClr val="C00000"/>
            </a:solidFill>
            <a:round/>
            <a:headEnd/>
            <a:tailEnd type="triangle" w="med" len="med"/>
          </a:ln>
          <a:extLst>
            <a:ext uri="{909E8E84-426E-40DD-AFC4-6F175D3DCCD1}">
              <a14:hiddenFill xmlns:a14="http://schemas.microsoft.com/office/drawing/2010/main">
                <a:noFill/>
              </a14:hiddenFill>
            </a:ext>
          </a:extLst>
        </p:spPr>
      </p:cxnSp>
      <p:cxnSp>
        <p:nvCxnSpPr>
          <p:cNvPr id="31763" name="直接箭头连接符 31"/>
          <p:cNvCxnSpPr>
            <a:cxnSpLocks noChangeShapeType="1"/>
          </p:cNvCxnSpPr>
          <p:nvPr/>
        </p:nvCxnSpPr>
        <p:spPr bwMode="auto">
          <a:xfrm>
            <a:off x="5173663" y="5073650"/>
            <a:ext cx="1081087" cy="0"/>
          </a:xfrm>
          <a:prstGeom prst="straightConnector1">
            <a:avLst/>
          </a:prstGeom>
          <a:noFill/>
          <a:ln w="57150" algn="ctr">
            <a:solidFill>
              <a:srgbClr val="00B050"/>
            </a:solidFill>
            <a:round/>
            <a:headEnd/>
            <a:tailEnd type="triangle" w="med" len="med"/>
          </a:ln>
          <a:extLst>
            <a:ext uri="{909E8E84-426E-40DD-AFC4-6F175D3DCCD1}">
              <a14:hiddenFill xmlns:a14="http://schemas.microsoft.com/office/drawing/2010/main">
                <a:noFill/>
              </a14:hiddenFill>
            </a:ext>
          </a:extLst>
        </p:spPr>
      </p:cxnSp>
      <p:cxnSp>
        <p:nvCxnSpPr>
          <p:cNvPr id="33" name="直接箭头连接符 32"/>
          <p:cNvCxnSpPr/>
          <p:nvPr/>
        </p:nvCxnSpPr>
        <p:spPr bwMode="auto">
          <a:xfrm flipV="1">
            <a:off x="1141413" y="5073650"/>
            <a:ext cx="523875" cy="0"/>
          </a:xfrm>
          <a:prstGeom prst="straightConnector1">
            <a:avLst/>
          </a:prstGeom>
          <a:solidFill>
            <a:schemeClr val="accent1"/>
          </a:solidFill>
          <a:ln w="57150" cap="flat" cmpd="sng" algn="ctr">
            <a:solidFill>
              <a:schemeClr val="accent2">
                <a:lumMod val="75000"/>
              </a:schemeClr>
            </a:solidFill>
            <a:prstDash val="solid"/>
            <a:round/>
            <a:headEnd type="none" w="med" len="med"/>
            <a:tailEnd type="triangle"/>
          </a:ln>
          <a:effectLst/>
        </p:spPr>
      </p:cxnSp>
      <p:cxnSp>
        <p:nvCxnSpPr>
          <p:cNvPr id="31765" name="直接箭头连接符 34"/>
          <p:cNvCxnSpPr>
            <a:cxnSpLocks noChangeShapeType="1"/>
          </p:cNvCxnSpPr>
          <p:nvPr/>
        </p:nvCxnSpPr>
        <p:spPr bwMode="auto">
          <a:xfrm flipV="1">
            <a:off x="4406900" y="4108450"/>
            <a:ext cx="0" cy="396875"/>
          </a:xfrm>
          <a:prstGeom prst="straightConnector1">
            <a:avLst/>
          </a:prstGeom>
          <a:noFill/>
          <a:ln w="57150" algn="ctr">
            <a:solidFill>
              <a:srgbClr val="00B050"/>
            </a:solidFill>
            <a:round/>
            <a:headEnd/>
            <a:tailEnd type="triangle" w="med" len="med"/>
          </a:ln>
          <a:extLst>
            <a:ext uri="{909E8E84-426E-40DD-AFC4-6F175D3DCCD1}">
              <a14:hiddenFill xmlns:a14="http://schemas.microsoft.com/office/drawing/2010/main">
                <a:noFill/>
              </a14:hiddenFill>
            </a:ext>
          </a:extLst>
        </p:spPr>
      </p:cxnSp>
      <p:sp>
        <p:nvSpPr>
          <p:cNvPr id="31766" name="圆角矩形 4"/>
          <p:cNvSpPr>
            <a:spLocks noChangeArrowheads="1"/>
          </p:cNvSpPr>
          <p:nvPr/>
        </p:nvSpPr>
        <p:spPr bwMode="auto">
          <a:xfrm>
            <a:off x="3903663" y="3587750"/>
            <a:ext cx="1008062" cy="54927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lang="zh-CN" altLang="en-US" sz="2400" b="1">
                <a:solidFill>
                  <a:schemeClr val="bg1"/>
                </a:solidFill>
                <a:ea typeface="幼圆" panose="02010509060101010101" pitchFamily="49" charset="-122"/>
                <a:cs typeface="Times New Roman" panose="02020603050405020304" pitchFamily="18" charset="0"/>
              </a:rPr>
              <a:t>作功</a:t>
            </a:r>
            <a:endParaRPr lang="en-US" altLang="zh-CN" sz="2400" b="1">
              <a:solidFill>
                <a:schemeClr val="bg1"/>
              </a:solidFill>
              <a:ea typeface="幼圆" panose="02010509060101010101" pitchFamily="49" charset="-122"/>
              <a:cs typeface="Times New Roman" panose="02020603050405020304" pitchFamily="18" charset="0"/>
            </a:endParaRPr>
          </a:p>
        </p:txBody>
      </p:sp>
      <p:sp>
        <p:nvSpPr>
          <p:cNvPr id="31767" name="Text Box 4"/>
          <p:cNvSpPr txBox="1">
            <a:spLocks noChangeArrowheads="1"/>
          </p:cNvSpPr>
          <p:nvPr/>
        </p:nvSpPr>
        <p:spPr bwMode="auto">
          <a:xfrm>
            <a:off x="703263" y="4672013"/>
            <a:ext cx="1119187"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b="1">
                <a:solidFill>
                  <a:srgbClr val="0033CC"/>
                </a:solidFill>
                <a:latin typeface="幼圆" panose="02010509060101010101" pitchFamily="49" charset="-122"/>
                <a:ea typeface="幼圆" panose="02010509060101010101" pitchFamily="49" charset="-122"/>
              </a:rPr>
              <a:t>   水</a:t>
            </a:r>
            <a:endParaRPr kumimoji="1" lang="en-US" altLang="zh-CN" b="1">
              <a:solidFill>
                <a:srgbClr val="0033CC"/>
              </a:solidFill>
              <a:latin typeface="幼圆" panose="02010509060101010101" pitchFamily="49" charset="-122"/>
              <a:ea typeface="幼圆" panose="02010509060101010101" pitchFamily="49" charset="-122"/>
            </a:endParaRPr>
          </a:p>
        </p:txBody>
      </p:sp>
      <p:sp>
        <p:nvSpPr>
          <p:cNvPr id="31768" name="Text Box 4"/>
          <p:cNvSpPr txBox="1">
            <a:spLocks noChangeArrowheads="1"/>
          </p:cNvSpPr>
          <p:nvPr/>
        </p:nvSpPr>
        <p:spPr bwMode="auto">
          <a:xfrm>
            <a:off x="2671763" y="4686300"/>
            <a:ext cx="1119187"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b="1">
                <a:solidFill>
                  <a:srgbClr val="0033CC"/>
                </a:solidFill>
                <a:latin typeface="幼圆" panose="02010509060101010101" pitchFamily="49" charset="-122"/>
                <a:ea typeface="幼圆" panose="02010509060101010101" pitchFamily="49" charset="-122"/>
              </a:rPr>
              <a:t>过热蒸汽</a:t>
            </a:r>
            <a:endParaRPr kumimoji="1" lang="en-US" altLang="zh-CN" b="1">
              <a:solidFill>
                <a:srgbClr val="0033CC"/>
              </a:solidFill>
              <a:latin typeface="幼圆" panose="02010509060101010101" pitchFamily="49" charset="-122"/>
              <a:ea typeface="幼圆" panose="02010509060101010101" pitchFamily="49" charset="-122"/>
            </a:endParaRPr>
          </a:p>
        </p:txBody>
      </p:sp>
      <p:sp>
        <p:nvSpPr>
          <p:cNvPr id="31769" name="Text Box 4"/>
          <p:cNvSpPr txBox="1">
            <a:spLocks noChangeArrowheads="1"/>
          </p:cNvSpPr>
          <p:nvPr/>
        </p:nvSpPr>
        <p:spPr bwMode="auto">
          <a:xfrm>
            <a:off x="5305425" y="4672013"/>
            <a:ext cx="1119188"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b="1">
                <a:solidFill>
                  <a:srgbClr val="0033CC"/>
                </a:solidFill>
                <a:latin typeface="幼圆" panose="02010509060101010101" pitchFamily="49" charset="-122"/>
                <a:ea typeface="幼圆" panose="02010509060101010101" pitchFamily="49" charset="-122"/>
              </a:rPr>
              <a:t>乏汽</a:t>
            </a:r>
            <a:endParaRPr kumimoji="1" lang="en-US" altLang="zh-CN" b="1">
              <a:solidFill>
                <a:srgbClr val="0033CC"/>
              </a:solidFill>
              <a:latin typeface="幼圆" panose="02010509060101010101" pitchFamily="49" charset="-122"/>
              <a:ea typeface="幼圆" panose="02010509060101010101" pitchFamily="49" charset="-122"/>
            </a:endParaRPr>
          </a:p>
        </p:txBody>
      </p:sp>
      <p:cxnSp>
        <p:nvCxnSpPr>
          <p:cNvPr id="47" name="直接箭头连接符 46"/>
          <p:cNvCxnSpPr/>
          <p:nvPr/>
        </p:nvCxnSpPr>
        <p:spPr bwMode="auto">
          <a:xfrm flipV="1">
            <a:off x="7191375" y="5072063"/>
            <a:ext cx="522288" cy="0"/>
          </a:xfrm>
          <a:prstGeom prst="straightConnector1">
            <a:avLst/>
          </a:prstGeom>
          <a:solidFill>
            <a:schemeClr val="accent1"/>
          </a:solidFill>
          <a:ln w="57150" cap="flat" cmpd="sng" algn="ctr">
            <a:solidFill>
              <a:schemeClr val="accent2">
                <a:lumMod val="75000"/>
              </a:schemeClr>
            </a:solidFill>
            <a:prstDash val="solid"/>
            <a:round/>
            <a:headEnd type="none" w="med" len="med"/>
            <a:tailEnd type="triangle"/>
          </a:ln>
          <a:effectLst/>
        </p:spPr>
      </p:cxnSp>
      <p:sp>
        <p:nvSpPr>
          <p:cNvPr id="53" name="圆角矩形 4"/>
          <p:cNvSpPr>
            <a:spLocks noChangeArrowheads="1"/>
          </p:cNvSpPr>
          <p:nvPr/>
        </p:nvSpPr>
        <p:spPr bwMode="auto">
          <a:xfrm>
            <a:off x="534988" y="977900"/>
            <a:ext cx="8213725" cy="2309813"/>
          </a:xfrm>
          <a:prstGeom prst="roundRect">
            <a:avLst>
              <a:gd name="adj" fmla="val 16667"/>
            </a:avLst>
          </a:prstGeom>
          <a:noFill/>
          <a:ln w="28575">
            <a:solidFill>
              <a:schemeClr val="tx2">
                <a:lumMod val="20000"/>
                <a:lumOff val="8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lvl1pPr marL="342900" indent="-3429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lvl="1">
              <a:spcBef>
                <a:spcPct val="20000"/>
              </a:spcBef>
              <a:defRPr/>
            </a:pPr>
            <a:endParaRPr kumimoji="1" lang="zh-CN" altLang="en-US" sz="2400" b="1" smtClean="0">
              <a:ea typeface="楷体_GB2312" pitchFamily="49" charset="-122"/>
            </a:endParaRPr>
          </a:p>
        </p:txBody>
      </p:sp>
      <p:sp>
        <p:nvSpPr>
          <p:cNvPr id="54" name="圆角矩形 4"/>
          <p:cNvSpPr>
            <a:spLocks noChangeArrowheads="1"/>
          </p:cNvSpPr>
          <p:nvPr/>
        </p:nvSpPr>
        <p:spPr bwMode="auto">
          <a:xfrm>
            <a:off x="534988" y="3541713"/>
            <a:ext cx="8213725" cy="2309812"/>
          </a:xfrm>
          <a:prstGeom prst="roundRect">
            <a:avLst>
              <a:gd name="adj" fmla="val 16667"/>
            </a:avLst>
          </a:prstGeom>
          <a:noFill/>
          <a:ln w="28575">
            <a:solidFill>
              <a:schemeClr val="tx2">
                <a:lumMod val="20000"/>
                <a:lumOff val="8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lvl1pPr marL="342900" indent="-3429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lvl="1">
              <a:spcBef>
                <a:spcPct val="20000"/>
              </a:spcBef>
              <a:defRPr/>
            </a:pPr>
            <a:endParaRPr kumimoji="1" lang="zh-CN" altLang="en-US" sz="2400" b="1" smtClean="0">
              <a:ea typeface="楷体_GB2312" pitchFamily="49" charset="-122"/>
            </a:endParaRPr>
          </a:p>
        </p:txBody>
      </p:sp>
      <p:sp>
        <p:nvSpPr>
          <p:cNvPr id="31773" name="圆角矩形 4"/>
          <p:cNvSpPr>
            <a:spLocks noChangeArrowheads="1"/>
          </p:cNvSpPr>
          <p:nvPr/>
        </p:nvSpPr>
        <p:spPr bwMode="auto">
          <a:xfrm>
            <a:off x="312738" y="814388"/>
            <a:ext cx="1509712" cy="549275"/>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lang="zh-CN" altLang="en-US" sz="2800" b="1">
                <a:ea typeface="幼圆" panose="02010509060101010101" pitchFamily="49" charset="-122"/>
                <a:cs typeface="Times New Roman" panose="02020603050405020304" pitchFamily="18" charset="0"/>
              </a:rPr>
              <a:t>热电厂</a:t>
            </a:r>
            <a:endParaRPr lang="en-US" altLang="zh-CN" sz="2800" b="1">
              <a:ea typeface="幼圆" panose="02010509060101010101" pitchFamily="49" charset="-122"/>
              <a:cs typeface="Times New Roman" panose="02020603050405020304" pitchFamily="18" charset="0"/>
            </a:endParaRPr>
          </a:p>
        </p:txBody>
      </p:sp>
      <p:sp>
        <p:nvSpPr>
          <p:cNvPr id="31774" name="圆角矩形 4"/>
          <p:cNvSpPr>
            <a:spLocks noChangeArrowheads="1"/>
          </p:cNvSpPr>
          <p:nvPr/>
        </p:nvSpPr>
        <p:spPr bwMode="auto">
          <a:xfrm>
            <a:off x="387350" y="3411538"/>
            <a:ext cx="1509713" cy="550862"/>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lang="zh-CN" altLang="en-US" sz="2800" b="1">
                <a:ea typeface="幼圆" panose="02010509060101010101" pitchFamily="49" charset="-122"/>
                <a:cs typeface="Times New Roman" panose="02020603050405020304" pitchFamily="18" charset="0"/>
              </a:rPr>
              <a:t>核电站</a:t>
            </a:r>
            <a:endParaRPr lang="en-US" altLang="zh-CN" sz="2800" b="1">
              <a:ea typeface="幼圆" panose="02010509060101010101" pitchFamily="49" charset="-122"/>
              <a:cs typeface="Times New Roman" panose="02020603050405020304" pitchFamily="18" charset="0"/>
            </a:endParaRPr>
          </a:p>
        </p:txBody>
      </p:sp>
    </p:spTree>
  </p:cSld>
  <p:clrMapOvr>
    <a:masterClrMapping/>
  </p:clrMapOvr>
  <p:transition spd="slow">
    <p:split orient="ver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圆角矩形 4"/>
          <p:cNvSpPr>
            <a:spLocks noChangeArrowheads="1"/>
          </p:cNvSpPr>
          <p:nvPr/>
        </p:nvSpPr>
        <p:spPr bwMode="auto">
          <a:xfrm>
            <a:off x="320675" y="2297113"/>
            <a:ext cx="6122988" cy="3940175"/>
          </a:xfrm>
          <a:prstGeom prst="roundRect">
            <a:avLst>
              <a:gd name="adj" fmla="val 16667"/>
            </a:avLst>
          </a:prstGeom>
          <a:noFill/>
          <a:ln w="38100" cmpd="thinThick">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lstStyle>
            <a:lvl1pPr marL="342900" indent="-3429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lvl="1">
              <a:spcBef>
                <a:spcPct val="20000"/>
              </a:spcBef>
            </a:pPr>
            <a:endParaRPr kumimoji="1" lang="zh-CN" altLang="en-US" sz="2400" b="1">
              <a:ea typeface="楷体_GB2312" pitchFamily="49" charset="-122"/>
            </a:endParaRPr>
          </a:p>
        </p:txBody>
      </p:sp>
      <p:sp>
        <p:nvSpPr>
          <p:cNvPr id="32771" name="Text Box 4"/>
          <p:cNvSpPr txBox="1">
            <a:spLocks noChangeArrowheads="1"/>
          </p:cNvSpPr>
          <p:nvPr/>
        </p:nvSpPr>
        <p:spPr bwMode="auto">
          <a:xfrm>
            <a:off x="2522538" y="2308225"/>
            <a:ext cx="2039937"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400" b="1">
                <a:solidFill>
                  <a:srgbClr val="FF0000"/>
                </a:solidFill>
                <a:latin typeface="幼圆" panose="02010509060101010101" pitchFamily="49" charset="-122"/>
                <a:ea typeface="幼圆" panose="02010509060101010101" pitchFamily="49" charset="-122"/>
              </a:rPr>
              <a:t>对工质的要求</a:t>
            </a:r>
            <a:endParaRPr kumimoji="1" lang="en-US" altLang="zh-CN" sz="2400">
              <a:solidFill>
                <a:srgbClr val="FF0000"/>
              </a:solidFill>
              <a:latin typeface="幼圆" panose="02010509060101010101" pitchFamily="49" charset="-122"/>
              <a:ea typeface="幼圆" panose="02010509060101010101" pitchFamily="49" charset="-122"/>
            </a:endParaRPr>
          </a:p>
        </p:txBody>
      </p:sp>
      <p:sp>
        <p:nvSpPr>
          <p:cNvPr id="32772" name="Text Box 5"/>
          <p:cNvSpPr txBox="1">
            <a:spLocks noChangeArrowheads="1"/>
          </p:cNvSpPr>
          <p:nvPr/>
        </p:nvSpPr>
        <p:spPr bwMode="auto">
          <a:xfrm>
            <a:off x="4622800" y="4022725"/>
            <a:ext cx="2039938"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400" b="1">
                <a:latin typeface="幼圆" panose="02010509060101010101" pitchFamily="49" charset="-122"/>
                <a:ea typeface="幼圆" panose="02010509060101010101" pitchFamily="49" charset="-122"/>
              </a:rPr>
              <a:t>物质三态中</a:t>
            </a:r>
          </a:p>
          <a:p>
            <a:r>
              <a:rPr kumimoji="1" lang="zh-CN" altLang="en-US" sz="2400" b="1">
                <a:solidFill>
                  <a:srgbClr val="FF0000"/>
                </a:solidFill>
                <a:latin typeface="幼圆" panose="02010509060101010101" pitchFamily="49" charset="-122"/>
                <a:ea typeface="幼圆" panose="02010509060101010101" pitchFamily="49" charset="-122"/>
              </a:rPr>
              <a:t>气态</a:t>
            </a:r>
            <a:r>
              <a:rPr kumimoji="1" lang="zh-CN" altLang="en-US" sz="2400" b="1">
                <a:latin typeface="幼圆" panose="02010509060101010101" pitchFamily="49" charset="-122"/>
                <a:ea typeface="幼圆" panose="02010509060101010101" pitchFamily="49" charset="-122"/>
              </a:rPr>
              <a:t>最适宜</a:t>
            </a:r>
            <a:r>
              <a:rPr kumimoji="1" lang="zh-CN" altLang="en-US" sz="2400">
                <a:latin typeface="幼圆" panose="02010509060101010101" pitchFamily="49" charset="-122"/>
                <a:ea typeface="幼圆" panose="02010509060101010101" pitchFamily="49" charset="-122"/>
              </a:rPr>
              <a:t>。</a:t>
            </a:r>
          </a:p>
        </p:txBody>
      </p:sp>
      <p:sp>
        <p:nvSpPr>
          <p:cNvPr id="32773" name="Text Box 12"/>
          <p:cNvSpPr txBox="1">
            <a:spLocks noChangeArrowheads="1"/>
          </p:cNvSpPr>
          <p:nvPr/>
        </p:nvSpPr>
        <p:spPr bwMode="auto">
          <a:xfrm>
            <a:off x="0" y="3014663"/>
            <a:ext cx="219392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Times New Roman" panose="02020603050405020304" pitchFamily="18" charset="0"/>
              </a:defRPr>
            </a:lvl1pPr>
            <a:lvl2pPr>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lvl="1"/>
            <a:r>
              <a:rPr kumimoji="1" lang="en-US" altLang="zh-CN" sz="2400">
                <a:latin typeface="幼圆" panose="02010509060101010101" pitchFamily="49" charset="-122"/>
                <a:ea typeface="幼圆" panose="02010509060101010101" pitchFamily="49" charset="-122"/>
              </a:rPr>
              <a:t> </a:t>
            </a:r>
            <a:r>
              <a:rPr kumimoji="1" lang="en-US" altLang="zh-CN" sz="2400" b="1">
                <a:latin typeface="幼圆" panose="02010509060101010101" pitchFamily="49" charset="-122"/>
                <a:ea typeface="幼圆" panose="02010509060101010101" pitchFamily="49" charset="-122"/>
              </a:rPr>
              <a:t>1</a:t>
            </a:r>
            <a:r>
              <a:rPr kumimoji="1" lang="zh-CN" altLang="en-US" sz="2400" b="1">
                <a:latin typeface="幼圆" panose="02010509060101010101" pitchFamily="49" charset="-122"/>
                <a:ea typeface="幼圆" panose="02010509060101010101" pitchFamily="49" charset="-122"/>
              </a:rPr>
              <a:t>）膨胀性</a:t>
            </a:r>
            <a:endParaRPr kumimoji="1" lang="zh-CN" altLang="en-US" sz="2800">
              <a:latin typeface="幼圆" panose="02010509060101010101" pitchFamily="49" charset="-122"/>
              <a:ea typeface="幼圆" panose="02010509060101010101" pitchFamily="49" charset="-122"/>
            </a:endParaRPr>
          </a:p>
        </p:txBody>
      </p:sp>
      <p:sp>
        <p:nvSpPr>
          <p:cNvPr id="32774" name="Text Box 13"/>
          <p:cNvSpPr txBox="1">
            <a:spLocks noChangeArrowheads="1"/>
          </p:cNvSpPr>
          <p:nvPr/>
        </p:nvSpPr>
        <p:spPr bwMode="auto">
          <a:xfrm>
            <a:off x="0" y="3554413"/>
            <a:ext cx="2863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Times New Roman" panose="02020603050405020304" pitchFamily="18" charset="0"/>
              </a:defRPr>
            </a:lvl1pPr>
            <a:lvl2pPr>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lvl="1"/>
            <a:r>
              <a:rPr kumimoji="1" lang="en-US" altLang="zh-CN" sz="2400">
                <a:latin typeface="幼圆" panose="02010509060101010101" pitchFamily="49" charset="-122"/>
                <a:ea typeface="幼圆" panose="02010509060101010101" pitchFamily="49" charset="-122"/>
              </a:rPr>
              <a:t> </a:t>
            </a:r>
            <a:r>
              <a:rPr kumimoji="1" lang="en-US" altLang="zh-CN" sz="2400" b="1">
                <a:latin typeface="幼圆" panose="02010509060101010101" pitchFamily="49" charset="-122"/>
                <a:ea typeface="幼圆" panose="02010509060101010101" pitchFamily="49" charset="-122"/>
              </a:rPr>
              <a:t>2</a:t>
            </a:r>
            <a:r>
              <a:rPr kumimoji="1" lang="zh-CN" altLang="en-US" sz="2400" b="1">
                <a:latin typeface="幼圆" panose="02010509060101010101" pitchFamily="49" charset="-122"/>
                <a:ea typeface="幼圆" panose="02010509060101010101" pitchFamily="49" charset="-122"/>
              </a:rPr>
              <a:t>）流动性</a:t>
            </a:r>
          </a:p>
        </p:txBody>
      </p:sp>
      <p:sp>
        <p:nvSpPr>
          <p:cNvPr id="32775" name="Text Box 14"/>
          <p:cNvSpPr txBox="1">
            <a:spLocks noChangeArrowheads="1"/>
          </p:cNvSpPr>
          <p:nvPr/>
        </p:nvSpPr>
        <p:spPr bwMode="auto">
          <a:xfrm>
            <a:off x="0" y="4087813"/>
            <a:ext cx="2935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Times New Roman" panose="02020603050405020304" pitchFamily="18" charset="0"/>
              </a:defRPr>
            </a:lvl1pPr>
            <a:lvl2pPr>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lvl="1"/>
            <a:r>
              <a:rPr kumimoji="1" lang="en-US" altLang="zh-CN" sz="2400">
                <a:latin typeface="幼圆" panose="02010509060101010101" pitchFamily="49" charset="-122"/>
                <a:ea typeface="幼圆" panose="02010509060101010101" pitchFamily="49" charset="-122"/>
              </a:rPr>
              <a:t> </a:t>
            </a:r>
            <a:r>
              <a:rPr kumimoji="1" lang="en-US" altLang="zh-CN" sz="2400" b="1">
                <a:latin typeface="幼圆" panose="02010509060101010101" pitchFamily="49" charset="-122"/>
                <a:ea typeface="幼圆" panose="02010509060101010101" pitchFamily="49" charset="-122"/>
              </a:rPr>
              <a:t>3</a:t>
            </a:r>
            <a:r>
              <a:rPr kumimoji="1" lang="zh-CN" altLang="en-US" sz="2400" b="1">
                <a:latin typeface="幼圆" panose="02010509060101010101" pitchFamily="49" charset="-122"/>
                <a:ea typeface="幼圆" panose="02010509060101010101" pitchFamily="49" charset="-122"/>
              </a:rPr>
              <a:t>）热容量</a:t>
            </a:r>
          </a:p>
        </p:txBody>
      </p:sp>
      <p:sp>
        <p:nvSpPr>
          <p:cNvPr id="32776" name="Text Box 15"/>
          <p:cNvSpPr txBox="1">
            <a:spLocks noChangeArrowheads="1"/>
          </p:cNvSpPr>
          <p:nvPr/>
        </p:nvSpPr>
        <p:spPr bwMode="auto">
          <a:xfrm>
            <a:off x="25400" y="4621213"/>
            <a:ext cx="3990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Times New Roman" panose="02020603050405020304" pitchFamily="18" charset="0"/>
              </a:defRPr>
            </a:lvl1pPr>
            <a:lvl2pPr>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lvl="1"/>
            <a:r>
              <a:rPr kumimoji="1" lang="en-US" altLang="zh-CN" sz="2400">
                <a:latin typeface="幼圆" panose="02010509060101010101" pitchFamily="49" charset="-122"/>
                <a:ea typeface="幼圆" panose="02010509060101010101" pitchFamily="49" charset="-122"/>
              </a:rPr>
              <a:t> </a:t>
            </a:r>
            <a:r>
              <a:rPr kumimoji="1" lang="en-US" altLang="zh-CN" sz="2400" b="1">
                <a:latin typeface="幼圆" panose="02010509060101010101" pitchFamily="49" charset="-122"/>
                <a:ea typeface="幼圆" panose="02010509060101010101" pitchFamily="49" charset="-122"/>
              </a:rPr>
              <a:t>4</a:t>
            </a:r>
            <a:r>
              <a:rPr kumimoji="1" lang="zh-CN" altLang="en-US" sz="2400" b="1">
                <a:latin typeface="幼圆" panose="02010509060101010101" pitchFamily="49" charset="-122"/>
                <a:ea typeface="幼圆" panose="02010509060101010101" pitchFamily="49" charset="-122"/>
              </a:rPr>
              <a:t>）稳定性，安全性</a:t>
            </a:r>
          </a:p>
        </p:txBody>
      </p:sp>
      <p:sp>
        <p:nvSpPr>
          <p:cNvPr id="32777" name="Text Box 16"/>
          <p:cNvSpPr txBox="1">
            <a:spLocks noChangeArrowheads="1"/>
          </p:cNvSpPr>
          <p:nvPr/>
        </p:nvSpPr>
        <p:spPr bwMode="auto">
          <a:xfrm>
            <a:off x="31750" y="5145088"/>
            <a:ext cx="3408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Times New Roman" panose="02020603050405020304" pitchFamily="18" charset="0"/>
              </a:defRPr>
            </a:lvl1pPr>
            <a:lvl2pPr>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lvl="1"/>
            <a:r>
              <a:rPr kumimoji="1" lang="en-US" altLang="zh-CN" sz="2400">
                <a:latin typeface="幼圆" panose="02010509060101010101" pitchFamily="49" charset="-122"/>
                <a:ea typeface="幼圆" panose="02010509060101010101" pitchFamily="49" charset="-122"/>
              </a:rPr>
              <a:t> </a:t>
            </a:r>
            <a:r>
              <a:rPr kumimoji="1" lang="en-US" altLang="zh-CN" sz="2400" b="1">
                <a:latin typeface="幼圆" panose="02010509060101010101" pitchFamily="49" charset="-122"/>
                <a:ea typeface="幼圆" panose="02010509060101010101" pitchFamily="49" charset="-122"/>
              </a:rPr>
              <a:t>5</a:t>
            </a:r>
            <a:r>
              <a:rPr kumimoji="1" lang="zh-CN" altLang="en-US" sz="2400" b="1">
                <a:latin typeface="幼圆" panose="02010509060101010101" pitchFamily="49" charset="-122"/>
                <a:ea typeface="幼圆" panose="02010509060101010101" pitchFamily="49" charset="-122"/>
              </a:rPr>
              <a:t>）对环境友善</a:t>
            </a:r>
          </a:p>
        </p:txBody>
      </p:sp>
      <p:sp>
        <p:nvSpPr>
          <p:cNvPr id="32778" name="Text Box 17"/>
          <p:cNvSpPr txBox="1">
            <a:spLocks noChangeArrowheads="1"/>
          </p:cNvSpPr>
          <p:nvPr/>
        </p:nvSpPr>
        <p:spPr bwMode="auto">
          <a:xfrm>
            <a:off x="508000" y="5688013"/>
            <a:ext cx="4156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2400">
                <a:latin typeface="幼圆" panose="02010509060101010101" pitchFamily="49" charset="-122"/>
                <a:ea typeface="幼圆" panose="02010509060101010101" pitchFamily="49" charset="-122"/>
              </a:rPr>
              <a:t> </a:t>
            </a:r>
            <a:r>
              <a:rPr kumimoji="1" lang="en-US" altLang="zh-CN" sz="2400" b="1">
                <a:latin typeface="幼圆" panose="02010509060101010101" pitchFamily="49" charset="-122"/>
                <a:ea typeface="幼圆" panose="02010509060101010101" pitchFamily="49" charset="-122"/>
              </a:rPr>
              <a:t>6</a:t>
            </a:r>
            <a:r>
              <a:rPr kumimoji="1" lang="zh-CN" altLang="en-US" sz="2400" b="1">
                <a:latin typeface="幼圆" panose="02010509060101010101" pitchFamily="49" charset="-122"/>
                <a:ea typeface="幼圆" panose="02010509060101010101" pitchFamily="49" charset="-122"/>
              </a:rPr>
              <a:t>）价廉，易大量获取</a:t>
            </a:r>
          </a:p>
        </p:txBody>
      </p:sp>
      <p:sp>
        <p:nvSpPr>
          <p:cNvPr id="32779" name="AutoShape 18"/>
          <p:cNvSpPr>
            <a:spLocks/>
          </p:cNvSpPr>
          <p:nvPr/>
        </p:nvSpPr>
        <p:spPr bwMode="auto">
          <a:xfrm>
            <a:off x="4146550" y="3021013"/>
            <a:ext cx="228600" cy="2971800"/>
          </a:xfrm>
          <a:prstGeom prst="rightBrace">
            <a:avLst>
              <a:gd name="adj1" fmla="val 108333"/>
              <a:gd name="adj2" fmla="val 50000"/>
            </a:avLst>
          </a:prstGeom>
          <a:noFill/>
          <a:ln w="571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latin typeface="幼圆" panose="02010509060101010101" pitchFamily="49" charset="-122"/>
              <a:ea typeface="幼圆" panose="02010509060101010101" pitchFamily="49" charset="-122"/>
            </a:endParaRPr>
          </a:p>
        </p:txBody>
      </p:sp>
      <p:sp>
        <p:nvSpPr>
          <p:cNvPr id="32780" name="Text Box 2"/>
          <p:cNvSpPr txBox="1">
            <a:spLocks noChangeArrowheads="1"/>
          </p:cNvSpPr>
          <p:nvPr/>
        </p:nvSpPr>
        <p:spPr bwMode="auto">
          <a:xfrm>
            <a:off x="246063" y="239713"/>
            <a:ext cx="83216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zh-CN" altLang="en-US" sz="2800" b="1">
                <a:solidFill>
                  <a:srgbClr val="FF0000"/>
                </a:solidFill>
                <a:ea typeface="幼圆" panose="02010509060101010101" pitchFamily="49" charset="-122"/>
                <a:cs typeface="Times New Roman" panose="02020603050405020304" pitchFamily="18" charset="0"/>
              </a:rPr>
              <a:t>工质</a:t>
            </a:r>
            <a:r>
              <a:rPr kumimoji="1" lang="en-US" altLang="zh-CN" sz="2400">
                <a:solidFill>
                  <a:srgbClr val="0033CC"/>
                </a:solidFill>
                <a:ea typeface="楷体_GB2312" pitchFamily="49" charset="-122"/>
                <a:cs typeface="Times New Roman" panose="02020603050405020304" pitchFamily="18" charset="0"/>
              </a:rPr>
              <a:t>(Working substance; Working medium)</a:t>
            </a:r>
          </a:p>
        </p:txBody>
      </p:sp>
      <p:sp>
        <p:nvSpPr>
          <p:cNvPr id="18445" name="圆角矩形 4"/>
          <p:cNvSpPr>
            <a:spLocks noChangeArrowheads="1"/>
          </p:cNvSpPr>
          <p:nvPr/>
        </p:nvSpPr>
        <p:spPr bwMode="auto">
          <a:xfrm>
            <a:off x="547688" y="887413"/>
            <a:ext cx="8020050" cy="1285875"/>
          </a:xfrm>
          <a:prstGeom prst="roundRect">
            <a:avLst>
              <a:gd name="adj" fmla="val 16667"/>
            </a:avLst>
          </a:prstGeom>
          <a:solidFill>
            <a:srgbClr val="CCFF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marL="342900" indent="-342900">
              <a:defRPr>
                <a:solidFill>
                  <a:schemeClr val="tx1"/>
                </a:solidFill>
                <a:latin typeface="Times New Roman" panose="02020603050405020304" pitchFamily="18" charset="0"/>
              </a:defRPr>
            </a:lvl1pPr>
            <a:lvl2pPr>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marL="0" lvl="1">
              <a:lnSpc>
                <a:spcPct val="125000"/>
              </a:lnSpc>
              <a:defRPr/>
            </a:pPr>
            <a:r>
              <a:rPr kumimoji="1" lang="zh-CN" altLang="en-US" sz="2400" b="1" dirty="0" smtClean="0">
                <a:solidFill>
                  <a:srgbClr val="0033CC"/>
                </a:solidFill>
                <a:latin typeface="幼圆" panose="02010509060101010101" pitchFamily="49" charset="-122"/>
                <a:ea typeface="幼圆" panose="02010509060101010101" pitchFamily="49" charset="-122"/>
              </a:rPr>
              <a:t>定义： </a:t>
            </a:r>
            <a:r>
              <a:rPr kumimoji="1" lang="zh-CN" altLang="en-US" sz="2400" b="1" dirty="0" smtClean="0">
                <a:latin typeface="幼圆" panose="02010509060101010101" pitchFamily="49" charset="-122"/>
                <a:ea typeface="幼圆" panose="02010509060101010101" pitchFamily="49" charset="-122"/>
              </a:rPr>
              <a:t>实现热能和机械能相互转化的</a:t>
            </a:r>
            <a:r>
              <a:rPr kumimoji="1" lang="zh-CN" altLang="en-US" sz="2400" b="1" dirty="0" smtClean="0">
                <a:solidFill>
                  <a:srgbClr val="FF0000"/>
                </a:solidFill>
                <a:latin typeface="幼圆" panose="02010509060101010101" pitchFamily="49" charset="-122"/>
                <a:ea typeface="幼圆" panose="02010509060101010101" pitchFamily="49" charset="-122"/>
              </a:rPr>
              <a:t>媒介物质</a:t>
            </a:r>
            <a:r>
              <a:rPr kumimoji="1" lang="zh-CN" altLang="en-US" sz="2400" b="1" dirty="0" smtClean="0">
                <a:latin typeface="幼圆" panose="02010509060101010101" pitchFamily="49" charset="-122"/>
                <a:ea typeface="幼圆" panose="02010509060101010101" pitchFamily="49" charset="-122"/>
              </a:rPr>
              <a:t>。</a:t>
            </a:r>
            <a:endParaRPr kumimoji="1" lang="en-US" altLang="zh-CN" sz="2400" b="1" dirty="0" smtClean="0">
              <a:latin typeface="幼圆" panose="02010509060101010101" pitchFamily="49" charset="-122"/>
              <a:ea typeface="幼圆" panose="02010509060101010101" pitchFamily="49" charset="-122"/>
            </a:endParaRPr>
          </a:p>
          <a:p>
            <a:pPr marL="342900" lvl="1" indent="-342900">
              <a:lnSpc>
                <a:spcPct val="125000"/>
              </a:lnSpc>
              <a:buClr>
                <a:srgbClr val="FF0000"/>
              </a:buClr>
              <a:buFont typeface="Wingdings" panose="05000000000000000000" pitchFamily="2" charset="2"/>
              <a:buChar char="u"/>
              <a:defRPr/>
            </a:pPr>
            <a:r>
              <a:rPr lang="zh-CN" altLang="en-US" sz="2000" b="1" dirty="0" smtClean="0">
                <a:latin typeface="幼圆" panose="02010509060101010101" pitchFamily="49" charset="-122"/>
                <a:ea typeface="幼圆" panose="02010509060101010101" pitchFamily="49" charset="-122"/>
              </a:rPr>
              <a:t>    依靠工质在热机中的状态变化（如膨胀）才能获得功</a:t>
            </a:r>
            <a:endParaRPr lang="en-US" altLang="zh-CN" sz="2000" b="1" dirty="0" smtClean="0">
              <a:latin typeface="幼圆" panose="02010509060101010101" pitchFamily="49" charset="-122"/>
              <a:ea typeface="幼圆" panose="02010509060101010101" pitchFamily="49" charset="-122"/>
            </a:endParaRPr>
          </a:p>
          <a:p>
            <a:pPr marL="342900" lvl="1" indent="-342900">
              <a:lnSpc>
                <a:spcPct val="125000"/>
              </a:lnSpc>
              <a:buClr>
                <a:srgbClr val="FF0000"/>
              </a:buClr>
              <a:buFont typeface="Wingdings" panose="05000000000000000000" pitchFamily="2" charset="2"/>
              <a:buChar char="u"/>
              <a:defRPr/>
            </a:pPr>
            <a:r>
              <a:rPr lang="zh-CN" altLang="en-US" sz="2000" b="1" dirty="0" smtClean="0">
                <a:latin typeface="幼圆" panose="02010509060101010101" pitchFamily="49" charset="-122"/>
                <a:ea typeface="幼圆" panose="02010509060101010101" pitchFamily="49" charset="-122"/>
              </a:rPr>
              <a:t>    做功通过工质才能传递热．</a:t>
            </a:r>
            <a:endParaRPr kumimoji="1" lang="zh-CN" altLang="en-US" sz="2000" b="1" dirty="0" smtClean="0">
              <a:latin typeface="幼圆" panose="02010509060101010101" pitchFamily="49" charset="-122"/>
              <a:ea typeface="幼圆" panose="02010509060101010101" pitchFamily="49" charset="-122"/>
            </a:endParaRPr>
          </a:p>
        </p:txBody>
      </p:sp>
      <p:sp>
        <p:nvSpPr>
          <p:cNvPr id="32782" name="圆角矩形 4"/>
          <p:cNvSpPr>
            <a:spLocks noChangeArrowheads="1"/>
          </p:cNvSpPr>
          <p:nvPr/>
        </p:nvSpPr>
        <p:spPr bwMode="auto">
          <a:xfrm>
            <a:off x="6562725" y="2279650"/>
            <a:ext cx="2257425" cy="3957638"/>
          </a:xfrm>
          <a:prstGeom prst="roundRect">
            <a:avLst>
              <a:gd name="adj" fmla="val 16667"/>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marL="342900" indent="-3429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lvl="1">
              <a:spcBef>
                <a:spcPct val="20000"/>
              </a:spcBef>
            </a:pPr>
            <a:endParaRPr kumimoji="1" lang="zh-CN" altLang="en-US" sz="2400" b="1">
              <a:ea typeface="楷体_GB2312" pitchFamily="49" charset="-122"/>
            </a:endParaRPr>
          </a:p>
        </p:txBody>
      </p:sp>
      <p:sp>
        <p:nvSpPr>
          <p:cNvPr id="32783" name="Text Box 4"/>
          <p:cNvSpPr txBox="1">
            <a:spLocks noChangeArrowheads="1"/>
          </p:cNvSpPr>
          <p:nvPr/>
        </p:nvSpPr>
        <p:spPr bwMode="auto">
          <a:xfrm>
            <a:off x="6985000" y="2308225"/>
            <a:ext cx="141605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400" b="1">
                <a:solidFill>
                  <a:srgbClr val="FF0000"/>
                </a:solidFill>
                <a:latin typeface="幼圆" panose="02010509060101010101" pitchFamily="49" charset="-122"/>
                <a:ea typeface="幼圆" panose="02010509060101010101" pitchFamily="49" charset="-122"/>
              </a:rPr>
              <a:t>常见工质</a:t>
            </a:r>
            <a:endParaRPr kumimoji="1" lang="en-US" altLang="zh-CN" sz="2400" b="1">
              <a:solidFill>
                <a:srgbClr val="FF0000"/>
              </a:solidFill>
              <a:latin typeface="幼圆" panose="02010509060101010101" pitchFamily="49" charset="-122"/>
              <a:ea typeface="幼圆" panose="02010509060101010101" pitchFamily="49" charset="-122"/>
            </a:endParaRPr>
          </a:p>
        </p:txBody>
      </p:sp>
      <p:sp>
        <p:nvSpPr>
          <p:cNvPr id="32784" name="Text Box 4"/>
          <p:cNvSpPr txBox="1">
            <a:spLocks noChangeArrowheads="1"/>
          </p:cNvSpPr>
          <p:nvPr/>
        </p:nvSpPr>
        <p:spPr bwMode="auto">
          <a:xfrm>
            <a:off x="6691313" y="2970213"/>
            <a:ext cx="2344737" cy="3462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25000"/>
              </a:lnSpc>
            </a:pPr>
            <a:r>
              <a:rPr kumimoji="1" lang="zh-CN" altLang="en-US" sz="2400" b="1">
                <a:solidFill>
                  <a:srgbClr val="0033CC"/>
                </a:solidFill>
                <a:latin typeface="幼圆" panose="02010509060101010101" pitchFamily="49" charset="-122"/>
                <a:ea typeface="幼圆" panose="02010509060101010101" pitchFamily="49" charset="-122"/>
              </a:rPr>
              <a:t>水蒸汽</a:t>
            </a:r>
            <a:endParaRPr kumimoji="1" lang="en-US" altLang="zh-CN" sz="2400" b="1">
              <a:solidFill>
                <a:srgbClr val="0033CC"/>
              </a:solidFill>
              <a:latin typeface="幼圆" panose="02010509060101010101" pitchFamily="49" charset="-122"/>
              <a:ea typeface="幼圆" panose="02010509060101010101" pitchFamily="49" charset="-122"/>
            </a:endParaRPr>
          </a:p>
          <a:p>
            <a:pPr>
              <a:lnSpc>
                <a:spcPct val="125000"/>
              </a:lnSpc>
            </a:pPr>
            <a:r>
              <a:rPr kumimoji="1" lang="zh-CN" altLang="en-US" sz="2400" b="1">
                <a:solidFill>
                  <a:srgbClr val="0033CC"/>
                </a:solidFill>
                <a:latin typeface="幼圆" panose="02010509060101010101" pitchFamily="49" charset="-122"/>
                <a:ea typeface="幼圆" panose="02010509060101010101" pitchFamily="49" charset="-122"/>
              </a:rPr>
              <a:t>燃气</a:t>
            </a:r>
            <a:endParaRPr kumimoji="1" lang="en-US" altLang="zh-CN" sz="2400" b="1">
              <a:solidFill>
                <a:srgbClr val="0033CC"/>
              </a:solidFill>
              <a:latin typeface="幼圆" panose="02010509060101010101" pitchFamily="49" charset="-122"/>
              <a:ea typeface="幼圆" panose="02010509060101010101" pitchFamily="49" charset="-122"/>
            </a:endParaRPr>
          </a:p>
          <a:p>
            <a:pPr>
              <a:lnSpc>
                <a:spcPct val="125000"/>
              </a:lnSpc>
            </a:pPr>
            <a:r>
              <a:rPr kumimoji="1" lang="zh-CN" altLang="en-US" sz="2400" b="1">
                <a:solidFill>
                  <a:srgbClr val="0033CC"/>
                </a:solidFill>
                <a:latin typeface="幼圆" panose="02010509060101010101" pitchFamily="49" charset="-122"/>
                <a:ea typeface="幼圆" panose="02010509060101010101" pitchFamily="49" charset="-122"/>
              </a:rPr>
              <a:t>制冷剂</a:t>
            </a:r>
            <a:endParaRPr kumimoji="1" lang="en-US" altLang="zh-CN" sz="2400" b="1">
              <a:solidFill>
                <a:srgbClr val="0033CC"/>
              </a:solidFill>
              <a:latin typeface="幼圆" panose="02010509060101010101" pitchFamily="49" charset="-122"/>
              <a:ea typeface="幼圆" panose="02010509060101010101" pitchFamily="49" charset="-122"/>
            </a:endParaRPr>
          </a:p>
          <a:p>
            <a:pPr>
              <a:lnSpc>
                <a:spcPct val="125000"/>
              </a:lnSpc>
            </a:pPr>
            <a:r>
              <a:rPr kumimoji="1" lang="zh-CN" altLang="en-US" sz="2400" b="1">
                <a:solidFill>
                  <a:srgbClr val="0033CC"/>
                </a:solidFill>
                <a:latin typeface="幼圆" panose="02010509060101010101" pitchFamily="49" charset="-122"/>
                <a:ea typeface="幼圆" panose="02010509060101010101" pitchFamily="49" charset="-122"/>
              </a:rPr>
              <a:t> </a:t>
            </a:r>
            <a:r>
              <a:rPr kumimoji="1" lang="zh-CN" altLang="en-US" sz="2000" b="1">
                <a:solidFill>
                  <a:srgbClr val="0033CC"/>
                </a:solidFill>
                <a:latin typeface="幼圆" panose="02010509060101010101" pitchFamily="49" charset="-122"/>
                <a:ea typeface="幼圆" panose="02010509060101010101" pitchFamily="49" charset="-122"/>
              </a:rPr>
              <a:t>氨</a:t>
            </a:r>
            <a:r>
              <a:rPr kumimoji="1" lang="en-US" altLang="zh-CN" sz="2000" b="1">
                <a:solidFill>
                  <a:srgbClr val="0033CC"/>
                </a:solidFill>
                <a:latin typeface="幼圆" panose="02010509060101010101" pitchFamily="49" charset="-122"/>
                <a:ea typeface="幼圆" panose="02010509060101010101" pitchFamily="49" charset="-122"/>
              </a:rPr>
              <a:t>  </a:t>
            </a:r>
          </a:p>
          <a:p>
            <a:pPr>
              <a:lnSpc>
                <a:spcPct val="125000"/>
              </a:lnSpc>
            </a:pPr>
            <a:r>
              <a:rPr kumimoji="1" lang="zh-CN" altLang="en-US" sz="2000" b="1">
                <a:solidFill>
                  <a:srgbClr val="0033CC"/>
                </a:solidFill>
                <a:ea typeface="幼圆" panose="02010509060101010101" pitchFamily="49" charset="-122"/>
                <a:cs typeface="Times New Roman" panose="02020603050405020304" pitchFamily="18" charset="0"/>
              </a:rPr>
              <a:t>   氟利昂</a:t>
            </a:r>
            <a:endParaRPr kumimoji="1" lang="en-US" altLang="zh-CN" sz="2000" b="1">
              <a:solidFill>
                <a:srgbClr val="0033CC"/>
              </a:solidFill>
              <a:ea typeface="幼圆" panose="02010509060101010101" pitchFamily="49" charset="-122"/>
              <a:cs typeface="Times New Roman" panose="02020603050405020304" pitchFamily="18" charset="0"/>
            </a:endParaRPr>
          </a:p>
          <a:p>
            <a:pPr>
              <a:lnSpc>
                <a:spcPct val="125000"/>
              </a:lnSpc>
            </a:pPr>
            <a:r>
              <a:rPr kumimoji="1" lang="en-US" altLang="zh-CN" sz="2000" b="1">
                <a:solidFill>
                  <a:srgbClr val="0033CC"/>
                </a:solidFill>
                <a:ea typeface="幼圆" panose="02010509060101010101" pitchFamily="49" charset="-122"/>
                <a:cs typeface="Times New Roman" panose="02020603050405020304" pitchFamily="18" charset="0"/>
              </a:rPr>
              <a:t>    R134a</a:t>
            </a:r>
          </a:p>
          <a:p>
            <a:pPr>
              <a:lnSpc>
                <a:spcPct val="125000"/>
              </a:lnSpc>
            </a:pPr>
            <a:r>
              <a:rPr kumimoji="1" lang="zh-CN" altLang="en-US" sz="2000" b="1">
                <a:solidFill>
                  <a:srgbClr val="0033CC"/>
                </a:solidFill>
                <a:ea typeface="幼圆" panose="02010509060101010101" pitchFamily="49" charset="-122"/>
                <a:cs typeface="Times New Roman" panose="02020603050405020304" pitchFamily="18" charset="0"/>
              </a:rPr>
              <a:t>   碳氢制冷剂等</a:t>
            </a:r>
            <a:endParaRPr kumimoji="1" lang="en-US" altLang="zh-CN" sz="2000" b="1">
              <a:solidFill>
                <a:srgbClr val="0033CC"/>
              </a:solidFill>
              <a:ea typeface="幼圆" panose="02010509060101010101" pitchFamily="49" charset="-122"/>
              <a:cs typeface="Times New Roman" panose="02020603050405020304" pitchFamily="18" charset="0"/>
            </a:endParaRPr>
          </a:p>
          <a:p>
            <a:endParaRPr kumimoji="1" lang="en-US" altLang="zh-CN" sz="2400" b="1">
              <a:solidFill>
                <a:srgbClr val="0033CC"/>
              </a:solidFill>
              <a:latin typeface="幼圆" panose="02010509060101010101" pitchFamily="49" charset="-122"/>
              <a:ea typeface="幼圆" panose="02010509060101010101" pitchFamily="49" charset="-122"/>
            </a:endParaRPr>
          </a:p>
        </p:txBody>
      </p:sp>
    </p:spTree>
  </p:cSld>
  <p:clrMapOvr>
    <a:masterClrMapping/>
  </p:clrMapOvr>
  <p:transition spd="slow">
    <p:checke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171450" y="185738"/>
            <a:ext cx="7772400" cy="58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800" b="1">
                <a:solidFill>
                  <a:srgbClr val="FF0000"/>
                </a:solidFill>
                <a:ea typeface="幼圆" panose="02010509060101010101" pitchFamily="49" charset="-122"/>
                <a:cs typeface="Times New Roman" panose="02020603050405020304" pitchFamily="18" charset="0"/>
              </a:rPr>
              <a:t>热源</a:t>
            </a:r>
            <a:r>
              <a:rPr kumimoji="1" lang="en-US" altLang="zh-CN" sz="2400">
                <a:solidFill>
                  <a:srgbClr val="0033CC"/>
                </a:solidFill>
                <a:ea typeface="幼圆" panose="02010509060101010101" pitchFamily="49" charset="-122"/>
                <a:cs typeface="Times New Roman" panose="02020603050405020304" pitchFamily="18" charset="0"/>
              </a:rPr>
              <a:t>(Heat source; Heat reservoir)</a:t>
            </a:r>
          </a:p>
        </p:txBody>
      </p:sp>
      <p:sp>
        <p:nvSpPr>
          <p:cNvPr id="34819" name="圆角矩形 4"/>
          <p:cNvSpPr>
            <a:spLocks noChangeArrowheads="1"/>
          </p:cNvSpPr>
          <p:nvPr/>
        </p:nvSpPr>
        <p:spPr bwMode="auto">
          <a:xfrm>
            <a:off x="547688" y="887413"/>
            <a:ext cx="8020050" cy="560387"/>
          </a:xfrm>
          <a:prstGeom prst="roundRect">
            <a:avLst>
              <a:gd name="adj" fmla="val 16667"/>
            </a:avLst>
          </a:prstGeom>
          <a:solidFill>
            <a:srgbClr val="CCFF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marL="342900" indent="-342900">
              <a:defRPr>
                <a:solidFill>
                  <a:schemeClr val="tx1"/>
                </a:solidFill>
                <a:latin typeface="Times New Roman" panose="02020603050405020304" pitchFamily="18" charset="0"/>
              </a:defRPr>
            </a:lvl1pPr>
            <a:lvl2pPr>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marL="0" lvl="1"/>
            <a:r>
              <a:rPr kumimoji="1" lang="zh-CN" altLang="en-US" sz="2400" b="1">
                <a:solidFill>
                  <a:srgbClr val="0033CC"/>
                </a:solidFill>
                <a:latin typeface="幼圆" panose="02010509060101010101" pitchFamily="49" charset="-122"/>
                <a:ea typeface="幼圆" panose="02010509060101010101" pitchFamily="49" charset="-122"/>
              </a:rPr>
              <a:t>定义： </a:t>
            </a:r>
            <a:r>
              <a:rPr kumimoji="1" lang="zh-CN" altLang="en-US" sz="2400" b="1">
                <a:latin typeface="幼圆" panose="02010509060101010101" pitchFamily="49" charset="-122"/>
                <a:ea typeface="幼圆" panose="02010509060101010101" pitchFamily="49" charset="-122"/>
              </a:rPr>
              <a:t>与工质进行热交换的物质系统。</a:t>
            </a:r>
          </a:p>
        </p:txBody>
      </p:sp>
      <p:sp>
        <p:nvSpPr>
          <p:cNvPr id="34820" name="圆角矩形 4"/>
          <p:cNvSpPr>
            <a:spLocks noChangeArrowheads="1"/>
          </p:cNvSpPr>
          <p:nvPr/>
        </p:nvSpPr>
        <p:spPr bwMode="auto">
          <a:xfrm>
            <a:off x="1990725" y="2133600"/>
            <a:ext cx="6577013" cy="635000"/>
          </a:xfrm>
          <a:prstGeom prst="roundRect">
            <a:avLst>
              <a:gd name="adj" fmla="val 16667"/>
            </a:avLst>
          </a:pr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kumimoji="1" lang="zh-CN" altLang="en-US" sz="2000" b="1">
                <a:solidFill>
                  <a:srgbClr val="FF0000"/>
                </a:solidFill>
                <a:ea typeface="幼圆" panose="02010509060101010101" pitchFamily="49" charset="-122"/>
                <a:cs typeface="Times New Roman" panose="02020603050405020304" pitchFamily="18" charset="0"/>
              </a:rPr>
              <a:t>高温热源</a:t>
            </a:r>
            <a:r>
              <a:rPr kumimoji="1" lang="en-US" altLang="zh-CN" sz="2000" b="1">
                <a:ea typeface="幼圆" panose="02010509060101010101" pitchFamily="49" charset="-122"/>
                <a:cs typeface="Times New Roman" panose="02020603050405020304" pitchFamily="18" charset="0"/>
              </a:rPr>
              <a:t>— </a:t>
            </a:r>
            <a:r>
              <a:rPr kumimoji="1" lang="zh-CN" altLang="en-US" sz="2000" b="1">
                <a:ea typeface="幼圆" panose="02010509060101010101" pitchFamily="49" charset="-122"/>
                <a:cs typeface="Times New Roman" panose="02020603050405020304" pitchFamily="18" charset="0"/>
              </a:rPr>
              <a:t>热源</a:t>
            </a:r>
            <a:r>
              <a:rPr kumimoji="1" lang="zh-CN" altLang="en-US" sz="2000">
                <a:ea typeface="幼圆" panose="02010509060101010101" pitchFamily="49" charset="-122"/>
                <a:cs typeface="Times New Roman" panose="02020603050405020304" pitchFamily="18" charset="0"/>
              </a:rPr>
              <a:t> </a:t>
            </a:r>
            <a:r>
              <a:rPr kumimoji="1" lang="zh-CN" altLang="en-US" sz="2000" b="1">
                <a:ea typeface="幼圆" panose="02010509060101010101" pitchFamily="49" charset="-122"/>
                <a:cs typeface="Times New Roman" panose="02020603050405020304" pitchFamily="18" charset="0"/>
              </a:rPr>
              <a:t>（</a:t>
            </a:r>
            <a:r>
              <a:rPr kumimoji="1" lang="zh-CN" altLang="en-US" sz="2000">
                <a:ea typeface="幼圆" panose="02010509060101010101" pitchFamily="49" charset="-122"/>
                <a:cs typeface="Times New Roman" panose="02020603050405020304" pitchFamily="18" charset="0"/>
              </a:rPr>
              <a:t> </a:t>
            </a:r>
            <a:r>
              <a:rPr kumimoji="1" lang="en-US" altLang="zh-CN" sz="2000" b="1">
                <a:solidFill>
                  <a:srgbClr val="FF0000"/>
                </a:solidFill>
                <a:ea typeface="幼圆" panose="02010509060101010101" pitchFamily="49" charset="-122"/>
                <a:cs typeface="Times New Roman" panose="02020603050405020304" pitchFamily="18" charset="0"/>
              </a:rPr>
              <a:t>heat source</a:t>
            </a:r>
            <a:r>
              <a:rPr kumimoji="1" lang="en-US" altLang="zh-CN" sz="2000" b="1">
                <a:ea typeface="幼圆" panose="02010509060101010101" pitchFamily="49" charset="-122"/>
                <a:cs typeface="Times New Roman" panose="02020603050405020304" pitchFamily="18" charset="0"/>
              </a:rPr>
              <a:t>): </a:t>
            </a:r>
            <a:r>
              <a:rPr kumimoji="1" lang="zh-CN" altLang="en-US" sz="2000" b="1">
                <a:ea typeface="幼圆" panose="02010509060101010101" pitchFamily="49" charset="-122"/>
                <a:cs typeface="Times New Roman" panose="02020603050405020304" pitchFamily="18" charset="0"/>
              </a:rPr>
              <a:t>工质从中吸取热能</a:t>
            </a:r>
          </a:p>
        </p:txBody>
      </p:sp>
      <p:sp>
        <p:nvSpPr>
          <p:cNvPr id="13" name="圆角矩形 4"/>
          <p:cNvSpPr>
            <a:spLocks noChangeArrowheads="1"/>
          </p:cNvSpPr>
          <p:nvPr/>
        </p:nvSpPr>
        <p:spPr bwMode="auto">
          <a:xfrm>
            <a:off x="558800" y="2513013"/>
            <a:ext cx="1008063" cy="908050"/>
          </a:xfrm>
          <a:prstGeom prst="roundRect">
            <a:avLst>
              <a:gd name="adj" fmla="val 16667"/>
            </a:avLst>
          </a:prstGeom>
          <a:solidFill>
            <a:schemeClr val="accent2">
              <a:lumMod val="75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defRPr/>
            </a:pPr>
            <a:r>
              <a:rPr lang="zh-CN" altLang="en-US" sz="2400" b="1" dirty="0" smtClean="0">
                <a:solidFill>
                  <a:schemeClr val="bg1"/>
                </a:solidFill>
                <a:ea typeface="幼圆" panose="02010509060101010101" pitchFamily="49" charset="-122"/>
                <a:cs typeface="Times New Roman" panose="02020603050405020304" pitchFamily="18" charset="0"/>
              </a:rPr>
              <a:t>热源</a:t>
            </a:r>
            <a:endParaRPr lang="en-US" altLang="zh-CN" sz="2400" b="1" dirty="0">
              <a:solidFill>
                <a:schemeClr val="bg1"/>
              </a:solidFill>
              <a:ea typeface="幼圆" panose="02010509060101010101" pitchFamily="49" charset="-122"/>
              <a:cs typeface="Times New Roman" panose="02020603050405020304" pitchFamily="18" charset="0"/>
            </a:endParaRPr>
          </a:p>
        </p:txBody>
      </p:sp>
      <p:sp>
        <p:nvSpPr>
          <p:cNvPr id="34822" name="圆角矩形 4"/>
          <p:cNvSpPr>
            <a:spLocks noChangeArrowheads="1"/>
          </p:cNvSpPr>
          <p:nvPr/>
        </p:nvSpPr>
        <p:spPr bwMode="auto">
          <a:xfrm>
            <a:off x="1990725" y="3046413"/>
            <a:ext cx="6588125" cy="603250"/>
          </a:xfrm>
          <a:prstGeom prst="roundRect">
            <a:avLst>
              <a:gd name="adj" fmla="val 16667"/>
            </a:avLst>
          </a:pr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kumimoji="1" lang="zh-CN" altLang="en-US" sz="2000" b="1">
                <a:solidFill>
                  <a:srgbClr val="0033CC"/>
                </a:solidFill>
                <a:ea typeface="幼圆" panose="02010509060101010101" pitchFamily="49" charset="-122"/>
                <a:cs typeface="Times New Roman" panose="02020603050405020304" pitchFamily="18" charset="0"/>
              </a:rPr>
              <a:t>低温热源</a:t>
            </a:r>
            <a:r>
              <a:rPr kumimoji="1" lang="en-US" altLang="zh-CN" sz="2000" b="1">
                <a:ea typeface="幼圆" panose="02010509060101010101" pitchFamily="49" charset="-122"/>
                <a:cs typeface="Times New Roman" panose="02020603050405020304" pitchFamily="18" charset="0"/>
              </a:rPr>
              <a:t>— </a:t>
            </a:r>
            <a:r>
              <a:rPr kumimoji="1" lang="zh-CN" altLang="en-US" sz="2000" b="1">
                <a:ea typeface="幼圆" panose="02010509060101010101" pitchFamily="49" charset="-122"/>
                <a:cs typeface="Times New Roman" panose="02020603050405020304" pitchFamily="18" charset="0"/>
              </a:rPr>
              <a:t>冷源（</a:t>
            </a:r>
            <a:r>
              <a:rPr kumimoji="1" lang="en-US" altLang="zh-CN" sz="2000" b="1">
                <a:solidFill>
                  <a:srgbClr val="0033CC"/>
                </a:solidFill>
                <a:ea typeface="幼圆" panose="02010509060101010101" pitchFamily="49" charset="-122"/>
                <a:cs typeface="Times New Roman" panose="02020603050405020304" pitchFamily="18" charset="0"/>
              </a:rPr>
              <a:t>heat sink</a:t>
            </a:r>
            <a:r>
              <a:rPr kumimoji="1" lang="zh-CN" altLang="en-US" sz="2000" b="1">
                <a:ea typeface="幼圆" panose="02010509060101010101" pitchFamily="49" charset="-122"/>
                <a:cs typeface="Times New Roman" panose="02020603050405020304" pitchFamily="18" charset="0"/>
              </a:rPr>
              <a:t>）：  接受工质排出的热能</a:t>
            </a:r>
          </a:p>
        </p:txBody>
      </p:sp>
      <p:cxnSp>
        <p:nvCxnSpPr>
          <p:cNvPr id="34823" name="直接连接符 2"/>
          <p:cNvCxnSpPr>
            <a:cxnSpLocks noChangeShapeType="1"/>
          </p:cNvCxnSpPr>
          <p:nvPr/>
        </p:nvCxnSpPr>
        <p:spPr bwMode="auto">
          <a:xfrm>
            <a:off x="1785938" y="2451100"/>
            <a:ext cx="0" cy="973138"/>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34824" name="直接连接符 2"/>
          <p:cNvCxnSpPr>
            <a:cxnSpLocks noChangeShapeType="1"/>
          </p:cNvCxnSpPr>
          <p:nvPr/>
        </p:nvCxnSpPr>
        <p:spPr bwMode="auto">
          <a:xfrm flipH="1" flipV="1">
            <a:off x="1776413" y="2468563"/>
            <a:ext cx="215900"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34825" name="直接连接符 2"/>
          <p:cNvCxnSpPr>
            <a:cxnSpLocks noChangeShapeType="1"/>
          </p:cNvCxnSpPr>
          <p:nvPr/>
        </p:nvCxnSpPr>
        <p:spPr bwMode="auto">
          <a:xfrm flipH="1" flipV="1">
            <a:off x="1803400" y="3419475"/>
            <a:ext cx="215900"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34826" name="直接连接符 2"/>
          <p:cNvCxnSpPr>
            <a:cxnSpLocks noChangeShapeType="1"/>
          </p:cNvCxnSpPr>
          <p:nvPr/>
        </p:nvCxnSpPr>
        <p:spPr bwMode="auto">
          <a:xfrm flipH="1" flipV="1">
            <a:off x="1570038" y="2973388"/>
            <a:ext cx="215900"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sp>
        <p:nvSpPr>
          <p:cNvPr id="34827" name="圆角矩形 4"/>
          <p:cNvSpPr>
            <a:spLocks noChangeArrowheads="1"/>
          </p:cNvSpPr>
          <p:nvPr/>
        </p:nvSpPr>
        <p:spPr bwMode="auto">
          <a:xfrm>
            <a:off x="1973263" y="4283075"/>
            <a:ext cx="6577012" cy="635000"/>
          </a:xfrm>
          <a:prstGeom prst="roundRect">
            <a:avLst>
              <a:gd name="adj" fmla="val 16667"/>
            </a:avLst>
          </a:pr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kumimoji="1" lang="zh-CN" altLang="en-US" sz="2000" b="1">
                <a:ea typeface="幼圆" panose="02010509060101010101" pitchFamily="49" charset="-122"/>
                <a:cs typeface="Times New Roman" panose="02020603050405020304" pitchFamily="18" charset="0"/>
              </a:rPr>
              <a:t>恒温热源（</a:t>
            </a:r>
            <a:r>
              <a:rPr kumimoji="1" lang="zh-CN" altLang="en-US" sz="2000">
                <a:ea typeface="幼圆" panose="02010509060101010101" pitchFamily="49" charset="-122"/>
                <a:cs typeface="Times New Roman" panose="02020603050405020304" pitchFamily="18" charset="0"/>
              </a:rPr>
              <a:t> </a:t>
            </a:r>
            <a:r>
              <a:rPr kumimoji="1" lang="en-US" altLang="zh-CN" sz="2000" b="1">
                <a:ea typeface="楷体_GB2312" pitchFamily="49" charset="-122"/>
                <a:cs typeface="Times New Roman" panose="02020603050405020304" pitchFamily="18" charset="0"/>
              </a:rPr>
              <a:t>constant heat reservoir</a:t>
            </a:r>
            <a:r>
              <a:rPr kumimoji="1" lang="en-US" altLang="zh-CN" sz="2000" b="1">
                <a:ea typeface="幼圆" panose="02010509060101010101" pitchFamily="49" charset="-122"/>
                <a:cs typeface="Times New Roman" panose="02020603050405020304" pitchFamily="18" charset="0"/>
              </a:rPr>
              <a:t>): </a:t>
            </a:r>
            <a:r>
              <a:rPr kumimoji="1" lang="zh-CN" altLang="en-US" sz="2000" b="1">
                <a:ea typeface="幼圆" panose="02010509060101010101" pitchFamily="49" charset="-122"/>
                <a:cs typeface="Times New Roman" panose="02020603050405020304" pitchFamily="18" charset="0"/>
              </a:rPr>
              <a:t>大气环境</a:t>
            </a:r>
          </a:p>
        </p:txBody>
      </p:sp>
      <p:sp>
        <p:nvSpPr>
          <p:cNvPr id="20" name="圆角矩形 4"/>
          <p:cNvSpPr>
            <a:spLocks noChangeArrowheads="1"/>
          </p:cNvSpPr>
          <p:nvPr/>
        </p:nvSpPr>
        <p:spPr bwMode="auto">
          <a:xfrm>
            <a:off x="541338" y="4662488"/>
            <a:ext cx="1008062" cy="908050"/>
          </a:xfrm>
          <a:prstGeom prst="roundRect">
            <a:avLst>
              <a:gd name="adj" fmla="val 16667"/>
            </a:avLst>
          </a:prstGeom>
          <a:solidFill>
            <a:schemeClr val="accent2">
              <a:lumMod val="75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defRPr/>
            </a:pPr>
            <a:r>
              <a:rPr lang="zh-CN" altLang="en-US" sz="2400" b="1" dirty="0" smtClean="0">
                <a:solidFill>
                  <a:schemeClr val="bg1"/>
                </a:solidFill>
                <a:ea typeface="幼圆" panose="02010509060101010101" pitchFamily="49" charset="-122"/>
                <a:cs typeface="Times New Roman" panose="02020603050405020304" pitchFamily="18" charset="0"/>
              </a:rPr>
              <a:t>热源</a:t>
            </a:r>
            <a:endParaRPr lang="en-US" altLang="zh-CN" sz="2400" b="1" dirty="0">
              <a:solidFill>
                <a:schemeClr val="bg1"/>
              </a:solidFill>
              <a:ea typeface="幼圆" panose="02010509060101010101" pitchFamily="49" charset="-122"/>
              <a:cs typeface="Times New Roman" panose="02020603050405020304" pitchFamily="18" charset="0"/>
            </a:endParaRPr>
          </a:p>
        </p:txBody>
      </p:sp>
      <p:sp>
        <p:nvSpPr>
          <p:cNvPr id="34829" name="圆角矩形 4"/>
          <p:cNvSpPr>
            <a:spLocks noChangeArrowheads="1"/>
          </p:cNvSpPr>
          <p:nvPr/>
        </p:nvSpPr>
        <p:spPr bwMode="auto">
          <a:xfrm>
            <a:off x="1973263" y="5195888"/>
            <a:ext cx="6588125" cy="603250"/>
          </a:xfrm>
          <a:prstGeom prst="roundRect">
            <a:avLst>
              <a:gd name="adj" fmla="val 16667"/>
            </a:avLst>
          </a:pr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kumimoji="1" lang="zh-CN" altLang="en-US" sz="2000" b="1">
                <a:ea typeface="幼圆" panose="02010509060101010101" pitchFamily="49" charset="-122"/>
                <a:cs typeface="Times New Roman" panose="02020603050405020304" pitchFamily="18" charset="0"/>
              </a:rPr>
              <a:t>变温热源</a:t>
            </a:r>
            <a:r>
              <a:rPr kumimoji="1" lang="en-US" altLang="zh-CN" sz="2000" b="1">
                <a:ea typeface="幼圆" panose="02010509060101010101" pitchFamily="49" charset="-122"/>
                <a:cs typeface="Times New Roman" panose="02020603050405020304" pitchFamily="18" charset="0"/>
              </a:rPr>
              <a:t> </a:t>
            </a:r>
            <a:r>
              <a:rPr kumimoji="1" lang="zh-CN" altLang="en-US" sz="2000" b="1">
                <a:ea typeface="幼圆" panose="02010509060101010101" pitchFamily="49" charset="-122"/>
                <a:cs typeface="Times New Roman" panose="02020603050405020304" pitchFamily="18" charset="0"/>
              </a:rPr>
              <a:t>（</a:t>
            </a:r>
            <a:r>
              <a:rPr kumimoji="1" lang="en-US" altLang="zh-CN" sz="2000" b="1">
                <a:ea typeface="幼圆" panose="02010509060101010101" pitchFamily="49" charset="-122"/>
                <a:cs typeface="Times New Roman" panose="02020603050405020304" pitchFamily="18" charset="0"/>
              </a:rPr>
              <a:t>variable temperature heat reservoir</a:t>
            </a:r>
            <a:r>
              <a:rPr kumimoji="1" lang="zh-CN" altLang="en-US" sz="2000" b="1">
                <a:ea typeface="幼圆" panose="02010509060101010101" pitchFamily="49" charset="-122"/>
                <a:cs typeface="Times New Roman" panose="02020603050405020304" pitchFamily="18" charset="0"/>
              </a:rPr>
              <a:t>）</a:t>
            </a:r>
          </a:p>
        </p:txBody>
      </p:sp>
      <p:cxnSp>
        <p:nvCxnSpPr>
          <p:cNvPr id="34830" name="直接连接符 2"/>
          <p:cNvCxnSpPr>
            <a:cxnSpLocks noChangeShapeType="1"/>
          </p:cNvCxnSpPr>
          <p:nvPr/>
        </p:nvCxnSpPr>
        <p:spPr bwMode="auto">
          <a:xfrm>
            <a:off x="1768475" y="4600575"/>
            <a:ext cx="0" cy="97155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34831" name="直接连接符 2"/>
          <p:cNvCxnSpPr>
            <a:cxnSpLocks noChangeShapeType="1"/>
          </p:cNvCxnSpPr>
          <p:nvPr/>
        </p:nvCxnSpPr>
        <p:spPr bwMode="auto">
          <a:xfrm flipH="1" flipV="1">
            <a:off x="1758950" y="4616450"/>
            <a:ext cx="215900"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34832" name="直接连接符 2"/>
          <p:cNvCxnSpPr>
            <a:cxnSpLocks noChangeShapeType="1"/>
          </p:cNvCxnSpPr>
          <p:nvPr/>
        </p:nvCxnSpPr>
        <p:spPr bwMode="auto">
          <a:xfrm flipH="1" flipV="1">
            <a:off x="1785938" y="5568950"/>
            <a:ext cx="215900"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34833" name="直接连接符 2"/>
          <p:cNvCxnSpPr>
            <a:cxnSpLocks noChangeShapeType="1"/>
          </p:cNvCxnSpPr>
          <p:nvPr/>
        </p:nvCxnSpPr>
        <p:spPr bwMode="auto">
          <a:xfrm flipH="1" flipV="1">
            <a:off x="1552575" y="5122863"/>
            <a:ext cx="215900"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spTree>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171450" y="185738"/>
            <a:ext cx="7772400" cy="58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400" b="1">
                <a:solidFill>
                  <a:srgbClr val="FF0000"/>
                </a:solidFill>
                <a:ea typeface="幼圆" panose="02010509060101010101" pitchFamily="49" charset="-122"/>
                <a:cs typeface="Times New Roman" panose="02020603050405020304" pitchFamily="18" charset="0"/>
              </a:rPr>
              <a:t>热能机械能的转换过程  举例</a:t>
            </a:r>
            <a:endParaRPr kumimoji="1" lang="en-US" altLang="zh-CN" sz="2400" b="1">
              <a:solidFill>
                <a:srgbClr val="FF0000"/>
              </a:solidFill>
              <a:ea typeface="幼圆" panose="02010509060101010101" pitchFamily="49" charset="-122"/>
              <a:cs typeface="Times New Roman" panose="02020603050405020304" pitchFamily="18" charset="0"/>
            </a:endParaRPr>
          </a:p>
        </p:txBody>
      </p:sp>
      <p:sp>
        <p:nvSpPr>
          <p:cNvPr id="35843" name="圆角矩形 4"/>
          <p:cNvSpPr>
            <a:spLocks noChangeArrowheads="1"/>
          </p:cNvSpPr>
          <p:nvPr/>
        </p:nvSpPr>
        <p:spPr bwMode="auto">
          <a:xfrm>
            <a:off x="3636963" y="2852738"/>
            <a:ext cx="1225550" cy="11525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lang="zh-CN" altLang="en-US" sz="2400" b="1">
                <a:solidFill>
                  <a:schemeClr val="bg1"/>
                </a:solidFill>
                <a:ea typeface="幼圆" panose="02010509060101010101" pitchFamily="49" charset="-122"/>
                <a:cs typeface="Times New Roman" panose="02020603050405020304" pitchFamily="18" charset="0"/>
              </a:rPr>
              <a:t>蒸汽机</a:t>
            </a:r>
            <a:endParaRPr lang="en-US" altLang="zh-CN" sz="2400" b="1">
              <a:solidFill>
                <a:schemeClr val="bg1"/>
              </a:solidFill>
              <a:ea typeface="幼圆" panose="02010509060101010101" pitchFamily="49" charset="-122"/>
              <a:cs typeface="Times New Roman" panose="02020603050405020304" pitchFamily="18" charset="0"/>
            </a:endParaRPr>
          </a:p>
        </p:txBody>
      </p:sp>
      <p:sp>
        <p:nvSpPr>
          <p:cNvPr id="35844" name="圆角矩形 4"/>
          <p:cNvSpPr>
            <a:spLocks noChangeArrowheads="1"/>
          </p:cNvSpPr>
          <p:nvPr/>
        </p:nvSpPr>
        <p:spPr bwMode="auto">
          <a:xfrm>
            <a:off x="1466850" y="2794000"/>
            <a:ext cx="901700" cy="1152525"/>
          </a:xfrm>
          <a:prstGeom prst="roundRect">
            <a:avLst>
              <a:gd name="adj" fmla="val 16667"/>
            </a:avLst>
          </a:pr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lang="zh-CN" altLang="en-US" sz="2400" b="1">
                <a:solidFill>
                  <a:schemeClr val="bg1"/>
                </a:solidFill>
                <a:ea typeface="幼圆" panose="02010509060101010101" pitchFamily="49" charset="-122"/>
                <a:cs typeface="Times New Roman" panose="02020603050405020304" pitchFamily="18" charset="0"/>
              </a:rPr>
              <a:t>锅炉</a:t>
            </a:r>
            <a:endParaRPr lang="en-US" altLang="zh-CN" sz="2400" b="1">
              <a:solidFill>
                <a:schemeClr val="bg1"/>
              </a:solidFill>
              <a:ea typeface="幼圆" panose="02010509060101010101" pitchFamily="49" charset="-122"/>
              <a:cs typeface="Times New Roman" panose="02020603050405020304" pitchFamily="18" charset="0"/>
            </a:endParaRPr>
          </a:p>
        </p:txBody>
      </p:sp>
      <p:sp>
        <p:nvSpPr>
          <p:cNvPr id="22" name="圆角矩形 4"/>
          <p:cNvSpPr>
            <a:spLocks noChangeArrowheads="1"/>
          </p:cNvSpPr>
          <p:nvPr/>
        </p:nvSpPr>
        <p:spPr bwMode="auto">
          <a:xfrm>
            <a:off x="6084888" y="2852738"/>
            <a:ext cx="1008062" cy="1152525"/>
          </a:xfrm>
          <a:prstGeom prst="roundRect">
            <a:avLst>
              <a:gd name="adj" fmla="val 16667"/>
            </a:avLst>
          </a:prstGeom>
          <a:solidFill>
            <a:schemeClr val="accent2">
              <a:lumMod val="75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defRPr/>
            </a:pPr>
            <a:r>
              <a:rPr lang="zh-CN" altLang="en-US" sz="2400" b="1" dirty="0" smtClean="0">
                <a:solidFill>
                  <a:schemeClr val="bg1"/>
                </a:solidFill>
                <a:ea typeface="幼圆" panose="02010509060101010101" pitchFamily="49" charset="-122"/>
                <a:cs typeface="Times New Roman" panose="02020603050405020304" pitchFamily="18" charset="0"/>
              </a:rPr>
              <a:t>冷凝</a:t>
            </a:r>
            <a:endParaRPr lang="en-US" altLang="zh-CN" sz="2400" b="1" dirty="0" smtClean="0">
              <a:solidFill>
                <a:schemeClr val="bg1"/>
              </a:solidFill>
              <a:ea typeface="幼圆" panose="02010509060101010101" pitchFamily="49" charset="-122"/>
              <a:cs typeface="Times New Roman" panose="02020603050405020304" pitchFamily="18" charset="0"/>
            </a:endParaRPr>
          </a:p>
          <a:p>
            <a:pPr>
              <a:lnSpc>
                <a:spcPct val="150000"/>
              </a:lnSpc>
              <a:defRPr/>
            </a:pPr>
            <a:r>
              <a:rPr lang="zh-CN" altLang="en-US" sz="2400" b="1" dirty="0" smtClean="0">
                <a:solidFill>
                  <a:schemeClr val="bg1"/>
                </a:solidFill>
                <a:ea typeface="幼圆" panose="02010509060101010101" pitchFamily="49" charset="-122"/>
                <a:cs typeface="Times New Roman" panose="02020603050405020304" pitchFamily="18" charset="0"/>
              </a:rPr>
              <a:t>装置</a:t>
            </a:r>
            <a:endParaRPr lang="en-US" altLang="zh-CN" sz="2400" b="1" dirty="0">
              <a:solidFill>
                <a:schemeClr val="bg1"/>
              </a:solidFill>
              <a:ea typeface="幼圆" panose="02010509060101010101" pitchFamily="49" charset="-122"/>
              <a:cs typeface="Times New Roman" panose="02020603050405020304" pitchFamily="18" charset="0"/>
            </a:endParaRPr>
          </a:p>
        </p:txBody>
      </p:sp>
      <p:cxnSp>
        <p:nvCxnSpPr>
          <p:cNvPr id="35846" name="直接箭头连接符 2"/>
          <p:cNvCxnSpPr>
            <a:cxnSpLocks noChangeShapeType="1"/>
          </p:cNvCxnSpPr>
          <p:nvPr/>
        </p:nvCxnSpPr>
        <p:spPr bwMode="auto">
          <a:xfrm flipV="1">
            <a:off x="2368550" y="3427413"/>
            <a:ext cx="1196975" cy="1587"/>
          </a:xfrm>
          <a:prstGeom prst="straightConnector1">
            <a:avLst/>
          </a:prstGeom>
          <a:noFill/>
          <a:ln w="57150" algn="ctr">
            <a:solidFill>
              <a:srgbClr val="C00000"/>
            </a:solidFill>
            <a:round/>
            <a:headEnd/>
            <a:tailEnd type="triangle" w="med" len="med"/>
          </a:ln>
          <a:extLst>
            <a:ext uri="{909E8E84-426E-40DD-AFC4-6F175D3DCCD1}">
              <a14:hiddenFill xmlns:a14="http://schemas.microsoft.com/office/drawing/2010/main">
                <a:noFill/>
              </a14:hiddenFill>
            </a:ext>
          </a:extLst>
        </p:spPr>
      </p:cxnSp>
      <p:cxnSp>
        <p:nvCxnSpPr>
          <p:cNvPr id="35847" name="直接箭头连接符 23"/>
          <p:cNvCxnSpPr>
            <a:cxnSpLocks noChangeShapeType="1"/>
          </p:cNvCxnSpPr>
          <p:nvPr/>
        </p:nvCxnSpPr>
        <p:spPr bwMode="auto">
          <a:xfrm>
            <a:off x="5003800" y="3429000"/>
            <a:ext cx="1081088" cy="0"/>
          </a:xfrm>
          <a:prstGeom prst="straightConnector1">
            <a:avLst/>
          </a:prstGeom>
          <a:noFill/>
          <a:ln w="57150" algn="ctr">
            <a:solidFill>
              <a:srgbClr val="00B050"/>
            </a:solidFill>
            <a:round/>
            <a:headEnd/>
            <a:tailEnd type="triangle" w="med" len="med"/>
          </a:ln>
          <a:extLst>
            <a:ext uri="{909E8E84-426E-40DD-AFC4-6F175D3DCCD1}">
              <a14:hiddenFill xmlns:a14="http://schemas.microsoft.com/office/drawing/2010/main">
                <a:noFill/>
              </a14:hiddenFill>
            </a:ext>
          </a:extLst>
        </p:spPr>
      </p:cxnSp>
      <p:cxnSp>
        <p:nvCxnSpPr>
          <p:cNvPr id="25" name="直接箭头连接符 24"/>
          <p:cNvCxnSpPr/>
          <p:nvPr/>
        </p:nvCxnSpPr>
        <p:spPr bwMode="auto">
          <a:xfrm flipH="1">
            <a:off x="3565525" y="4575175"/>
            <a:ext cx="1370013" cy="0"/>
          </a:xfrm>
          <a:prstGeom prst="straightConnector1">
            <a:avLst/>
          </a:prstGeom>
          <a:solidFill>
            <a:schemeClr val="accent1"/>
          </a:solidFill>
          <a:ln w="57150" cap="flat" cmpd="sng" algn="ctr">
            <a:solidFill>
              <a:schemeClr val="accent2">
                <a:lumMod val="75000"/>
              </a:schemeClr>
            </a:solidFill>
            <a:prstDash val="solid"/>
            <a:round/>
            <a:headEnd type="none" w="med" len="med"/>
            <a:tailEnd type="triangle"/>
          </a:ln>
          <a:effectLst/>
        </p:spPr>
      </p:cxnSp>
      <p:cxnSp>
        <p:nvCxnSpPr>
          <p:cNvPr id="6" name="直接连接符 5"/>
          <p:cNvCxnSpPr/>
          <p:nvPr/>
        </p:nvCxnSpPr>
        <p:spPr bwMode="auto">
          <a:xfrm>
            <a:off x="971550" y="4575175"/>
            <a:ext cx="6480175" cy="0"/>
          </a:xfrm>
          <a:prstGeom prst="line">
            <a:avLst/>
          </a:prstGeom>
          <a:solidFill>
            <a:schemeClr val="accent1"/>
          </a:solidFill>
          <a:ln w="57150" cap="flat" cmpd="sng" algn="ctr">
            <a:solidFill>
              <a:schemeClr val="accent2">
                <a:lumMod val="75000"/>
              </a:schemeClr>
            </a:solidFill>
            <a:prstDash val="solid"/>
            <a:round/>
            <a:headEnd type="none" w="med" len="med"/>
            <a:tailEnd type="none" w="med" len="med"/>
          </a:ln>
          <a:effectLst/>
        </p:spPr>
      </p:cxnSp>
      <p:cxnSp>
        <p:nvCxnSpPr>
          <p:cNvPr id="29" name="直接连接符 28"/>
          <p:cNvCxnSpPr/>
          <p:nvPr/>
        </p:nvCxnSpPr>
        <p:spPr bwMode="auto">
          <a:xfrm>
            <a:off x="7092950" y="3429000"/>
            <a:ext cx="358775" cy="0"/>
          </a:xfrm>
          <a:prstGeom prst="line">
            <a:avLst/>
          </a:prstGeom>
          <a:solidFill>
            <a:schemeClr val="accent1"/>
          </a:solidFill>
          <a:ln w="57150" cap="flat" cmpd="sng" algn="ctr">
            <a:solidFill>
              <a:schemeClr val="accent2">
                <a:lumMod val="75000"/>
              </a:schemeClr>
            </a:solidFill>
            <a:prstDash val="solid"/>
            <a:round/>
            <a:headEnd type="none" w="med" len="med"/>
            <a:tailEnd type="none" w="med" len="med"/>
          </a:ln>
          <a:effectLst/>
        </p:spPr>
      </p:cxnSp>
      <p:cxnSp>
        <p:nvCxnSpPr>
          <p:cNvPr id="34" name="直接连接符 33"/>
          <p:cNvCxnSpPr/>
          <p:nvPr/>
        </p:nvCxnSpPr>
        <p:spPr bwMode="auto">
          <a:xfrm flipH="1">
            <a:off x="7446963" y="3429000"/>
            <a:ext cx="0" cy="1146175"/>
          </a:xfrm>
          <a:prstGeom prst="line">
            <a:avLst/>
          </a:prstGeom>
          <a:solidFill>
            <a:schemeClr val="accent1"/>
          </a:solidFill>
          <a:ln w="57150" cap="flat" cmpd="sng" algn="ctr">
            <a:solidFill>
              <a:schemeClr val="accent2">
                <a:lumMod val="75000"/>
              </a:schemeClr>
            </a:solidFill>
            <a:prstDash val="solid"/>
            <a:round/>
            <a:headEnd type="none" w="med" len="med"/>
            <a:tailEnd type="none" w="med" len="med"/>
          </a:ln>
          <a:effectLst/>
        </p:spPr>
      </p:cxnSp>
      <p:cxnSp>
        <p:nvCxnSpPr>
          <p:cNvPr id="37" name="直接连接符 36"/>
          <p:cNvCxnSpPr/>
          <p:nvPr/>
        </p:nvCxnSpPr>
        <p:spPr bwMode="auto">
          <a:xfrm flipH="1">
            <a:off x="990600" y="3429000"/>
            <a:ext cx="0" cy="1146175"/>
          </a:xfrm>
          <a:prstGeom prst="line">
            <a:avLst/>
          </a:prstGeom>
          <a:solidFill>
            <a:schemeClr val="accent1"/>
          </a:solidFill>
          <a:ln w="57150" cap="flat" cmpd="sng" algn="ctr">
            <a:solidFill>
              <a:schemeClr val="accent2">
                <a:lumMod val="75000"/>
              </a:schemeClr>
            </a:solidFill>
            <a:prstDash val="solid"/>
            <a:round/>
            <a:headEnd type="none" w="med" len="med"/>
            <a:tailEnd type="none" w="med" len="med"/>
          </a:ln>
          <a:effectLst/>
        </p:spPr>
      </p:cxnSp>
      <p:cxnSp>
        <p:nvCxnSpPr>
          <p:cNvPr id="38" name="直接箭头连接符 37"/>
          <p:cNvCxnSpPr/>
          <p:nvPr/>
        </p:nvCxnSpPr>
        <p:spPr bwMode="auto">
          <a:xfrm flipV="1">
            <a:off x="971550" y="3429000"/>
            <a:ext cx="523875" cy="0"/>
          </a:xfrm>
          <a:prstGeom prst="straightConnector1">
            <a:avLst/>
          </a:prstGeom>
          <a:solidFill>
            <a:schemeClr val="accent1"/>
          </a:solidFill>
          <a:ln w="57150" cap="flat" cmpd="sng" algn="ctr">
            <a:solidFill>
              <a:schemeClr val="accent2">
                <a:lumMod val="75000"/>
              </a:schemeClr>
            </a:solidFill>
            <a:prstDash val="solid"/>
            <a:round/>
            <a:headEnd type="none" w="med" len="med"/>
            <a:tailEnd type="triangle"/>
          </a:ln>
          <a:effectLst/>
        </p:spPr>
      </p:cxnSp>
      <p:cxnSp>
        <p:nvCxnSpPr>
          <p:cNvPr id="35854" name="直接箭头连接符 39"/>
          <p:cNvCxnSpPr>
            <a:cxnSpLocks noChangeShapeType="1"/>
          </p:cNvCxnSpPr>
          <p:nvPr/>
        </p:nvCxnSpPr>
        <p:spPr bwMode="auto">
          <a:xfrm flipV="1">
            <a:off x="4237038" y="2241550"/>
            <a:ext cx="0" cy="611188"/>
          </a:xfrm>
          <a:prstGeom prst="straightConnector1">
            <a:avLst/>
          </a:prstGeom>
          <a:noFill/>
          <a:ln w="57150" algn="ctr">
            <a:solidFill>
              <a:srgbClr val="00B050"/>
            </a:solidFill>
            <a:round/>
            <a:headEnd/>
            <a:tailEnd type="triangle" w="med" len="med"/>
          </a:ln>
          <a:extLst>
            <a:ext uri="{909E8E84-426E-40DD-AFC4-6F175D3DCCD1}">
              <a14:hiddenFill xmlns:a14="http://schemas.microsoft.com/office/drawing/2010/main">
                <a:noFill/>
              </a14:hiddenFill>
            </a:ext>
          </a:extLst>
        </p:spPr>
      </p:cxnSp>
      <p:sp>
        <p:nvSpPr>
          <p:cNvPr id="35855" name="圆角矩形 4"/>
          <p:cNvSpPr>
            <a:spLocks noChangeArrowheads="1"/>
          </p:cNvSpPr>
          <p:nvPr/>
        </p:nvSpPr>
        <p:spPr bwMode="auto">
          <a:xfrm>
            <a:off x="3706813" y="1700213"/>
            <a:ext cx="1008062" cy="55086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lang="zh-CN" altLang="en-US" sz="2400" b="1">
                <a:solidFill>
                  <a:schemeClr val="bg1"/>
                </a:solidFill>
                <a:ea typeface="幼圆" panose="02010509060101010101" pitchFamily="49" charset="-122"/>
                <a:cs typeface="Times New Roman" panose="02020603050405020304" pitchFamily="18" charset="0"/>
              </a:rPr>
              <a:t>作功</a:t>
            </a:r>
            <a:endParaRPr lang="en-US" altLang="zh-CN" sz="2400" b="1">
              <a:solidFill>
                <a:schemeClr val="bg1"/>
              </a:solidFill>
              <a:ea typeface="幼圆" panose="02010509060101010101" pitchFamily="49" charset="-122"/>
              <a:cs typeface="Times New Roman" panose="02020603050405020304" pitchFamily="18" charset="0"/>
            </a:endParaRPr>
          </a:p>
        </p:txBody>
      </p:sp>
      <p:sp>
        <p:nvSpPr>
          <p:cNvPr id="35856" name="Text Box 4"/>
          <p:cNvSpPr txBox="1">
            <a:spLocks noChangeArrowheads="1"/>
          </p:cNvSpPr>
          <p:nvPr/>
        </p:nvSpPr>
        <p:spPr bwMode="auto">
          <a:xfrm>
            <a:off x="3502025" y="4606925"/>
            <a:ext cx="229393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400" b="1">
                <a:solidFill>
                  <a:srgbClr val="FF0000"/>
                </a:solidFill>
                <a:latin typeface="幼圆" panose="02010509060101010101" pitchFamily="49" charset="-122"/>
                <a:ea typeface="幼圆" panose="02010509060101010101" pitchFamily="49" charset="-122"/>
              </a:rPr>
              <a:t>水循环</a:t>
            </a:r>
            <a:r>
              <a:rPr kumimoji="1" lang="en-US" altLang="zh-CN" sz="2400" b="1">
                <a:solidFill>
                  <a:srgbClr val="0033CC"/>
                </a:solidFill>
                <a:latin typeface="幼圆" panose="02010509060101010101" pitchFamily="49" charset="-122"/>
                <a:ea typeface="幼圆" panose="02010509060101010101" pitchFamily="49" charset="-122"/>
              </a:rPr>
              <a:t>(</a:t>
            </a:r>
            <a:r>
              <a:rPr kumimoji="1" lang="zh-CN" altLang="en-US" sz="2400" b="1">
                <a:solidFill>
                  <a:srgbClr val="0033CC"/>
                </a:solidFill>
                <a:latin typeface="幼圆" panose="02010509060101010101" pitchFamily="49" charset="-122"/>
                <a:ea typeface="幼圆" panose="02010509060101010101" pitchFamily="49" charset="-122"/>
              </a:rPr>
              <a:t>工质</a:t>
            </a:r>
            <a:r>
              <a:rPr kumimoji="1" lang="en-US" altLang="zh-CN" sz="2400" b="1">
                <a:solidFill>
                  <a:srgbClr val="0033CC"/>
                </a:solidFill>
                <a:latin typeface="幼圆" panose="02010509060101010101" pitchFamily="49" charset="-122"/>
                <a:ea typeface="幼圆" panose="02010509060101010101" pitchFamily="49" charset="-122"/>
              </a:rPr>
              <a:t>)</a:t>
            </a:r>
            <a:endParaRPr kumimoji="1" lang="en-US" altLang="zh-CN" sz="2400">
              <a:solidFill>
                <a:srgbClr val="0033CC"/>
              </a:solidFill>
              <a:latin typeface="幼圆" panose="02010509060101010101" pitchFamily="49" charset="-122"/>
              <a:ea typeface="幼圆" panose="02010509060101010101" pitchFamily="49" charset="-122"/>
            </a:endParaRPr>
          </a:p>
        </p:txBody>
      </p:sp>
      <p:sp>
        <p:nvSpPr>
          <p:cNvPr id="35857" name="Text Box 4"/>
          <p:cNvSpPr txBox="1">
            <a:spLocks noChangeArrowheads="1"/>
          </p:cNvSpPr>
          <p:nvPr/>
        </p:nvSpPr>
        <p:spPr bwMode="auto">
          <a:xfrm>
            <a:off x="1092200" y="2251075"/>
            <a:ext cx="229393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2400" b="1">
                <a:solidFill>
                  <a:srgbClr val="0033CC"/>
                </a:solidFill>
                <a:latin typeface="幼圆" panose="02010509060101010101" pitchFamily="49" charset="-122"/>
                <a:ea typeface="幼圆" panose="02010509060101010101" pitchFamily="49" charset="-122"/>
              </a:rPr>
              <a:t>(</a:t>
            </a:r>
            <a:r>
              <a:rPr kumimoji="1" lang="zh-CN" altLang="en-US" sz="2400" b="1">
                <a:solidFill>
                  <a:srgbClr val="0033CC"/>
                </a:solidFill>
                <a:latin typeface="幼圆" panose="02010509060101010101" pitchFamily="49" charset="-122"/>
                <a:ea typeface="幼圆" panose="02010509060101010101" pitchFamily="49" charset="-122"/>
              </a:rPr>
              <a:t>高温热源</a:t>
            </a:r>
            <a:r>
              <a:rPr kumimoji="1" lang="en-US" altLang="zh-CN" sz="2400" b="1">
                <a:solidFill>
                  <a:srgbClr val="0033CC"/>
                </a:solidFill>
                <a:latin typeface="幼圆" panose="02010509060101010101" pitchFamily="49" charset="-122"/>
                <a:ea typeface="幼圆" panose="02010509060101010101" pitchFamily="49" charset="-122"/>
              </a:rPr>
              <a:t>)</a:t>
            </a:r>
            <a:endParaRPr kumimoji="1" lang="en-US" altLang="zh-CN" sz="2400">
              <a:solidFill>
                <a:srgbClr val="0033CC"/>
              </a:solidFill>
              <a:latin typeface="幼圆" panose="02010509060101010101" pitchFamily="49" charset="-122"/>
              <a:ea typeface="幼圆" panose="02010509060101010101" pitchFamily="49" charset="-122"/>
            </a:endParaRPr>
          </a:p>
        </p:txBody>
      </p:sp>
      <p:sp>
        <p:nvSpPr>
          <p:cNvPr id="35858" name="Text Box 4"/>
          <p:cNvSpPr txBox="1">
            <a:spLocks noChangeArrowheads="1"/>
          </p:cNvSpPr>
          <p:nvPr/>
        </p:nvSpPr>
        <p:spPr bwMode="auto">
          <a:xfrm>
            <a:off x="5795963" y="2306638"/>
            <a:ext cx="22955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2400" b="1">
                <a:solidFill>
                  <a:srgbClr val="0033CC"/>
                </a:solidFill>
                <a:latin typeface="幼圆" panose="02010509060101010101" pitchFamily="49" charset="-122"/>
                <a:ea typeface="幼圆" panose="02010509060101010101" pitchFamily="49" charset="-122"/>
              </a:rPr>
              <a:t>(</a:t>
            </a:r>
            <a:r>
              <a:rPr kumimoji="1" lang="zh-CN" altLang="en-US" sz="2400" b="1">
                <a:solidFill>
                  <a:srgbClr val="0033CC"/>
                </a:solidFill>
                <a:latin typeface="幼圆" panose="02010509060101010101" pitchFamily="49" charset="-122"/>
                <a:ea typeface="幼圆" panose="02010509060101010101" pitchFamily="49" charset="-122"/>
              </a:rPr>
              <a:t>低温热源</a:t>
            </a:r>
            <a:r>
              <a:rPr kumimoji="1" lang="en-US" altLang="zh-CN" sz="2400" b="1">
                <a:solidFill>
                  <a:srgbClr val="0033CC"/>
                </a:solidFill>
                <a:latin typeface="幼圆" panose="02010509060101010101" pitchFamily="49" charset="-122"/>
                <a:ea typeface="幼圆" panose="02010509060101010101" pitchFamily="49" charset="-122"/>
              </a:rPr>
              <a:t>)</a:t>
            </a:r>
            <a:endParaRPr kumimoji="1" lang="en-US" altLang="zh-CN" sz="2400">
              <a:solidFill>
                <a:srgbClr val="0033CC"/>
              </a:solidFill>
              <a:latin typeface="幼圆" panose="02010509060101010101" pitchFamily="49" charset="-122"/>
              <a:ea typeface="幼圆" panose="02010509060101010101" pitchFamily="49" charset="-122"/>
            </a:endParaRPr>
          </a:p>
        </p:txBody>
      </p:sp>
      <p:sp>
        <p:nvSpPr>
          <p:cNvPr id="35859" name="Text Box 4"/>
          <p:cNvSpPr txBox="1">
            <a:spLocks noChangeArrowheads="1"/>
          </p:cNvSpPr>
          <p:nvPr/>
        </p:nvSpPr>
        <p:spPr bwMode="auto">
          <a:xfrm>
            <a:off x="531813" y="3027363"/>
            <a:ext cx="1119187"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b="1">
                <a:solidFill>
                  <a:srgbClr val="0033CC"/>
                </a:solidFill>
                <a:latin typeface="幼圆" panose="02010509060101010101" pitchFamily="49" charset="-122"/>
                <a:ea typeface="幼圆" panose="02010509060101010101" pitchFamily="49" charset="-122"/>
              </a:rPr>
              <a:t>液态水</a:t>
            </a:r>
            <a:endParaRPr kumimoji="1" lang="en-US" altLang="zh-CN" b="1">
              <a:solidFill>
                <a:srgbClr val="0033CC"/>
              </a:solidFill>
              <a:latin typeface="幼圆" panose="02010509060101010101" pitchFamily="49" charset="-122"/>
              <a:ea typeface="幼圆" panose="02010509060101010101" pitchFamily="49" charset="-122"/>
            </a:endParaRPr>
          </a:p>
        </p:txBody>
      </p:sp>
      <p:sp>
        <p:nvSpPr>
          <p:cNvPr id="35860" name="Text Box 4"/>
          <p:cNvSpPr txBox="1">
            <a:spLocks noChangeArrowheads="1"/>
          </p:cNvSpPr>
          <p:nvPr/>
        </p:nvSpPr>
        <p:spPr bwMode="auto">
          <a:xfrm>
            <a:off x="2501900" y="3041650"/>
            <a:ext cx="1119188"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b="1">
                <a:solidFill>
                  <a:srgbClr val="0033CC"/>
                </a:solidFill>
                <a:latin typeface="幼圆" panose="02010509060101010101" pitchFamily="49" charset="-122"/>
                <a:ea typeface="幼圆" panose="02010509060101010101" pitchFamily="49" charset="-122"/>
              </a:rPr>
              <a:t>过热蒸汽</a:t>
            </a:r>
            <a:endParaRPr kumimoji="1" lang="en-US" altLang="zh-CN" b="1">
              <a:solidFill>
                <a:srgbClr val="0033CC"/>
              </a:solidFill>
              <a:latin typeface="幼圆" panose="02010509060101010101" pitchFamily="49" charset="-122"/>
              <a:ea typeface="幼圆" panose="02010509060101010101" pitchFamily="49" charset="-122"/>
            </a:endParaRPr>
          </a:p>
        </p:txBody>
      </p:sp>
      <p:sp>
        <p:nvSpPr>
          <p:cNvPr id="35861" name="Text Box 4"/>
          <p:cNvSpPr txBox="1">
            <a:spLocks noChangeArrowheads="1"/>
          </p:cNvSpPr>
          <p:nvPr/>
        </p:nvSpPr>
        <p:spPr bwMode="auto">
          <a:xfrm>
            <a:off x="5135563" y="3027363"/>
            <a:ext cx="1119187"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b="1">
                <a:solidFill>
                  <a:srgbClr val="0033CC"/>
                </a:solidFill>
                <a:latin typeface="幼圆" panose="02010509060101010101" pitchFamily="49" charset="-122"/>
                <a:ea typeface="幼圆" panose="02010509060101010101" pitchFamily="49" charset="-122"/>
              </a:rPr>
              <a:t>乏汽</a:t>
            </a:r>
            <a:endParaRPr kumimoji="1" lang="en-US" altLang="zh-CN" b="1">
              <a:solidFill>
                <a:srgbClr val="0033CC"/>
              </a:solidFill>
              <a:latin typeface="幼圆" panose="02010509060101010101" pitchFamily="49" charset="-122"/>
              <a:ea typeface="幼圆" panose="02010509060101010101" pitchFamily="49" charset="-122"/>
            </a:endParaRPr>
          </a:p>
        </p:txBody>
      </p:sp>
      <p:sp>
        <p:nvSpPr>
          <p:cNvPr id="35862" name="Text Box 4"/>
          <p:cNvSpPr txBox="1">
            <a:spLocks noChangeArrowheads="1"/>
          </p:cNvSpPr>
          <p:nvPr/>
        </p:nvSpPr>
        <p:spPr bwMode="auto">
          <a:xfrm>
            <a:off x="7440613" y="3792538"/>
            <a:ext cx="1119187"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b="1">
                <a:solidFill>
                  <a:srgbClr val="0033CC"/>
                </a:solidFill>
                <a:latin typeface="幼圆" panose="02010509060101010101" pitchFamily="49" charset="-122"/>
                <a:ea typeface="幼圆" panose="02010509060101010101" pitchFamily="49" charset="-122"/>
              </a:rPr>
              <a:t>液态水</a:t>
            </a:r>
            <a:endParaRPr kumimoji="1" lang="en-US" altLang="zh-CN" b="1">
              <a:solidFill>
                <a:srgbClr val="0033CC"/>
              </a:solidFill>
              <a:latin typeface="幼圆" panose="02010509060101010101" pitchFamily="49" charset="-122"/>
              <a:ea typeface="幼圆" panose="02010509060101010101" pitchFamily="49" charset="-122"/>
            </a:endParaRPr>
          </a:p>
        </p:txBody>
      </p:sp>
    </p:spTree>
  </p:cSld>
  <p:clrMapOvr>
    <a:masterClrMapping/>
  </p:clrMapOvr>
  <p:transition spd="slow">
    <p:split orient="ver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矩形 2"/>
          <p:cNvSpPr>
            <a:spLocks noChangeArrowheads="1"/>
          </p:cNvSpPr>
          <p:nvPr/>
        </p:nvSpPr>
        <p:spPr bwMode="auto">
          <a:xfrm>
            <a:off x="0" y="620713"/>
            <a:ext cx="9144000" cy="4318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36867" name="矩形 3"/>
          <p:cNvSpPr>
            <a:spLocks noChangeArrowheads="1"/>
          </p:cNvSpPr>
          <p:nvPr/>
        </p:nvSpPr>
        <p:spPr bwMode="auto">
          <a:xfrm>
            <a:off x="0" y="6021388"/>
            <a:ext cx="9144000" cy="4318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36868" name="圆角矩形 4"/>
          <p:cNvSpPr>
            <a:spLocks noChangeArrowheads="1"/>
          </p:cNvSpPr>
          <p:nvPr/>
        </p:nvSpPr>
        <p:spPr bwMode="auto">
          <a:xfrm>
            <a:off x="1403350" y="476250"/>
            <a:ext cx="865188" cy="5832475"/>
          </a:xfrm>
          <a:prstGeom prst="roundRect">
            <a:avLst>
              <a:gd name="adj" fmla="val 16667"/>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36869" name="矩形 5"/>
          <p:cNvSpPr>
            <a:spLocks noChangeArrowheads="1"/>
          </p:cNvSpPr>
          <p:nvPr/>
        </p:nvSpPr>
        <p:spPr bwMode="auto">
          <a:xfrm>
            <a:off x="2411413" y="1201738"/>
            <a:ext cx="6335712"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latinLnBrk="1" hangingPunct="1"/>
            <a:r>
              <a:rPr kumimoji="1" lang="en-US" altLang="zh-CN" sz="6000" b="1">
                <a:solidFill>
                  <a:srgbClr val="0033CC"/>
                </a:solidFill>
                <a:latin typeface="幼圆" panose="02010509060101010101" pitchFamily="49" charset="-122"/>
                <a:ea typeface="幼圆" panose="02010509060101010101" pitchFamily="49" charset="-122"/>
              </a:rPr>
              <a:t>1-2</a:t>
            </a:r>
            <a:r>
              <a:rPr kumimoji="1" lang="en-US" altLang="zh-CN" sz="3600" b="1">
                <a:solidFill>
                  <a:srgbClr val="FF0000"/>
                </a:solidFill>
                <a:latin typeface="幼圆" panose="02010509060101010101" pitchFamily="49" charset="-122"/>
                <a:ea typeface="幼圆" panose="02010509060101010101" pitchFamily="49" charset="-122"/>
              </a:rPr>
              <a:t> </a:t>
            </a:r>
          </a:p>
          <a:p>
            <a:pPr eaLnBrk="1" latinLnBrk="1" hangingPunct="1"/>
            <a:endParaRPr kumimoji="1" lang="en-US" altLang="zh-CN" sz="3600" b="1">
              <a:solidFill>
                <a:srgbClr val="FF0000"/>
              </a:solidFill>
              <a:latin typeface="幼圆" panose="02010509060101010101" pitchFamily="49" charset="-122"/>
              <a:ea typeface="幼圆" panose="02010509060101010101" pitchFamily="49" charset="-122"/>
            </a:endParaRPr>
          </a:p>
          <a:p>
            <a:pPr eaLnBrk="1" latinLnBrk="1" hangingPunct="1"/>
            <a:r>
              <a:rPr kumimoji="1" lang="en-US" altLang="zh-CN" sz="3600" b="1">
                <a:solidFill>
                  <a:srgbClr val="FF0000"/>
                </a:solidFill>
                <a:latin typeface="幼圆" panose="02010509060101010101" pitchFamily="49" charset="-122"/>
                <a:ea typeface="幼圆" panose="02010509060101010101" pitchFamily="49" charset="-122"/>
              </a:rPr>
              <a:t>         </a:t>
            </a:r>
            <a:r>
              <a:rPr kumimoji="1" lang="zh-CN" altLang="en-US" sz="3600" b="1">
                <a:solidFill>
                  <a:srgbClr val="FF0000"/>
                </a:solidFill>
                <a:latin typeface="幼圆" panose="02010509060101010101" pitchFamily="49" charset="-122"/>
                <a:ea typeface="幼圆" panose="02010509060101010101" pitchFamily="49" charset="-122"/>
              </a:rPr>
              <a:t>热力系统</a:t>
            </a:r>
            <a:endParaRPr kumimoji="1" lang="en-US" altLang="ko-KR" sz="3600" b="1">
              <a:solidFill>
                <a:srgbClr val="FF0000"/>
              </a:solidFill>
              <a:latin typeface="幼圆" panose="02010509060101010101" pitchFamily="49" charset="-122"/>
              <a:ea typeface="幼圆" panose="02010509060101010101" pitchFamily="49" charset="-122"/>
            </a:endParaRPr>
          </a:p>
        </p:txBody>
      </p:sp>
      <p:sp>
        <p:nvSpPr>
          <p:cNvPr id="36870" name="矩形 5"/>
          <p:cNvSpPr>
            <a:spLocks noChangeArrowheads="1"/>
          </p:cNvSpPr>
          <p:nvPr/>
        </p:nvSpPr>
        <p:spPr bwMode="auto">
          <a:xfrm>
            <a:off x="250825" y="6381750"/>
            <a:ext cx="8893175" cy="47625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Tree>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496" y="36371"/>
            <a:ext cx="7632848" cy="923330"/>
          </a:xfrm>
          <a:prstGeom prst="rect">
            <a:avLst/>
          </a:prstGeom>
          <a:noFill/>
        </p:spPr>
        <p:txBody>
          <a:bodyPr wrap="square" rtlCol="0">
            <a:spAutoFit/>
          </a:bodyPr>
          <a:lstStyle/>
          <a:p>
            <a:pPr>
              <a:lnSpc>
                <a:spcPct val="150000"/>
              </a:lnSpc>
            </a:pPr>
            <a:r>
              <a:rPr lang="zh-CN" altLang="en-US" sz="3600" b="1" dirty="0" smtClean="0"/>
              <a:t>本课程的研究对象和目的</a:t>
            </a:r>
            <a:endParaRPr lang="zh-CN" altLang="en-US" sz="3600" b="1" dirty="0"/>
          </a:p>
        </p:txBody>
      </p:sp>
      <p:sp>
        <p:nvSpPr>
          <p:cNvPr id="3" name="TextBox 2"/>
          <p:cNvSpPr txBox="1"/>
          <p:nvPr/>
        </p:nvSpPr>
        <p:spPr>
          <a:xfrm>
            <a:off x="27496" y="1052736"/>
            <a:ext cx="8792976" cy="4524315"/>
          </a:xfrm>
          <a:prstGeom prst="rect">
            <a:avLst/>
          </a:prstGeom>
          <a:noFill/>
        </p:spPr>
        <p:txBody>
          <a:bodyPr wrap="square" rtlCol="0">
            <a:spAutoFit/>
          </a:bodyPr>
          <a:lstStyle/>
          <a:p>
            <a:pPr marL="457200" indent="-457200">
              <a:lnSpc>
                <a:spcPct val="150000"/>
              </a:lnSpc>
              <a:buFont typeface="Wingdings" pitchFamily="2" charset="2"/>
              <a:buChar char="Ø"/>
            </a:pPr>
            <a:r>
              <a:rPr lang="zh-CN" altLang="en-US" sz="3200" dirty="0" smtClean="0"/>
              <a:t>热力学是研究热与其它能量形式转换的普遍规律。</a:t>
            </a:r>
            <a:endParaRPr lang="en-US" altLang="zh-CN" sz="3200" dirty="0" smtClean="0"/>
          </a:p>
          <a:p>
            <a:pPr marL="457200" indent="-457200">
              <a:lnSpc>
                <a:spcPct val="150000"/>
              </a:lnSpc>
              <a:buFont typeface="Wingdings" pitchFamily="2" charset="2"/>
              <a:buChar char="Ø"/>
            </a:pPr>
            <a:r>
              <a:rPr lang="zh-CN" altLang="en-US" sz="3200" dirty="0"/>
              <a:t>工程</a:t>
            </a:r>
            <a:r>
              <a:rPr lang="zh-CN" altLang="en-US" sz="3200" dirty="0" smtClean="0"/>
              <a:t>热力学主要研究热和功相互转换的特性。</a:t>
            </a:r>
            <a:endParaRPr lang="en-US" altLang="zh-CN" sz="3200" dirty="0" smtClean="0"/>
          </a:p>
          <a:p>
            <a:pPr marL="457200" indent="-457200">
              <a:lnSpc>
                <a:spcPct val="150000"/>
              </a:lnSpc>
              <a:buFont typeface="Wingdings" pitchFamily="2" charset="2"/>
              <a:buChar char="Ø"/>
            </a:pPr>
            <a:r>
              <a:rPr lang="zh-CN" altLang="en-US" sz="3200" dirty="0" smtClean="0"/>
              <a:t>研究目的在于：</a:t>
            </a:r>
            <a:endParaRPr lang="en-US" altLang="zh-CN" sz="3200" dirty="0" smtClean="0"/>
          </a:p>
          <a:p>
            <a:pPr marL="914400" lvl="1" indent="-457200">
              <a:lnSpc>
                <a:spcPct val="150000"/>
              </a:lnSpc>
              <a:buFont typeface="Wingdings" pitchFamily="2" charset="2"/>
              <a:buChar char="ü"/>
            </a:pPr>
            <a:r>
              <a:rPr lang="zh-CN" altLang="en-US" sz="3200" dirty="0"/>
              <a:t>热和</a:t>
            </a:r>
            <a:r>
              <a:rPr lang="zh-CN" altLang="en-US" sz="3200" dirty="0" smtClean="0"/>
              <a:t>功转换的可能性</a:t>
            </a:r>
            <a:endParaRPr lang="en-US" altLang="zh-CN" sz="3200" dirty="0" smtClean="0"/>
          </a:p>
          <a:p>
            <a:pPr marL="914400" lvl="1" indent="-457200">
              <a:lnSpc>
                <a:spcPct val="150000"/>
              </a:lnSpc>
              <a:buFont typeface="Wingdings" pitchFamily="2" charset="2"/>
              <a:buChar char="ü"/>
            </a:pPr>
            <a:r>
              <a:rPr lang="zh-CN" altLang="en-US" sz="3200" dirty="0" smtClean="0"/>
              <a:t>如何提高热和功转换的效率</a:t>
            </a:r>
            <a:endParaRPr lang="zh-CN" altLang="en-US" sz="3200" dirty="0"/>
          </a:p>
        </p:txBody>
      </p:sp>
    </p:spTree>
    <p:extLst>
      <p:ext uri="{BB962C8B-B14F-4D97-AF65-F5344CB8AC3E}">
        <p14:creationId xmlns:p14="http://schemas.microsoft.com/office/powerpoint/2010/main" val="3246629913"/>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圆角矩形 4"/>
          <p:cNvSpPr>
            <a:spLocks noChangeArrowheads="1"/>
          </p:cNvSpPr>
          <p:nvPr/>
        </p:nvSpPr>
        <p:spPr bwMode="auto">
          <a:xfrm>
            <a:off x="284163" y="1771650"/>
            <a:ext cx="5003800" cy="4087813"/>
          </a:xfrm>
          <a:prstGeom prst="roundRect">
            <a:avLst>
              <a:gd name="adj" fmla="val 16667"/>
            </a:avLst>
          </a:pr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endParaRPr kumimoji="1" lang="zh-CN" altLang="en-US" sz="2000" b="1">
              <a:ea typeface="幼圆" panose="02010509060101010101" pitchFamily="49" charset="-122"/>
              <a:cs typeface="Times New Roman" panose="02020603050405020304" pitchFamily="18" charset="0"/>
            </a:endParaRPr>
          </a:p>
        </p:txBody>
      </p:sp>
      <p:sp>
        <p:nvSpPr>
          <p:cNvPr id="37891" name="Text Box 5"/>
          <p:cNvSpPr txBox="1">
            <a:spLocks noChangeArrowheads="1"/>
          </p:cNvSpPr>
          <p:nvPr/>
        </p:nvSpPr>
        <p:spPr bwMode="auto">
          <a:xfrm>
            <a:off x="395288" y="2384425"/>
            <a:ext cx="548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spcBef>
                <a:spcPct val="20000"/>
              </a:spcBef>
            </a:pPr>
            <a:r>
              <a:rPr kumimoji="1" lang="en-US" altLang="zh-CN" sz="2400">
                <a:ea typeface="幼圆" panose="02010509060101010101" pitchFamily="49" charset="-122"/>
                <a:cs typeface="Times New Roman" panose="02020603050405020304" pitchFamily="18" charset="0"/>
              </a:rPr>
              <a:t>•</a:t>
            </a:r>
            <a:r>
              <a:rPr kumimoji="1" lang="en-US" altLang="zh-CN" sz="2400" b="1">
                <a:ea typeface="幼圆" panose="02010509060101010101" pitchFamily="49" charset="-122"/>
                <a:cs typeface="Times New Roman" panose="02020603050405020304" pitchFamily="18" charset="0"/>
              </a:rPr>
              <a:t> </a:t>
            </a:r>
            <a:r>
              <a:rPr kumimoji="1" lang="zh-CN" altLang="en-US" sz="2400" b="1">
                <a:solidFill>
                  <a:srgbClr val="FF0000"/>
                </a:solidFill>
                <a:ea typeface="幼圆" panose="02010509060101010101" pitchFamily="49" charset="-122"/>
                <a:cs typeface="Times New Roman" panose="02020603050405020304" pitchFamily="18" charset="0"/>
              </a:rPr>
              <a:t>外界</a:t>
            </a:r>
            <a:r>
              <a:rPr kumimoji="1" lang="en-US" altLang="zh-CN" sz="2400">
                <a:ea typeface="幼圆" panose="02010509060101010101" pitchFamily="49" charset="-122"/>
                <a:cs typeface="Times New Roman" panose="02020603050405020304" pitchFamily="18" charset="0"/>
              </a:rPr>
              <a:t>(</a:t>
            </a:r>
            <a:r>
              <a:rPr kumimoji="1" lang="en-US" altLang="zh-CN" sz="2400" b="1">
                <a:ea typeface="幼圆" panose="02010509060101010101" pitchFamily="49" charset="-122"/>
                <a:cs typeface="Times New Roman" panose="02020603050405020304" pitchFamily="18" charset="0"/>
              </a:rPr>
              <a:t>surrounding </a:t>
            </a:r>
            <a:r>
              <a:rPr kumimoji="1" lang="en-US" altLang="zh-CN" sz="2400">
                <a:ea typeface="幼圆" panose="02010509060101010101" pitchFamily="49" charset="-122"/>
                <a:cs typeface="Times New Roman" panose="02020603050405020304" pitchFamily="18" charset="0"/>
              </a:rPr>
              <a:t>)</a:t>
            </a:r>
            <a:r>
              <a:rPr kumimoji="1" lang="zh-CN" altLang="en-US" sz="2400" b="1">
                <a:ea typeface="幼圆" panose="02010509060101010101" pitchFamily="49" charset="-122"/>
                <a:cs typeface="Times New Roman" panose="02020603050405020304" pitchFamily="18" charset="0"/>
              </a:rPr>
              <a:t>：</a:t>
            </a:r>
          </a:p>
        </p:txBody>
      </p:sp>
      <p:sp>
        <p:nvSpPr>
          <p:cNvPr id="37892" name="Text Box 6"/>
          <p:cNvSpPr txBox="1">
            <a:spLocks noChangeArrowheads="1"/>
          </p:cNvSpPr>
          <p:nvPr/>
        </p:nvSpPr>
        <p:spPr bwMode="auto">
          <a:xfrm>
            <a:off x="690563" y="3117850"/>
            <a:ext cx="55514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spcBef>
                <a:spcPct val="20000"/>
              </a:spcBef>
            </a:pPr>
            <a:r>
              <a:rPr kumimoji="1" lang="zh-CN" altLang="en-US" sz="2400" b="1">
                <a:latin typeface="幼圆" panose="02010509060101010101" pitchFamily="49" charset="-122"/>
                <a:ea typeface="幼圆" panose="02010509060101010101" pitchFamily="49" charset="-122"/>
              </a:rPr>
              <a:t>与体系发生质、能交换的物系。</a:t>
            </a:r>
          </a:p>
        </p:txBody>
      </p:sp>
      <p:sp>
        <p:nvSpPr>
          <p:cNvPr id="37893" name="Text Box 7"/>
          <p:cNvSpPr txBox="1">
            <a:spLocks noChangeArrowheads="1"/>
          </p:cNvSpPr>
          <p:nvPr/>
        </p:nvSpPr>
        <p:spPr bwMode="auto">
          <a:xfrm>
            <a:off x="414338" y="4217988"/>
            <a:ext cx="464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2400">
                <a:ea typeface="幼圆" panose="02010509060101010101" pitchFamily="49" charset="-122"/>
                <a:cs typeface="Times New Roman" panose="02020603050405020304" pitchFamily="18" charset="0"/>
              </a:rPr>
              <a:t>• </a:t>
            </a:r>
            <a:r>
              <a:rPr kumimoji="1" lang="zh-CN" altLang="en-US" sz="2400" b="1">
                <a:solidFill>
                  <a:srgbClr val="FF0000"/>
                </a:solidFill>
                <a:ea typeface="幼圆" panose="02010509060101010101" pitchFamily="49" charset="-122"/>
                <a:cs typeface="Times New Roman" panose="02020603050405020304" pitchFamily="18" charset="0"/>
              </a:rPr>
              <a:t>边界</a:t>
            </a:r>
            <a:r>
              <a:rPr kumimoji="1" lang="en-US" altLang="zh-CN" sz="2400" b="1">
                <a:ea typeface="幼圆" panose="02010509060101010101" pitchFamily="49" charset="-122"/>
                <a:cs typeface="Times New Roman" panose="02020603050405020304" pitchFamily="18" charset="0"/>
              </a:rPr>
              <a:t>(boundary)</a:t>
            </a:r>
            <a:r>
              <a:rPr kumimoji="1" lang="zh-CN" altLang="en-US" sz="2400" b="1">
                <a:ea typeface="幼圆" panose="02010509060101010101" pitchFamily="49" charset="-122"/>
                <a:cs typeface="Times New Roman" panose="02020603050405020304" pitchFamily="18" charset="0"/>
              </a:rPr>
              <a:t>：</a:t>
            </a:r>
          </a:p>
        </p:txBody>
      </p:sp>
      <p:sp>
        <p:nvSpPr>
          <p:cNvPr id="37894" name="Text Box 8"/>
          <p:cNvSpPr txBox="1">
            <a:spLocks noChangeArrowheads="1"/>
          </p:cNvSpPr>
          <p:nvPr/>
        </p:nvSpPr>
        <p:spPr bwMode="auto">
          <a:xfrm>
            <a:off x="993775" y="4968875"/>
            <a:ext cx="4167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400" b="1">
                <a:ea typeface="幼圆" panose="02010509060101010101" pitchFamily="49" charset="-122"/>
                <a:cs typeface="Times New Roman" panose="02020603050405020304" pitchFamily="18" charset="0"/>
              </a:rPr>
              <a:t>系统与外界的分界面（线）。</a:t>
            </a:r>
          </a:p>
        </p:txBody>
      </p:sp>
      <p:graphicFrame>
        <p:nvGraphicFramePr>
          <p:cNvPr id="37895" name="Object 2"/>
          <p:cNvGraphicFramePr>
            <a:graphicFrameLocks noChangeAspect="1"/>
          </p:cNvGraphicFramePr>
          <p:nvPr/>
        </p:nvGraphicFramePr>
        <p:xfrm>
          <a:off x="5180013" y="2038350"/>
          <a:ext cx="3849687" cy="3554413"/>
        </p:xfrm>
        <a:graphic>
          <a:graphicData uri="http://schemas.openxmlformats.org/presentationml/2006/ole">
            <mc:AlternateContent xmlns:mc="http://schemas.openxmlformats.org/markup-compatibility/2006">
              <mc:Choice xmlns:v="urn:schemas-microsoft-com:vml" Requires="v">
                <p:oleObj spid="_x0000_s37902" name="位图图像" r:id="rId3" imgW="1971950" imgH="1819529" progId="Paint.Picture">
                  <p:embed/>
                </p:oleObj>
              </mc:Choice>
              <mc:Fallback>
                <p:oleObj name="位图图像" r:id="rId3" imgW="1971950" imgH="1819529" progId="Paint.Picture">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3" y="2038350"/>
                        <a:ext cx="3849687" cy="355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896" name="Rectangle 2"/>
          <p:cNvSpPr>
            <a:spLocks noChangeArrowheads="1"/>
          </p:cNvSpPr>
          <p:nvPr/>
        </p:nvSpPr>
        <p:spPr bwMode="auto">
          <a:xfrm>
            <a:off x="171450" y="185738"/>
            <a:ext cx="7772400" cy="58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800" b="1">
                <a:solidFill>
                  <a:srgbClr val="FF0000"/>
                </a:solidFill>
                <a:ea typeface="幼圆" panose="02010509060101010101" pitchFamily="49" charset="-122"/>
                <a:cs typeface="Times New Roman" panose="02020603050405020304" pitchFamily="18" charset="0"/>
              </a:rPr>
              <a:t>热力系统</a:t>
            </a:r>
            <a:r>
              <a:rPr kumimoji="1" lang="en-US" altLang="zh-CN" sz="2000">
                <a:solidFill>
                  <a:srgbClr val="0033CC"/>
                </a:solidFill>
                <a:ea typeface="幼圆" panose="02010509060101010101" pitchFamily="49" charset="-122"/>
                <a:cs typeface="Times New Roman" panose="02020603050405020304" pitchFamily="18" charset="0"/>
              </a:rPr>
              <a:t>(</a:t>
            </a:r>
            <a:r>
              <a:rPr kumimoji="1" lang="en-US" altLang="zh-CN" sz="2000">
                <a:solidFill>
                  <a:srgbClr val="0033CC"/>
                </a:solidFill>
                <a:ea typeface="宋体" panose="02010600030101010101" pitchFamily="2" charset="-122"/>
                <a:cs typeface="Times New Roman" panose="02020603050405020304" pitchFamily="18" charset="0"/>
              </a:rPr>
              <a:t>Thermodynamic system</a:t>
            </a:r>
            <a:r>
              <a:rPr kumimoji="1" lang="en-US" altLang="zh-CN" sz="2000">
                <a:solidFill>
                  <a:srgbClr val="0033CC"/>
                </a:solidFill>
                <a:ea typeface="幼圆" panose="02010509060101010101" pitchFamily="49" charset="-122"/>
                <a:cs typeface="Times New Roman" panose="02020603050405020304" pitchFamily="18" charset="0"/>
              </a:rPr>
              <a:t>)</a:t>
            </a:r>
          </a:p>
        </p:txBody>
      </p:sp>
      <p:sp>
        <p:nvSpPr>
          <p:cNvPr id="37897" name="圆角矩形 4"/>
          <p:cNvSpPr>
            <a:spLocks noChangeArrowheads="1"/>
          </p:cNvSpPr>
          <p:nvPr/>
        </p:nvSpPr>
        <p:spPr bwMode="auto">
          <a:xfrm>
            <a:off x="319088" y="895350"/>
            <a:ext cx="8523287" cy="628650"/>
          </a:xfrm>
          <a:prstGeom prst="roundRect">
            <a:avLst>
              <a:gd name="adj" fmla="val 16667"/>
            </a:avLst>
          </a:prstGeom>
          <a:solidFill>
            <a:srgbClr val="CCFF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marL="342900" indent="-342900">
              <a:defRPr>
                <a:solidFill>
                  <a:schemeClr val="tx1"/>
                </a:solidFill>
                <a:latin typeface="Times New Roman" panose="02020603050405020304" pitchFamily="18" charset="0"/>
              </a:defRPr>
            </a:lvl1pPr>
            <a:lvl2pPr>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marL="0" lvl="1"/>
            <a:r>
              <a:rPr kumimoji="1" lang="zh-CN" altLang="en-US" sz="2400" b="1">
                <a:solidFill>
                  <a:srgbClr val="0033CC"/>
                </a:solidFill>
                <a:latin typeface="幼圆" panose="02010509060101010101" pitchFamily="49" charset="-122"/>
                <a:ea typeface="幼圆" panose="02010509060101010101" pitchFamily="49" charset="-122"/>
              </a:rPr>
              <a:t>定义：</a:t>
            </a:r>
            <a:r>
              <a:rPr kumimoji="1" lang="zh-CN" altLang="en-US" sz="2400" b="1">
                <a:solidFill>
                  <a:srgbClr val="FF0000"/>
                </a:solidFill>
                <a:latin typeface="幼圆" panose="02010509060101010101" pitchFamily="49" charset="-122"/>
                <a:ea typeface="幼圆" panose="02010509060101010101" pitchFamily="49" charset="-122"/>
              </a:rPr>
              <a:t>人为</a:t>
            </a:r>
            <a:r>
              <a:rPr kumimoji="1" lang="zh-CN" altLang="en-US" sz="2400" b="1">
                <a:latin typeface="幼圆" panose="02010509060101010101" pitchFamily="49" charset="-122"/>
                <a:ea typeface="幼圆" panose="02010509060101010101" pitchFamily="49" charset="-122"/>
              </a:rPr>
              <a:t>分割出来，作为热力学研究对象的</a:t>
            </a:r>
            <a:r>
              <a:rPr kumimoji="1" lang="zh-CN" altLang="en-US" sz="2400" b="1">
                <a:solidFill>
                  <a:srgbClr val="FF0000"/>
                </a:solidFill>
                <a:latin typeface="幼圆" panose="02010509060101010101" pitchFamily="49" charset="-122"/>
                <a:ea typeface="幼圆" panose="02010509060101010101" pitchFamily="49" charset="-122"/>
              </a:rPr>
              <a:t>有限</a:t>
            </a:r>
            <a:r>
              <a:rPr kumimoji="1" lang="zh-CN" altLang="en-US" sz="2400" b="1">
                <a:latin typeface="幼圆" panose="02010509060101010101" pitchFamily="49" charset="-122"/>
                <a:ea typeface="幼圆" panose="02010509060101010101" pitchFamily="49" charset="-122"/>
              </a:rPr>
              <a:t>物质系统。</a:t>
            </a:r>
          </a:p>
        </p:txBody>
      </p:sp>
    </p:spTree>
  </p:cSld>
  <p:clrMapOvr>
    <a:masterClrMapping/>
  </p:clrMapOvr>
  <p:transition spd="slow">
    <p:comb/>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323850" y="1581150"/>
            <a:ext cx="5616575" cy="420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marL="0" indent="0">
              <a:lnSpc>
                <a:spcPct val="150000"/>
              </a:lnSpc>
              <a:spcBef>
                <a:spcPts val="0"/>
              </a:spcBef>
              <a:defRPr/>
            </a:pPr>
            <a:r>
              <a:rPr kumimoji="1" lang="en-US" altLang="zh-CN" sz="2000" b="1" dirty="0" smtClean="0">
                <a:latin typeface="幼圆" panose="02010509060101010101" pitchFamily="49" charset="-122"/>
                <a:ea typeface="幼圆" panose="02010509060101010101" pitchFamily="49" charset="-122"/>
                <a:cs typeface="Times New Roman" panose="02020603050405020304" pitchFamily="18" charset="0"/>
              </a:rPr>
              <a:t>1</a:t>
            </a:r>
            <a:r>
              <a:rPr kumimoji="1" lang="zh-CN" altLang="en-US" sz="2000" b="1" dirty="0" smtClean="0">
                <a:latin typeface="幼圆" panose="02010509060101010101" pitchFamily="49" charset="-122"/>
                <a:ea typeface="幼圆" panose="02010509060101010101" pitchFamily="49" charset="-122"/>
                <a:cs typeface="Times New Roman" panose="02020603050405020304" pitchFamily="18" charset="0"/>
              </a:rPr>
              <a:t>）系统与外界的人为性</a:t>
            </a:r>
          </a:p>
          <a:p>
            <a:pPr marL="0" indent="0">
              <a:lnSpc>
                <a:spcPct val="150000"/>
              </a:lnSpc>
              <a:spcBef>
                <a:spcPts val="0"/>
              </a:spcBef>
              <a:defRPr/>
            </a:pPr>
            <a:r>
              <a:rPr kumimoji="1" lang="en-US" altLang="zh-CN" sz="2000" b="1" dirty="0" smtClean="0">
                <a:latin typeface="幼圆" panose="02010509060101010101" pitchFamily="49" charset="-122"/>
                <a:ea typeface="幼圆" panose="02010509060101010101" pitchFamily="49" charset="-122"/>
                <a:cs typeface="Times New Roman" panose="02020603050405020304" pitchFamily="18" charset="0"/>
              </a:rPr>
              <a:t>2</a:t>
            </a:r>
            <a:r>
              <a:rPr kumimoji="1" lang="zh-CN" altLang="en-US" sz="2000" b="1" dirty="0" smtClean="0">
                <a:latin typeface="幼圆" panose="02010509060101010101" pitchFamily="49" charset="-122"/>
                <a:ea typeface="幼圆" panose="02010509060101010101" pitchFamily="49" charset="-122"/>
                <a:cs typeface="Times New Roman" panose="02020603050405020304" pitchFamily="18" charset="0"/>
              </a:rPr>
              <a:t>）外界与环境介质有所区别</a:t>
            </a:r>
          </a:p>
          <a:p>
            <a:pPr marL="0" indent="0">
              <a:lnSpc>
                <a:spcPct val="150000"/>
              </a:lnSpc>
              <a:spcBef>
                <a:spcPts val="0"/>
              </a:spcBef>
              <a:defRPr/>
            </a:pPr>
            <a:r>
              <a:rPr kumimoji="1" lang="en-US" altLang="zh-CN" sz="2000" b="1" dirty="0" smtClean="0">
                <a:latin typeface="幼圆" panose="02010509060101010101" pitchFamily="49" charset="-122"/>
                <a:ea typeface="幼圆" panose="02010509060101010101" pitchFamily="49" charset="-122"/>
                <a:cs typeface="Times New Roman" panose="02020603050405020304" pitchFamily="18" charset="0"/>
              </a:rPr>
              <a:t>3</a:t>
            </a:r>
            <a:r>
              <a:rPr kumimoji="1" lang="zh-CN" altLang="en-US" sz="2000" b="1" dirty="0" smtClean="0">
                <a:latin typeface="幼圆" panose="02010509060101010101" pitchFamily="49" charset="-122"/>
                <a:ea typeface="幼圆" panose="02010509060101010101" pitchFamily="49" charset="-122"/>
                <a:cs typeface="Times New Roman" panose="02020603050405020304" pitchFamily="18" charset="0"/>
              </a:rPr>
              <a:t>）边界可以是：</a:t>
            </a:r>
          </a:p>
          <a:p>
            <a:pPr marL="0" indent="0">
              <a:lnSpc>
                <a:spcPct val="150000"/>
              </a:lnSpc>
              <a:spcBef>
                <a:spcPts val="0"/>
              </a:spcBef>
              <a:defRPr/>
            </a:pPr>
            <a:r>
              <a:rPr kumimoji="1" lang="en-US" altLang="zh-CN" sz="2000" b="1" dirty="0" smtClean="0">
                <a:latin typeface="幼圆" panose="02010509060101010101" pitchFamily="49" charset="-122"/>
                <a:ea typeface="幼圆" panose="02010509060101010101" pitchFamily="49" charset="-122"/>
                <a:cs typeface="Times New Roman" panose="02020603050405020304" pitchFamily="18" charset="0"/>
              </a:rPr>
              <a:t>   a</a:t>
            </a:r>
            <a:r>
              <a:rPr kumimoji="1" lang="zh-CN" altLang="en-US" sz="2000" b="1" dirty="0" smtClean="0">
                <a:latin typeface="幼圆" panose="02010509060101010101" pitchFamily="49" charset="-122"/>
                <a:ea typeface="幼圆" panose="02010509060101010101" pitchFamily="49" charset="-122"/>
                <a:cs typeface="Times New Roman" panose="02020603050405020304" pitchFamily="18" charset="0"/>
              </a:rPr>
              <a:t>）</a:t>
            </a:r>
            <a:r>
              <a:rPr kumimoji="1" lang="zh-CN" altLang="en-US" sz="2000" b="1" dirty="0" smtClean="0">
                <a:solidFill>
                  <a:srgbClr val="FF0066"/>
                </a:solidFill>
                <a:latin typeface="幼圆" panose="02010509060101010101" pitchFamily="49" charset="-122"/>
                <a:ea typeface="幼圆" panose="02010509060101010101" pitchFamily="49" charset="-122"/>
                <a:cs typeface="Times New Roman" panose="02020603050405020304" pitchFamily="18" charset="0"/>
              </a:rPr>
              <a:t>刚性的或可变形的</a:t>
            </a:r>
            <a:endParaRPr kumimoji="1" lang="en-US" altLang="zh-CN" sz="2000" b="1" dirty="0" smtClean="0">
              <a:solidFill>
                <a:srgbClr val="FF0066"/>
              </a:solidFill>
              <a:latin typeface="幼圆" panose="02010509060101010101" pitchFamily="49" charset="-122"/>
              <a:ea typeface="幼圆" panose="02010509060101010101" pitchFamily="49" charset="-122"/>
              <a:cs typeface="Times New Roman" panose="02020603050405020304" pitchFamily="18" charset="0"/>
            </a:endParaRPr>
          </a:p>
          <a:p>
            <a:pPr marL="0" indent="0">
              <a:lnSpc>
                <a:spcPct val="150000"/>
              </a:lnSpc>
              <a:spcBef>
                <a:spcPts val="0"/>
              </a:spcBef>
              <a:defRPr/>
            </a:pPr>
            <a:r>
              <a:rPr kumimoji="1" lang="en-US" altLang="zh-CN" sz="2000" b="1" dirty="0" smtClean="0">
                <a:solidFill>
                  <a:srgbClr val="FF0066"/>
                </a:solidFill>
                <a:latin typeface="幼圆" panose="02010509060101010101" pitchFamily="49" charset="-122"/>
                <a:ea typeface="幼圆" panose="02010509060101010101" pitchFamily="49" charset="-122"/>
                <a:cs typeface="Times New Roman" panose="02020603050405020304" pitchFamily="18" charset="0"/>
              </a:rPr>
              <a:t>      </a:t>
            </a:r>
            <a:r>
              <a:rPr kumimoji="1" lang="zh-CN" altLang="en-US" sz="2000" b="1" dirty="0" smtClean="0">
                <a:solidFill>
                  <a:srgbClr val="FF0066"/>
                </a:solidFill>
                <a:latin typeface="幼圆" panose="02010509060101010101" pitchFamily="49" charset="-122"/>
                <a:ea typeface="幼圆" panose="02010509060101010101" pitchFamily="49" charset="-122"/>
                <a:cs typeface="Times New Roman" panose="02020603050405020304" pitchFamily="18" charset="0"/>
              </a:rPr>
              <a:t>或有弹性的</a:t>
            </a:r>
          </a:p>
          <a:p>
            <a:pPr marL="0" indent="0">
              <a:lnSpc>
                <a:spcPct val="150000"/>
              </a:lnSpc>
              <a:spcBef>
                <a:spcPts val="0"/>
              </a:spcBef>
              <a:defRPr/>
            </a:pPr>
            <a:r>
              <a:rPr kumimoji="1" lang="en-US" altLang="zh-CN" sz="2000" b="1" dirty="0" smtClean="0">
                <a:latin typeface="幼圆" panose="02010509060101010101" pitchFamily="49" charset="-122"/>
                <a:ea typeface="幼圆" panose="02010509060101010101" pitchFamily="49" charset="-122"/>
                <a:cs typeface="Times New Roman" panose="02020603050405020304" pitchFamily="18" charset="0"/>
              </a:rPr>
              <a:t>   b</a:t>
            </a:r>
            <a:r>
              <a:rPr kumimoji="1" lang="zh-CN" altLang="en-US" sz="2000" b="1" dirty="0" smtClean="0">
                <a:latin typeface="幼圆" panose="02010509060101010101" pitchFamily="49" charset="-122"/>
                <a:ea typeface="幼圆" panose="02010509060101010101" pitchFamily="49" charset="-122"/>
                <a:cs typeface="Times New Roman" panose="02020603050405020304" pitchFamily="18" charset="0"/>
              </a:rPr>
              <a:t>）</a:t>
            </a:r>
            <a:r>
              <a:rPr kumimoji="1" lang="zh-CN" altLang="en-US" sz="2000" b="1" dirty="0" smtClean="0">
                <a:solidFill>
                  <a:srgbClr val="FF0066"/>
                </a:solidFill>
                <a:latin typeface="幼圆" panose="02010509060101010101" pitchFamily="49" charset="-122"/>
                <a:ea typeface="幼圆" panose="02010509060101010101" pitchFamily="49" charset="-122"/>
                <a:cs typeface="Times New Roman" panose="02020603050405020304" pitchFamily="18" charset="0"/>
              </a:rPr>
              <a:t>固定的或可移动的</a:t>
            </a:r>
          </a:p>
          <a:p>
            <a:pPr marL="0" indent="0">
              <a:lnSpc>
                <a:spcPct val="150000"/>
              </a:lnSpc>
              <a:spcBef>
                <a:spcPts val="0"/>
              </a:spcBef>
              <a:defRPr/>
            </a:pPr>
            <a:r>
              <a:rPr kumimoji="1" lang="en-US" altLang="zh-CN" sz="2000" b="1" dirty="0" smtClean="0">
                <a:latin typeface="幼圆" panose="02010509060101010101" pitchFamily="49" charset="-122"/>
                <a:ea typeface="幼圆" panose="02010509060101010101" pitchFamily="49" charset="-122"/>
                <a:cs typeface="Times New Roman" panose="02020603050405020304" pitchFamily="18" charset="0"/>
              </a:rPr>
              <a:t>   c</a:t>
            </a:r>
            <a:r>
              <a:rPr kumimoji="1" lang="zh-CN" altLang="en-US" sz="2000" b="1" dirty="0" smtClean="0">
                <a:latin typeface="幼圆" panose="02010509060101010101" pitchFamily="49" charset="-122"/>
                <a:ea typeface="幼圆" panose="02010509060101010101" pitchFamily="49" charset="-122"/>
                <a:cs typeface="Times New Roman" panose="02020603050405020304" pitchFamily="18" charset="0"/>
              </a:rPr>
              <a:t>）</a:t>
            </a:r>
            <a:r>
              <a:rPr kumimoji="1" lang="zh-CN" altLang="en-US" sz="2000" b="1" dirty="0" smtClean="0">
                <a:solidFill>
                  <a:srgbClr val="FF0066"/>
                </a:solidFill>
                <a:latin typeface="幼圆" panose="02010509060101010101" pitchFamily="49" charset="-122"/>
                <a:ea typeface="幼圆" panose="02010509060101010101" pitchFamily="49" charset="-122"/>
                <a:cs typeface="Times New Roman" panose="02020603050405020304" pitchFamily="18" charset="0"/>
              </a:rPr>
              <a:t>实际的或虚拟的</a:t>
            </a:r>
          </a:p>
          <a:p>
            <a:pPr>
              <a:spcBef>
                <a:spcPct val="20000"/>
              </a:spcBef>
              <a:defRPr/>
            </a:pPr>
            <a:endParaRPr kumimoji="1" lang="en-US" altLang="zh-CN" sz="2400" b="1" dirty="0" smtClean="0">
              <a:latin typeface="幼圆" panose="02010509060101010101" pitchFamily="49" charset="-122"/>
              <a:ea typeface="幼圆" panose="02010509060101010101" pitchFamily="49" charset="-122"/>
              <a:cs typeface="Times New Roman" panose="02020603050405020304" pitchFamily="18" charset="0"/>
            </a:endParaRPr>
          </a:p>
        </p:txBody>
      </p:sp>
      <p:graphicFrame>
        <p:nvGraphicFramePr>
          <p:cNvPr id="38915" name="Object 0"/>
          <p:cNvGraphicFramePr>
            <a:graphicFrameLocks noChangeAspect="1"/>
          </p:cNvGraphicFramePr>
          <p:nvPr/>
        </p:nvGraphicFramePr>
        <p:xfrm>
          <a:off x="4067175" y="922338"/>
          <a:ext cx="4105275" cy="2746375"/>
        </p:xfrm>
        <a:graphic>
          <a:graphicData uri="http://schemas.openxmlformats.org/presentationml/2006/ole">
            <mc:AlternateContent xmlns:mc="http://schemas.openxmlformats.org/markup-compatibility/2006">
              <mc:Choice xmlns:v="urn:schemas-microsoft-com:vml" Requires="v">
                <p:oleObj spid="_x0000_s38930" name="BMP 图像" r:id="rId4" imgW="0" imgH="0" progId="Paint.Picture">
                  <p:embed/>
                </p:oleObj>
              </mc:Choice>
              <mc:Fallback>
                <p:oleObj name="BMP 图像" r:id="rId4" imgW="0" imgH="0" progId="Paint.Picture">
                  <p:embed/>
                  <p:pic>
                    <p:nvPicPr>
                      <p:cNvPr id="0" name="Object 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7175" y="922338"/>
                        <a:ext cx="4105275" cy="274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916" name="Object 1"/>
          <p:cNvGraphicFramePr>
            <a:graphicFrameLocks noChangeAspect="1"/>
          </p:cNvGraphicFramePr>
          <p:nvPr/>
        </p:nvGraphicFramePr>
        <p:xfrm>
          <a:off x="3995738" y="3709988"/>
          <a:ext cx="4446587" cy="2541587"/>
        </p:xfrm>
        <a:graphic>
          <a:graphicData uri="http://schemas.openxmlformats.org/presentationml/2006/ole">
            <mc:AlternateContent xmlns:mc="http://schemas.openxmlformats.org/markup-compatibility/2006">
              <mc:Choice xmlns:v="urn:schemas-microsoft-com:vml" Requires="v">
                <p:oleObj spid="_x0000_s38931" name="位图图像" r:id="rId6" imgW="8228571" imgH="4048690" progId="Paint.Picture">
                  <p:embed/>
                </p:oleObj>
              </mc:Choice>
              <mc:Fallback>
                <p:oleObj name="位图图像" r:id="rId6" imgW="8228571" imgH="4048690" progId="Paint.Picture">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95738" y="3709988"/>
                        <a:ext cx="4446587" cy="254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917" name="Text Box 5"/>
          <p:cNvSpPr txBox="1">
            <a:spLocks noChangeArrowheads="1"/>
          </p:cNvSpPr>
          <p:nvPr/>
        </p:nvSpPr>
        <p:spPr bwMode="auto">
          <a:xfrm>
            <a:off x="179388" y="173038"/>
            <a:ext cx="415131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zh-CN" altLang="en-US" sz="2800" b="1">
                <a:solidFill>
                  <a:srgbClr val="FF0000"/>
                </a:solidFill>
                <a:latin typeface="幼圆" panose="02010509060101010101" pitchFamily="49" charset="-122"/>
                <a:ea typeface="幼圆" panose="02010509060101010101" pitchFamily="49" charset="-122"/>
              </a:rPr>
              <a:t>系统，边界及外界的特点</a:t>
            </a:r>
          </a:p>
        </p:txBody>
      </p:sp>
      <p:sp>
        <p:nvSpPr>
          <p:cNvPr id="7" name="矩形 6"/>
          <p:cNvSpPr>
            <a:spLocks noChangeArrowheads="1"/>
          </p:cNvSpPr>
          <p:nvPr/>
        </p:nvSpPr>
        <p:spPr bwMode="auto">
          <a:xfrm>
            <a:off x="4702175" y="1700213"/>
            <a:ext cx="661988" cy="1152525"/>
          </a:xfrm>
          <a:prstGeom prst="rect">
            <a:avLst/>
          </a:prstGeom>
          <a:noFill/>
          <a:ln w="57150" algn="ctr">
            <a:solidFill>
              <a:srgbClr val="0033CC"/>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8" name="矩形 7"/>
          <p:cNvSpPr>
            <a:spLocks noChangeArrowheads="1"/>
          </p:cNvSpPr>
          <p:nvPr/>
        </p:nvSpPr>
        <p:spPr bwMode="auto">
          <a:xfrm>
            <a:off x="4370388" y="1531938"/>
            <a:ext cx="1930400" cy="1609725"/>
          </a:xfrm>
          <a:prstGeom prst="rect">
            <a:avLst/>
          </a:prstGeom>
          <a:noFill/>
          <a:ln w="57150" algn="ctr">
            <a:solidFill>
              <a:srgbClr val="FF0000"/>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9" name="矩形 8"/>
          <p:cNvSpPr>
            <a:spLocks noChangeArrowheads="1"/>
          </p:cNvSpPr>
          <p:nvPr/>
        </p:nvSpPr>
        <p:spPr bwMode="auto">
          <a:xfrm>
            <a:off x="5559425" y="4148138"/>
            <a:ext cx="1136650" cy="1152525"/>
          </a:xfrm>
          <a:prstGeom prst="rect">
            <a:avLst/>
          </a:prstGeom>
          <a:noFill/>
          <a:ln w="57150" algn="ctr">
            <a:solidFill>
              <a:srgbClr val="0033CC"/>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0" name="矩形 9"/>
          <p:cNvSpPr>
            <a:spLocks noChangeArrowheads="1"/>
          </p:cNvSpPr>
          <p:nvPr/>
        </p:nvSpPr>
        <p:spPr bwMode="auto">
          <a:xfrm>
            <a:off x="4464050" y="3829050"/>
            <a:ext cx="3203575" cy="1903413"/>
          </a:xfrm>
          <a:prstGeom prst="rect">
            <a:avLst/>
          </a:prstGeom>
          <a:noFill/>
          <a:ln w="57150" algn="ctr">
            <a:solidFill>
              <a:srgbClr val="FF0000"/>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Tree>
  </p:cSld>
  <p:clrMapOvr>
    <a:masterClrMapping/>
  </p:clrMapOvr>
  <p:transition spd="slow">
    <p:circl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arn(inVertical)">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8" descr="F1-2"/>
          <p:cNvPicPr>
            <a:picLocks noChangeAspect="1" noChangeArrowheads="1"/>
          </p:cNvPicPr>
          <p:nvPr/>
        </p:nvPicPr>
        <p:blipFill>
          <a:blip r:embed="rId2">
            <a:extLst>
              <a:ext uri="{28A0092B-C50C-407E-A947-70E740481C1C}">
                <a14:useLocalDpi xmlns:a14="http://schemas.microsoft.com/office/drawing/2010/main" val="0"/>
              </a:ext>
            </a:extLst>
          </a:blip>
          <a:srcRect l="50526" t="-14369" b="12241"/>
          <a:stretch>
            <a:fillRect/>
          </a:stretch>
        </p:blipFill>
        <p:spPr bwMode="auto">
          <a:xfrm>
            <a:off x="1116013" y="322263"/>
            <a:ext cx="6727825" cy="540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Text Box 5"/>
          <p:cNvSpPr txBox="1">
            <a:spLocks noChangeArrowheads="1"/>
          </p:cNvSpPr>
          <p:nvPr/>
        </p:nvSpPr>
        <p:spPr bwMode="auto">
          <a:xfrm>
            <a:off x="179388" y="173038"/>
            <a:ext cx="56165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zh-CN" altLang="en-US" sz="2800" b="1">
                <a:solidFill>
                  <a:srgbClr val="FF0000"/>
                </a:solidFill>
                <a:latin typeface="幼圆" panose="02010509060101010101" pitchFamily="49" charset="-122"/>
                <a:ea typeface="幼圆" panose="02010509060101010101" pitchFamily="49" charset="-122"/>
              </a:rPr>
              <a:t>开口系统</a:t>
            </a:r>
            <a:endParaRPr lang="zh-CN" altLang="en-US" sz="2400" b="1">
              <a:solidFill>
                <a:srgbClr val="0033CC"/>
              </a:solidFill>
              <a:ea typeface="幼圆" panose="02010509060101010101" pitchFamily="49" charset="-122"/>
              <a:cs typeface="Times New Roman" panose="02020603050405020304" pitchFamily="18" charset="0"/>
            </a:endParaRPr>
          </a:p>
        </p:txBody>
      </p:sp>
      <p:cxnSp>
        <p:nvCxnSpPr>
          <p:cNvPr id="40964" name="直接箭头连接符 3"/>
          <p:cNvCxnSpPr>
            <a:cxnSpLocks noChangeShapeType="1"/>
          </p:cNvCxnSpPr>
          <p:nvPr/>
        </p:nvCxnSpPr>
        <p:spPr bwMode="auto">
          <a:xfrm flipH="1">
            <a:off x="6294438" y="3055938"/>
            <a:ext cx="1152525" cy="0"/>
          </a:xfrm>
          <a:prstGeom prst="straightConnector1">
            <a:avLst/>
          </a:prstGeom>
          <a:noFill/>
          <a:ln w="57150" algn="ctr">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40965" name="直接箭头连接符 5"/>
          <p:cNvCxnSpPr>
            <a:cxnSpLocks noChangeShapeType="1"/>
          </p:cNvCxnSpPr>
          <p:nvPr/>
        </p:nvCxnSpPr>
        <p:spPr bwMode="auto">
          <a:xfrm flipV="1">
            <a:off x="6257925" y="5219700"/>
            <a:ext cx="1225550" cy="0"/>
          </a:xfrm>
          <a:prstGeom prst="straightConnector1">
            <a:avLst/>
          </a:prstGeom>
          <a:noFill/>
          <a:ln w="57150" algn="ctr">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11" name="矩形 10"/>
          <p:cNvSpPr>
            <a:spLocks noChangeArrowheads="1"/>
          </p:cNvSpPr>
          <p:nvPr/>
        </p:nvSpPr>
        <p:spPr bwMode="auto">
          <a:xfrm>
            <a:off x="1989138" y="2414588"/>
            <a:ext cx="4583112" cy="3030537"/>
          </a:xfrm>
          <a:prstGeom prst="rect">
            <a:avLst/>
          </a:prstGeom>
          <a:noFill/>
          <a:ln w="57150" algn="ctr">
            <a:solidFill>
              <a:srgbClr val="0033CC"/>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cxnSp>
        <p:nvCxnSpPr>
          <p:cNvPr id="40967" name="直接箭头连接符 12"/>
          <p:cNvCxnSpPr>
            <a:cxnSpLocks noChangeShapeType="1"/>
          </p:cNvCxnSpPr>
          <p:nvPr/>
        </p:nvCxnSpPr>
        <p:spPr bwMode="auto">
          <a:xfrm>
            <a:off x="4859338" y="1412875"/>
            <a:ext cx="0" cy="1001713"/>
          </a:xfrm>
          <a:prstGeom prst="straightConnector1">
            <a:avLst/>
          </a:prstGeom>
          <a:noFill/>
          <a:ln w="57150" algn="ctr">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40968" name="Text Box 5"/>
          <p:cNvSpPr txBox="1">
            <a:spLocks noChangeArrowheads="1"/>
          </p:cNvSpPr>
          <p:nvPr/>
        </p:nvSpPr>
        <p:spPr bwMode="auto">
          <a:xfrm>
            <a:off x="4251325" y="885825"/>
            <a:ext cx="1217613"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000" b="1">
                <a:solidFill>
                  <a:srgbClr val="FF0000"/>
                </a:solidFill>
                <a:latin typeface="幼圆" panose="02010509060101010101" pitchFamily="49" charset="-122"/>
                <a:ea typeface="幼圆" panose="02010509060101010101" pitchFamily="49" charset="-122"/>
              </a:rPr>
              <a:t>空气进口</a:t>
            </a:r>
          </a:p>
        </p:txBody>
      </p:sp>
      <p:sp>
        <p:nvSpPr>
          <p:cNvPr id="40969" name="Text Box 5"/>
          <p:cNvSpPr txBox="1">
            <a:spLocks noChangeArrowheads="1"/>
          </p:cNvSpPr>
          <p:nvPr/>
        </p:nvSpPr>
        <p:spPr bwMode="auto">
          <a:xfrm>
            <a:off x="6715125" y="2255838"/>
            <a:ext cx="1217613"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000" b="1">
                <a:solidFill>
                  <a:srgbClr val="FF0000"/>
                </a:solidFill>
                <a:latin typeface="幼圆" panose="02010509060101010101" pitchFamily="49" charset="-122"/>
                <a:ea typeface="幼圆" panose="02010509060101010101" pitchFamily="49" charset="-122"/>
              </a:rPr>
              <a:t>燃料进口</a:t>
            </a:r>
          </a:p>
        </p:txBody>
      </p:sp>
      <p:sp>
        <p:nvSpPr>
          <p:cNvPr id="40970" name="Text Box 5"/>
          <p:cNvSpPr txBox="1">
            <a:spLocks noChangeArrowheads="1"/>
          </p:cNvSpPr>
          <p:nvPr/>
        </p:nvSpPr>
        <p:spPr bwMode="auto">
          <a:xfrm>
            <a:off x="6711950" y="5219700"/>
            <a:ext cx="1217613"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000" b="1">
                <a:solidFill>
                  <a:srgbClr val="FF0000"/>
                </a:solidFill>
                <a:latin typeface="幼圆" panose="02010509060101010101" pitchFamily="49" charset="-122"/>
                <a:ea typeface="幼圆" panose="02010509060101010101" pitchFamily="49" charset="-122"/>
              </a:rPr>
              <a:t>废气出口</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5" descr="F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981075"/>
            <a:ext cx="3573463" cy="5327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1987" name="Text Box 5"/>
          <p:cNvSpPr txBox="1">
            <a:spLocks noChangeArrowheads="1"/>
          </p:cNvSpPr>
          <p:nvPr/>
        </p:nvSpPr>
        <p:spPr bwMode="auto">
          <a:xfrm>
            <a:off x="179388" y="173038"/>
            <a:ext cx="56165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zh-CN" altLang="en-US" sz="2800" b="1">
                <a:solidFill>
                  <a:srgbClr val="FF0000"/>
                </a:solidFill>
                <a:ea typeface="幼圆" panose="02010509060101010101" pitchFamily="49" charset="-122"/>
                <a:cs typeface="Times New Roman" panose="02020603050405020304" pitchFamily="18" charset="0"/>
              </a:rPr>
              <a:t>闭口系统</a:t>
            </a:r>
          </a:p>
        </p:txBody>
      </p:sp>
      <p:sp>
        <p:nvSpPr>
          <p:cNvPr id="4" name="矩形 3"/>
          <p:cNvSpPr>
            <a:spLocks noChangeArrowheads="1"/>
          </p:cNvSpPr>
          <p:nvPr/>
        </p:nvSpPr>
        <p:spPr bwMode="auto">
          <a:xfrm>
            <a:off x="3492500" y="1700213"/>
            <a:ext cx="1511300" cy="865187"/>
          </a:xfrm>
          <a:prstGeom prst="rect">
            <a:avLst/>
          </a:prstGeom>
          <a:noFill/>
          <a:ln w="57150" algn="ctr">
            <a:solidFill>
              <a:srgbClr val="0033CC"/>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5"/>
          <p:cNvSpPr txBox="1">
            <a:spLocks noChangeArrowheads="1"/>
          </p:cNvSpPr>
          <p:nvPr/>
        </p:nvSpPr>
        <p:spPr bwMode="auto">
          <a:xfrm>
            <a:off x="179388" y="173038"/>
            <a:ext cx="56165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zh-CN" altLang="en-US" sz="2800" b="1">
                <a:solidFill>
                  <a:srgbClr val="FF0000"/>
                </a:solidFill>
                <a:ea typeface="幼圆" panose="02010509060101010101" pitchFamily="49" charset="-122"/>
                <a:cs typeface="Times New Roman" panose="02020603050405020304" pitchFamily="18" charset="0"/>
              </a:rPr>
              <a:t>热力系统分类 </a:t>
            </a:r>
            <a:r>
              <a:rPr lang="en-US" altLang="zh-CN" sz="2800" b="1">
                <a:solidFill>
                  <a:srgbClr val="0033CC"/>
                </a:solidFill>
                <a:ea typeface="幼圆" panose="02010509060101010101" pitchFamily="49" charset="-122"/>
                <a:cs typeface="Times New Roman" panose="02020603050405020304" pitchFamily="18" charset="0"/>
              </a:rPr>
              <a:t>(</a:t>
            </a:r>
            <a:r>
              <a:rPr lang="zh-CN" altLang="en-US" sz="2800" b="1">
                <a:solidFill>
                  <a:srgbClr val="0033CC"/>
                </a:solidFill>
                <a:ea typeface="幼圆" panose="02010509060101010101" pitchFamily="49" charset="-122"/>
                <a:cs typeface="Times New Roman" panose="02020603050405020304" pitchFamily="18" charset="0"/>
              </a:rPr>
              <a:t>思考题</a:t>
            </a:r>
            <a:r>
              <a:rPr lang="en-US" altLang="zh-CN" sz="2800" b="1">
                <a:solidFill>
                  <a:srgbClr val="0033CC"/>
                </a:solidFill>
                <a:ea typeface="幼圆" panose="02010509060101010101" pitchFamily="49" charset="-122"/>
                <a:cs typeface="Times New Roman" panose="02020603050405020304" pitchFamily="18" charset="0"/>
              </a:rPr>
              <a:t>)</a:t>
            </a:r>
            <a:endParaRPr lang="zh-CN" altLang="en-US" sz="2800" b="1">
              <a:solidFill>
                <a:srgbClr val="0033CC"/>
              </a:solidFill>
              <a:ea typeface="幼圆" panose="02010509060101010101" pitchFamily="49" charset="-122"/>
              <a:cs typeface="Times New Roman" panose="02020603050405020304" pitchFamily="18" charset="0"/>
            </a:endParaRPr>
          </a:p>
        </p:txBody>
      </p:sp>
      <p:graphicFrame>
        <p:nvGraphicFramePr>
          <p:cNvPr id="43011" name="Object 0"/>
          <p:cNvGraphicFramePr>
            <a:graphicFrameLocks noChangeAspect="1"/>
          </p:cNvGraphicFramePr>
          <p:nvPr/>
        </p:nvGraphicFramePr>
        <p:xfrm>
          <a:off x="273050" y="1844675"/>
          <a:ext cx="5564188" cy="4105275"/>
        </p:xfrm>
        <a:graphic>
          <a:graphicData uri="http://schemas.openxmlformats.org/presentationml/2006/ole">
            <mc:AlternateContent xmlns:mc="http://schemas.openxmlformats.org/markup-compatibility/2006">
              <mc:Choice xmlns:v="urn:schemas-microsoft-com:vml" Requires="v">
                <p:oleObj spid="_x0000_s43024" name="位图图像" r:id="rId3" imgW="5811061" imgH="4285714" progId="Paint.Picture">
                  <p:embed/>
                </p:oleObj>
              </mc:Choice>
              <mc:Fallback>
                <p:oleObj name="位图图像" r:id="rId3" imgW="5811061" imgH="4285714" progId="Paint.Picture">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050" y="1844675"/>
                        <a:ext cx="5564188"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1" name="组合 10"/>
          <p:cNvGrpSpPr>
            <a:grpSpLocks/>
          </p:cNvGrpSpPr>
          <p:nvPr/>
        </p:nvGrpSpPr>
        <p:grpSpPr bwMode="auto">
          <a:xfrm>
            <a:off x="6011863" y="1557338"/>
            <a:ext cx="2795587" cy="4191000"/>
            <a:chOff x="6011588" y="1556792"/>
            <a:chExt cx="2796594" cy="4191769"/>
          </a:xfrm>
        </p:grpSpPr>
        <p:grpSp>
          <p:nvGrpSpPr>
            <p:cNvPr id="43014" name="组合 7"/>
            <p:cNvGrpSpPr>
              <a:grpSpLocks/>
            </p:cNvGrpSpPr>
            <p:nvPr/>
          </p:nvGrpSpPr>
          <p:grpSpPr bwMode="auto">
            <a:xfrm>
              <a:off x="6156176" y="1720573"/>
              <a:ext cx="2507418" cy="3857044"/>
              <a:chOff x="6032127" y="1660188"/>
              <a:chExt cx="2507418" cy="3857044"/>
            </a:xfrm>
          </p:grpSpPr>
          <p:sp>
            <p:nvSpPr>
              <p:cNvPr id="43016" name="Text Box 13"/>
              <p:cNvSpPr txBox="1">
                <a:spLocks noChangeArrowheads="1"/>
              </p:cNvSpPr>
              <p:nvPr/>
            </p:nvSpPr>
            <p:spPr bwMode="auto">
              <a:xfrm>
                <a:off x="6032127" y="1660188"/>
                <a:ext cx="1992853"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kumimoji="1" lang="zh-CN" altLang="en-US" sz="2000" b="1">
                    <a:solidFill>
                      <a:srgbClr val="FF0000"/>
                    </a:solidFill>
                    <a:latin typeface="幼圆" panose="02010509060101010101" pitchFamily="49" charset="-122"/>
                    <a:ea typeface="幼圆" panose="02010509060101010101" pitchFamily="49" charset="-122"/>
                  </a:rPr>
                  <a:t>红线内</a:t>
                </a:r>
              </a:p>
              <a:p>
                <a:pPr eaLnBrk="1" hangingPunct="1">
                  <a:spcBef>
                    <a:spcPct val="30000"/>
                  </a:spcBef>
                </a:pPr>
                <a:r>
                  <a:rPr kumimoji="1" lang="en-US" altLang="zh-CN" sz="2000" b="1">
                    <a:latin typeface="幼圆" panose="02010509060101010101" pitchFamily="49" charset="-122"/>
                    <a:ea typeface="幼圆" panose="02010509060101010101" pitchFamily="49" charset="-122"/>
                  </a:rPr>
                  <a:t>  —</a:t>
                </a:r>
                <a:r>
                  <a:rPr kumimoji="1" lang="zh-CN" altLang="en-US" sz="2000" b="1">
                    <a:latin typeface="幼圆" panose="02010509060101010101" pitchFamily="49" charset="-122"/>
                    <a:ea typeface="幼圆" panose="02010509060101010101" pitchFamily="49" charset="-122"/>
                  </a:rPr>
                  <a:t>闭口绝热系</a:t>
                </a:r>
              </a:p>
            </p:txBody>
          </p:sp>
          <p:sp>
            <p:nvSpPr>
              <p:cNvPr id="43017" name="Text Box 16"/>
              <p:cNvSpPr txBox="1">
                <a:spLocks noChangeArrowheads="1"/>
              </p:cNvSpPr>
              <p:nvPr/>
            </p:nvSpPr>
            <p:spPr bwMode="auto">
              <a:xfrm>
                <a:off x="6032127" y="2688722"/>
                <a:ext cx="2507418"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kumimoji="1" lang="zh-CN" altLang="en-US" sz="2000" b="1">
                    <a:solidFill>
                      <a:srgbClr val="FF0000"/>
                    </a:solidFill>
                    <a:latin typeface="幼圆" panose="02010509060101010101" pitchFamily="49" charset="-122"/>
                    <a:ea typeface="幼圆" panose="02010509060101010101" pitchFamily="49" charset="-122"/>
                  </a:rPr>
                  <a:t>黄线内不包含电热丝</a:t>
                </a:r>
              </a:p>
              <a:p>
                <a:pPr eaLnBrk="1" hangingPunct="1">
                  <a:spcBef>
                    <a:spcPct val="30000"/>
                  </a:spcBef>
                </a:pPr>
                <a:r>
                  <a:rPr kumimoji="1" lang="en-US" altLang="zh-CN" sz="2000" b="1">
                    <a:latin typeface="幼圆" panose="02010509060101010101" pitchFamily="49" charset="-122"/>
                    <a:ea typeface="幼圆" panose="02010509060101010101" pitchFamily="49" charset="-122"/>
                  </a:rPr>
                  <a:t>  —</a:t>
                </a:r>
                <a:r>
                  <a:rPr kumimoji="1" lang="zh-CN" altLang="en-US" sz="2000" b="1">
                    <a:latin typeface="幼圆" panose="02010509060101010101" pitchFamily="49" charset="-122"/>
                    <a:ea typeface="幼圆" panose="02010509060101010101" pitchFamily="49" charset="-122"/>
                  </a:rPr>
                  <a:t>闭口系</a:t>
                </a:r>
              </a:p>
            </p:txBody>
          </p:sp>
          <p:sp>
            <p:nvSpPr>
              <p:cNvPr id="43018" name="Text Box 18"/>
              <p:cNvSpPr txBox="1">
                <a:spLocks noChangeArrowheads="1"/>
              </p:cNvSpPr>
              <p:nvPr/>
            </p:nvSpPr>
            <p:spPr bwMode="auto">
              <a:xfrm>
                <a:off x="6032127" y="3717256"/>
                <a:ext cx="2249334"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kumimoji="1" lang="zh-CN" altLang="en-US" sz="2000" b="1">
                    <a:solidFill>
                      <a:srgbClr val="FF0000"/>
                    </a:solidFill>
                    <a:latin typeface="幼圆" panose="02010509060101010101" pitchFamily="49" charset="-122"/>
                    <a:ea typeface="幼圆" panose="02010509060101010101" pitchFamily="49" charset="-122"/>
                  </a:rPr>
                  <a:t>黄线内包含电热丝</a:t>
                </a:r>
              </a:p>
              <a:p>
                <a:pPr eaLnBrk="1" hangingPunct="1">
                  <a:spcBef>
                    <a:spcPct val="30000"/>
                  </a:spcBef>
                </a:pPr>
                <a:r>
                  <a:rPr kumimoji="1" lang="en-US" altLang="zh-CN" sz="2000" b="1">
                    <a:latin typeface="幼圆" panose="02010509060101010101" pitchFamily="49" charset="-122"/>
                    <a:ea typeface="幼圆" panose="02010509060101010101" pitchFamily="49" charset="-122"/>
                  </a:rPr>
                  <a:t>  —</a:t>
                </a:r>
                <a:r>
                  <a:rPr kumimoji="1" lang="zh-CN" altLang="en-US" sz="2000" b="1">
                    <a:latin typeface="幼圆" panose="02010509060101010101" pitchFamily="49" charset="-122"/>
                    <a:ea typeface="幼圆" panose="02010509060101010101" pitchFamily="49" charset="-122"/>
                  </a:rPr>
                  <a:t>闭口绝热系</a:t>
                </a:r>
              </a:p>
            </p:txBody>
          </p:sp>
          <p:sp>
            <p:nvSpPr>
              <p:cNvPr id="43019" name="Text Box 19"/>
              <p:cNvSpPr txBox="1">
                <a:spLocks noChangeArrowheads="1"/>
              </p:cNvSpPr>
              <p:nvPr/>
            </p:nvSpPr>
            <p:spPr bwMode="auto">
              <a:xfrm>
                <a:off x="6032127" y="4717013"/>
                <a:ext cx="1476686"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kumimoji="1" lang="zh-CN" altLang="en-US" sz="2000" b="1">
                    <a:solidFill>
                      <a:srgbClr val="FF0000"/>
                    </a:solidFill>
                    <a:latin typeface="幼圆" panose="02010509060101010101" pitchFamily="49" charset="-122"/>
                    <a:ea typeface="幼圆" panose="02010509060101010101" pitchFamily="49" charset="-122"/>
                  </a:rPr>
                  <a:t>蓝线内</a:t>
                </a:r>
              </a:p>
              <a:p>
                <a:pPr eaLnBrk="1" hangingPunct="1">
                  <a:spcBef>
                    <a:spcPct val="30000"/>
                  </a:spcBef>
                </a:pPr>
                <a:r>
                  <a:rPr kumimoji="1" lang="en-US" altLang="zh-CN" sz="2000" b="1">
                    <a:latin typeface="幼圆" panose="02010509060101010101" pitchFamily="49" charset="-122"/>
                    <a:ea typeface="幼圆" panose="02010509060101010101" pitchFamily="49" charset="-122"/>
                  </a:rPr>
                  <a:t>  —</a:t>
                </a:r>
                <a:r>
                  <a:rPr kumimoji="1" lang="zh-CN" altLang="en-US" sz="2000" b="1">
                    <a:latin typeface="幼圆" panose="02010509060101010101" pitchFamily="49" charset="-122"/>
                    <a:ea typeface="幼圆" panose="02010509060101010101" pitchFamily="49" charset="-122"/>
                  </a:rPr>
                  <a:t>孤立系</a:t>
                </a:r>
              </a:p>
            </p:txBody>
          </p:sp>
        </p:grpSp>
        <p:sp>
          <p:nvSpPr>
            <p:cNvPr id="43015" name="圆角矩形 4"/>
            <p:cNvSpPr>
              <a:spLocks noChangeArrowheads="1"/>
            </p:cNvSpPr>
            <p:nvPr/>
          </p:nvSpPr>
          <p:spPr bwMode="auto">
            <a:xfrm>
              <a:off x="6011588" y="1556792"/>
              <a:ext cx="2796594" cy="4191769"/>
            </a:xfrm>
            <a:prstGeom prst="roundRect">
              <a:avLst>
                <a:gd name="adj" fmla="val 16667"/>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marL="342900" indent="-3429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lvl="1">
                <a:spcBef>
                  <a:spcPct val="20000"/>
                </a:spcBef>
              </a:pPr>
              <a:endParaRPr kumimoji="1" lang="zh-CN" altLang="en-US" sz="2400" b="1">
                <a:ea typeface="楷体_GB2312" pitchFamily="49" charset="-122"/>
              </a:endParaRPr>
            </a:p>
          </p:txBody>
        </p:sp>
      </p:grpSp>
      <p:sp>
        <p:nvSpPr>
          <p:cNvPr id="43013" name="矩形 9"/>
          <p:cNvSpPr>
            <a:spLocks noChangeArrowheads="1"/>
          </p:cNvSpPr>
          <p:nvPr/>
        </p:nvSpPr>
        <p:spPr bwMode="auto">
          <a:xfrm>
            <a:off x="204788" y="1303338"/>
            <a:ext cx="5753100"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lnSpc>
                <a:spcPct val="90000"/>
              </a:lnSpc>
            </a:pPr>
            <a:r>
              <a:rPr kumimoji="1" lang="zh-CN" altLang="en-US" sz="2400" b="1">
                <a:ea typeface="幼圆" panose="02010509060101010101" pitchFamily="49" charset="-122"/>
                <a:cs typeface="Times New Roman" panose="02020603050405020304" pitchFamily="18" charset="0"/>
              </a:rPr>
              <a:t>刚性绝热气缸</a:t>
            </a:r>
            <a:r>
              <a:rPr kumimoji="1" lang="en-US" altLang="zh-CN" sz="2400" b="1">
                <a:ea typeface="幼圆" panose="02010509060101010101" pitchFamily="49" charset="-122"/>
                <a:cs typeface="Times New Roman" panose="02020603050405020304" pitchFamily="18" charset="0"/>
              </a:rPr>
              <a:t>-</a:t>
            </a:r>
            <a:r>
              <a:rPr kumimoji="1" lang="zh-CN" altLang="en-US" sz="2400" b="1">
                <a:ea typeface="幼圆" panose="02010509060101010101" pitchFamily="49" charset="-122"/>
                <a:cs typeface="Times New Roman" panose="02020603050405020304" pitchFamily="18" charset="0"/>
              </a:rPr>
              <a:t>活塞系统，</a:t>
            </a:r>
            <a:r>
              <a:rPr kumimoji="1" lang="en-US" altLang="zh-CN" sz="2400" b="1">
                <a:ea typeface="幼圆" panose="02010509060101010101" pitchFamily="49" charset="-122"/>
                <a:cs typeface="Times New Roman" panose="02020603050405020304" pitchFamily="18" charset="0"/>
              </a:rPr>
              <a:t>B</a:t>
            </a:r>
            <a:r>
              <a:rPr kumimoji="1" lang="zh-CN" altLang="en-US" sz="2400" b="1">
                <a:ea typeface="幼圆" panose="02010509060101010101" pitchFamily="49" charset="-122"/>
                <a:cs typeface="Times New Roman" panose="02020603050405020304" pitchFamily="18" charset="0"/>
              </a:rPr>
              <a:t>侧设有电热丝</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矩形 2"/>
          <p:cNvSpPr>
            <a:spLocks noChangeArrowheads="1"/>
          </p:cNvSpPr>
          <p:nvPr/>
        </p:nvSpPr>
        <p:spPr bwMode="auto">
          <a:xfrm>
            <a:off x="0" y="620713"/>
            <a:ext cx="9144000" cy="4318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4035" name="矩形 3"/>
          <p:cNvSpPr>
            <a:spLocks noChangeArrowheads="1"/>
          </p:cNvSpPr>
          <p:nvPr/>
        </p:nvSpPr>
        <p:spPr bwMode="auto">
          <a:xfrm>
            <a:off x="0" y="6021388"/>
            <a:ext cx="9144000" cy="4318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4036" name="圆角矩形 4"/>
          <p:cNvSpPr>
            <a:spLocks noChangeArrowheads="1"/>
          </p:cNvSpPr>
          <p:nvPr/>
        </p:nvSpPr>
        <p:spPr bwMode="auto">
          <a:xfrm>
            <a:off x="1403350" y="476250"/>
            <a:ext cx="865188" cy="5832475"/>
          </a:xfrm>
          <a:prstGeom prst="roundRect">
            <a:avLst>
              <a:gd name="adj" fmla="val 16667"/>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4037" name="矩形 5"/>
          <p:cNvSpPr>
            <a:spLocks noChangeArrowheads="1"/>
          </p:cNvSpPr>
          <p:nvPr/>
        </p:nvSpPr>
        <p:spPr bwMode="auto">
          <a:xfrm>
            <a:off x="2411413" y="1201738"/>
            <a:ext cx="6335712"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latinLnBrk="1" hangingPunct="1"/>
            <a:r>
              <a:rPr kumimoji="1" lang="en-US" altLang="zh-CN" sz="6000" b="1">
                <a:solidFill>
                  <a:srgbClr val="0033CC"/>
                </a:solidFill>
                <a:latin typeface="幼圆" panose="02010509060101010101" pitchFamily="49" charset="-122"/>
                <a:ea typeface="幼圆" panose="02010509060101010101" pitchFamily="49" charset="-122"/>
              </a:rPr>
              <a:t>1-3</a:t>
            </a:r>
            <a:r>
              <a:rPr kumimoji="1" lang="en-US" altLang="zh-CN" sz="3600" b="1">
                <a:solidFill>
                  <a:srgbClr val="FF0000"/>
                </a:solidFill>
                <a:latin typeface="幼圆" panose="02010509060101010101" pitchFamily="49" charset="-122"/>
                <a:ea typeface="幼圆" panose="02010509060101010101" pitchFamily="49" charset="-122"/>
              </a:rPr>
              <a:t> </a:t>
            </a:r>
          </a:p>
          <a:p>
            <a:pPr eaLnBrk="1" latinLnBrk="1" hangingPunct="1"/>
            <a:endParaRPr kumimoji="1" lang="en-US" altLang="zh-CN" sz="3600" b="1">
              <a:solidFill>
                <a:srgbClr val="FF0000"/>
              </a:solidFill>
              <a:latin typeface="幼圆" panose="02010509060101010101" pitchFamily="49" charset="-122"/>
              <a:ea typeface="幼圆" panose="02010509060101010101" pitchFamily="49" charset="-122"/>
            </a:endParaRPr>
          </a:p>
          <a:p>
            <a:pPr eaLnBrk="1" latinLnBrk="1" hangingPunct="1"/>
            <a:r>
              <a:rPr kumimoji="1" lang="zh-CN" altLang="en-US" sz="3600" b="1">
                <a:solidFill>
                  <a:srgbClr val="FF0000"/>
                </a:solidFill>
                <a:latin typeface="幼圆" panose="02010509060101010101" pitchFamily="49" charset="-122"/>
                <a:ea typeface="幼圆" panose="02010509060101010101" pitchFamily="49" charset="-122"/>
              </a:rPr>
              <a:t>      </a:t>
            </a:r>
            <a:r>
              <a:rPr kumimoji="1" lang="zh-CN" altLang="en-US" sz="3600" b="1">
                <a:solidFill>
                  <a:srgbClr val="0033CC"/>
                </a:solidFill>
                <a:latin typeface="幼圆" panose="02010509060101010101" pitchFamily="49" charset="-122"/>
                <a:ea typeface="幼圆" panose="02010509060101010101" pitchFamily="49" charset="-122"/>
              </a:rPr>
              <a:t>工质</a:t>
            </a:r>
            <a:r>
              <a:rPr kumimoji="1" lang="zh-CN" altLang="en-US" sz="3600" b="1">
                <a:solidFill>
                  <a:srgbClr val="FF0000"/>
                </a:solidFill>
                <a:latin typeface="幼圆" panose="02010509060101010101" pitchFamily="49" charset="-122"/>
                <a:ea typeface="幼圆" panose="02010509060101010101" pitchFamily="49" charset="-122"/>
              </a:rPr>
              <a:t>的热力学状态</a:t>
            </a:r>
            <a:endParaRPr kumimoji="1" lang="en-US" altLang="zh-CN" sz="3600" b="1">
              <a:solidFill>
                <a:srgbClr val="FF0000"/>
              </a:solidFill>
              <a:latin typeface="幼圆" panose="02010509060101010101" pitchFamily="49" charset="-122"/>
              <a:ea typeface="幼圆" panose="02010509060101010101" pitchFamily="49" charset="-122"/>
            </a:endParaRPr>
          </a:p>
          <a:p>
            <a:pPr eaLnBrk="1" latinLnBrk="1" hangingPunct="1"/>
            <a:r>
              <a:rPr kumimoji="1" lang="zh-CN" altLang="en-US" sz="3600" b="1">
                <a:solidFill>
                  <a:srgbClr val="FF0000"/>
                </a:solidFill>
                <a:latin typeface="幼圆" panose="02010509060101010101" pitchFamily="49" charset="-122"/>
                <a:ea typeface="幼圆" panose="02010509060101010101" pitchFamily="49" charset="-122"/>
              </a:rPr>
              <a:t>      和基本状态参数</a:t>
            </a:r>
          </a:p>
        </p:txBody>
      </p:sp>
      <p:sp>
        <p:nvSpPr>
          <p:cNvPr id="44038" name="矩形 5"/>
          <p:cNvSpPr>
            <a:spLocks noChangeArrowheads="1"/>
          </p:cNvSpPr>
          <p:nvPr/>
        </p:nvSpPr>
        <p:spPr bwMode="auto">
          <a:xfrm>
            <a:off x="250825" y="6381750"/>
            <a:ext cx="8893175" cy="47625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Tree>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1"/>
          <p:cNvSpPr txBox="1">
            <a:spLocks noChangeArrowheads="1"/>
          </p:cNvSpPr>
          <p:nvPr/>
        </p:nvSpPr>
        <p:spPr bwMode="auto">
          <a:xfrm>
            <a:off x="107950" y="188913"/>
            <a:ext cx="37909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zh-CN" altLang="en-US" sz="2800" b="1">
                <a:solidFill>
                  <a:srgbClr val="FF0000"/>
                </a:solidFill>
                <a:latin typeface="幼圆" panose="02010509060101010101" pitchFamily="49" charset="-122"/>
                <a:ea typeface="幼圆" panose="02010509060101010101" pitchFamily="49" charset="-122"/>
              </a:rPr>
              <a:t>热力学状态和状态参数</a:t>
            </a:r>
          </a:p>
        </p:txBody>
      </p:sp>
      <p:sp>
        <p:nvSpPr>
          <p:cNvPr id="45059" name="Rectangle 3"/>
          <p:cNvSpPr>
            <a:spLocks noChangeArrowheads="1"/>
          </p:cNvSpPr>
          <p:nvPr/>
        </p:nvSpPr>
        <p:spPr bwMode="auto">
          <a:xfrm>
            <a:off x="387350" y="1935163"/>
            <a:ext cx="8374063" cy="97631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kumimoji="1" lang="zh-CN" altLang="en-US" sz="2000" b="1">
                <a:solidFill>
                  <a:srgbClr val="FF0000"/>
                </a:solidFill>
                <a:ea typeface="幼圆" panose="02010509060101010101" pitchFamily="49" charset="-122"/>
                <a:cs typeface="Times New Roman" panose="02020603050405020304" pitchFamily="18" charset="0"/>
              </a:rPr>
              <a:t>状态参数</a:t>
            </a:r>
            <a:r>
              <a:rPr kumimoji="1" lang="zh-CN" altLang="en-US" sz="2000" b="1">
                <a:ea typeface="幼圆" panose="02010509060101010101" pitchFamily="49" charset="-122"/>
                <a:cs typeface="Times New Roman" panose="02020603050405020304" pitchFamily="18" charset="0"/>
              </a:rPr>
              <a:t>（</a:t>
            </a:r>
            <a:r>
              <a:rPr kumimoji="1" lang="en-US" altLang="zh-CN" sz="2000" b="1">
                <a:ea typeface="幼圆" panose="02010509060101010101" pitchFamily="49" charset="-122"/>
                <a:cs typeface="Times New Roman" panose="02020603050405020304" pitchFamily="18" charset="0"/>
              </a:rPr>
              <a:t>State properties</a:t>
            </a:r>
            <a:r>
              <a:rPr kumimoji="1" lang="zh-CN" altLang="en-US" sz="2000" b="1">
                <a:ea typeface="幼圆" panose="02010509060101010101" pitchFamily="49" charset="-122"/>
                <a:cs typeface="Times New Roman" panose="02020603050405020304" pitchFamily="18" charset="0"/>
              </a:rPr>
              <a:t>）</a:t>
            </a:r>
          </a:p>
          <a:p>
            <a:pPr>
              <a:lnSpc>
                <a:spcPct val="150000"/>
              </a:lnSpc>
            </a:pPr>
            <a:r>
              <a:rPr kumimoji="1" lang="zh-CN" altLang="en-US" sz="2000">
                <a:ea typeface="幼圆" panose="02010509060101010101" pitchFamily="49" charset="-122"/>
                <a:cs typeface="Times New Roman" panose="02020603050405020304" pitchFamily="18" charset="0"/>
              </a:rPr>
              <a:t>           </a:t>
            </a:r>
            <a:r>
              <a:rPr kumimoji="1" lang="en-US" altLang="zh-CN" sz="2000" b="1">
                <a:ea typeface="幼圆" panose="02010509060101010101" pitchFamily="49" charset="-122"/>
                <a:cs typeface="Times New Roman" panose="02020603050405020304" pitchFamily="18" charset="0"/>
              </a:rPr>
              <a:t>—</a:t>
            </a:r>
            <a:r>
              <a:rPr kumimoji="1" lang="zh-CN" altLang="en-US" sz="2000" b="1">
                <a:ea typeface="幼圆" panose="02010509060101010101" pitchFamily="49" charset="-122"/>
                <a:cs typeface="Times New Roman" panose="02020603050405020304" pitchFamily="18" charset="0"/>
              </a:rPr>
              <a:t>描述物系所处</a:t>
            </a:r>
            <a:r>
              <a:rPr kumimoji="1" lang="zh-CN" altLang="en-US" sz="2000" b="1">
                <a:solidFill>
                  <a:srgbClr val="0033CC"/>
                </a:solidFill>
                <a:ea typeface="幼圆" panose="02010509060101010101" pitchFamily="49" charset="-122"/>
                <a:cs typeface="Times New Roman" panose="02020603050405020304" pitchFamily="18" charset="0"/>
              </a:rPr>
              <a:t>平衡状态</a:t>
            </a:r>
            <a:r>
              <a:rPr kumimoji="1" lang="zh-CN" altLang="en-US" sz="2000" b="1">
                <a:ea typeface="幼圆" panose="02010509060101010101" pitchFamily="49" charset="-122"/>
                <a:cs typeface="Times New Roman" panose="02020603050405020304" pitchFamily="18" charset="0"/>
              </a:rPr>
              <a:t>的</a:t>
            </a:r>
            <a:r>
              <a:rPr kumimoji="1" lang="zh-CN" altLang="en-US" sz="2000" b="1">
                <a:solidFill>
                  <a:srgbClr val="0033CC"/>
                </a:solidFill>
                <a:ea typeface="幼圆" panose="02010509060101010101" pitchFamily="49" charset="-122"/>
                <a:cs typeface="Times New Roman" panose="02020603050405020304" pitchFamily="18" charset="0"/>
              </a:rPr>
              <a:t>宏观</a:t>
            </a:r>
            <a:r>
              <a:rPr kumimoji="1" lang="zh-CN" altLang="en-US" sz="2000" b="1">
                <a:ea typeface="幼圆" panose="02010509060101010101" pitchFamily="49" charset="-122"/>
                <a:cs typeface="Times New Roman" panose="02020603050405020304" pitchFamily="18" charset="0"/>
              </a:rPr>
              <a:t>物理量</a:t>
            </a:r>
            <a:endParaRPr kumimoji="1" lang="en-US" altLang="zh-CN" sz="2000" b="1">
              <a:ea typeface="幼圆" panose="02010509060101010101" pitchFamily="49" charset="-122"/>
              <a:cs typeface="Times New Roman" panose="02020603050405020304" pitchFamily="18" charset="0"/>
            </a:endParaRPr>
          </a:p>
          <a:p>
            <a:pPr>
              <a:lnSpc>
                <a:spcPct val="150000"/>
              </a:lnSpc>
            </a:pPr>
            <a:endParaRPr kumimoji="1" lang="en-US" altLang="zh-CN" sz="2000" b="1">
              <a:ea typeface="幼圆" panose="02010509060101010101" pitchFamily="49" charset="-122"/>
              <a:cs typeface="Times New Roman" panose="02020603050405020304" pitchFamily="18" charset="0"/>
            </a:endParaRPr>
          </a:p>
          <a:p>
            <a:pPr>
              <a:lnSpc>
                <a:spcPct val="150000"/>
              </a:lnSpc>
            </a:pPr>
            <a:endParaRPr kumimoji="1" lang="en-US" altLang="zh-CN" sz="2000" b="1">
              <a:ea typeface="幼圆" panose="02010509060101010101" pitchFamily="49" charset="-122"/>
              <a:cs typeface="Times New Roman" panose="02020603050405020304" pitchFamily="18" charset="0"/>
            </a:endParaRPr>
          </a:p>
          <a:p>
            <a:pPr>
              <a:spcBef>
                <a:spcPct val="20000"/>
              </a:spcBef>
            </a:pPr>
            <a:endParaRPr kumimoji="1" lang="zh-CN" altLang="en-US" sz="2400" b="1">
              <a:latin typeface="幼圆" panose="02010509060101010101" pitchFamily="49" charset="-122"/>
              <a:ea typeface="幼圆" panose="02010509060101010101" pitchFamily="49" charset="-122"/>
              <a:cs typeface="Times New Roman" panose="02020603050405020304" pitchFamily="18" charset="0"/>
            </a:endParaRPr>
          </a:p>
          <a:p>
            <a:pPr>
              <a:spcBef>
                <a:spcPct val="20000"/>
              </a:spcBef>
            </a:pPr>
            <a:r>
              <a:rPr kumimoji="1" lang="zh-CN" altLang="en-US" sz="2400">
                <a:latin typeface="幼圆" panose="02010509060101010101" pitchFamily="49" charset="-122"/>
                <a:ea typeface="幼圆" panose="02010509060101010101" pitchFamily="49" charset="-122"/>
                <a:cs typeface="Times New Roman" panose="02020603050405020304" pitchFamily="18" charset="0"/>
              </a:rPr>
              <a:t>              </a:t>
            </a:r>
          </a:p>
        </p:txBody>
      </p:sp>
      <p:sp>
        <p:nvSpPr>
          <p:cNvPr id="45060" name="圆角矩形 4"/>
          <p:cNvSpPr>
            <a:spLocks noChangeArrowheads="1"/>
          </p:cNvSpPr>
          <p:nvPr/>
        </p:nvSpPr>
        <p:spPr bwMode="auto">
          <a:xfrm>
            <a:off x="365125" y="887413"/>
            <a:ext cx="8369300" cy="957262"/>
          </a:xfrm>
          <a:prstGeom prst="roundRect">
            <a:avLst>
              <a:gd name="adj" fmla="val 16667"/>
            </a:avLst>
          </a:prstGeom>
          <a:solidFill>
            <a:srgbClr val="CCFF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kumimoji="1" lang="zh-CN" altLang="en-US" sz="2000" b="1">
                <a:solidFill>
                  <a:srgbClr val="FF0000"/>
                </a:solidFill>
                <a:ea typeface="幼圆" panose="02010509060101010101" pitchFamily="49" charset="-122"/>
                <a:cs typeface="Times New Roman" panose="02020603050405020304" pitchFamily="18" charset="0"/>
              </a:rPr>
              <a:t>热力学状态</a:t>
            </a:r>
            <a:r>
              <a:rPr kumimoji="1" lang="zh-CN" altLang="en-US" sz="2000" b="1">
                <a:ea typeface="幼圆" panose="02010509060101010101" pitchFamily="49" charset="-122"/>
                <a:cs typeface="Times New Roman" panose="02020603050405020304" pitchFamily="18" charset="0"/>
              </a:rPr>
              <a:t>（</a:t>
            </a:r>
            <a:r>
              <a:rPr kumimoji="1" lang="en-US" altLang="zh-CN" sz="2000" b="1">
                <a:ea typeface="幼圆" panose="02010509060101010101" pitchFamily="49" charset="-122"/>
                <a:cs typeface="Times New Roman" panose="02020603050405020304" pitchFamily="18" charset="0"/>
              </a:rPr>
              <a:t>State of thermodynamic system</a:t>
            </a:r>
            <a:r>
              <a:rPr kumimoji="1" lang="zh-CN" altLang="en-US" sz="2000" b="1">
                <a:ea typeface="幼圆" panose="02010509060101010101" pitchFamily="49" charset="-122"/>
                <a:cs typeface="Times New Roman" panose="02020603050405020304" pitchFamily="18" charset="0"/>
              </a:rPr>
              <a:t>）</a:t>
            </a:r>
          </a:p>
          <a:p>
            <a:pPr>
              <a:lnSpc>
                <a:spcPct val="150000"/>
              </a:lnSpc>
            </a:pPr>
            <a:r>
              <a:rPr kumimoji="1" lang="zh-CN" altLang="en-US" sz="2000" b="1">
                <a:ea typeface="幼圆" panose="02010509060101010101" pitchFamily="49" charset="-122"/>
                <a:cs typeface="Times New Roman" panose="02020603050405020304" pitchFamily="18" charset="0"/>
              </a:rPr>
              <a:t>        </a:t>
            </a:r>
            <a:r>
              <a:rPr kumimoji="1" lang="en-US" altLang="zh-CN" sz="2000" b="1">
                <a:ea typeface="幼圆" panose="02010509060101010101" pitchFamily="49" charset="-122"/>
                <a:cs typeface="Times New Roman" panose="02020603050405020304" pitchFamily="18" charset="0"/>
              </a:rPr>
              <a:t>—</a:t>
            </a:r>
            <a:r>
              <a:rPr kumimoji="1" lang="zh-CN" altLang="en-US" sz="2000" b="1">
                <a:solidFill>
                  <a:srgbClr val="0033CC"/>
                </a:solidFill>
                <a:ea typeface="幼圆" panose="02010509060101010101" pitchFamily="49" charset="-122"/>
                <a:cs typeface="Times New Roman" panose="02020603050405020304" pitchFamily="18" charset="0"/>
              </a:rPr>
              <a:t>工质</a:t>
            </a:r>
            <a:r>
              <a:rPr kumimoji="1" lang="zh-CN" altLang="en-US" sz="2000" b="1">
                <a:ea typeface="幼圆" panose="02010509060101010101" pitchFamily="49" charset="-122"/>
                <a:cs typeface="Times New Roman" panose="02020603050405020304" pitchFamily="18" charset="0"/>
              </a:rPr>
              <a:t>在热力变化过程中的某一</a:t>
            </a:r>
            <a:r>
              <a:rPr kumimoji="1" lang="zh-CN" altLang="en-US" sz="2000" b="1">
                <a:solidFill>
                  <a:srgbClr val="0033CC"/>
                </a:solidFill>
                <a:ea typeface="幼圆" panose="02010509060101010101" pitchFamily="49" charset="-122"/>
                <a:cs typeface="Times New Roman" panose="02020603050405020304" pitchFamily="18" charset="0"/>
              </a:rPr>
              <a:t>瞬间</a:t>
            </a:r>
            <a:r>
              <a:rPr kumimoji="1" lang="zh-CN" altLang="en-US" sz="2000" b="1">
                <a:ea typeface="幼圆" panose="02010509060101010101" pitchFamily="49" charset="-122"/>
                <a:cs typeface="Times New Roman" panose="02020603050405020304" pitchFamily="18" charset="0"/>
              </a:rPr>
              <a:t>所呈现的</a:t>
            </a:r>
            <a:r>
              <a:rPr kumimoji="1" lang="zh-CN" altLang="en-US" sz="2000" b="1">
                <a:solidFill>
                  <a:srgbClr val="0033CC"/>
                </a:solidFill>
                <a:ea typeface="幼圆" panose="02010509060101010101" pitchFamily="49" charset="-122"/>
                <a:cs typeface="Times New Roman" panose="02020603050405020304" pitchFamily="18" charset="0"/>
              </a:rPr>
              <a:t>宏观</a:t>
            </a:r>
            <a:r>
              <a:rPr kumimoji="1" lang="zh-CN" altLang="en-US" sz="2000" b="1">
                <a:ea typeface="幼圆" panose="02010509060101010101" pitchFamily="49" charset="-122"/>
                <a:cs typeface="Times New Roman" panose="02020603050405020304" pitchFamily="18" charset="0"/>
              </a:rPr>
              <a:t>物理状况</a:t>
            </a:r>
          </a:p>
        </p:txBody>
      </p:sp>
      <p:sp>
        <p:nvSpPr>
          <p:cNvPr id="7" name="Rectangle 3"/>
          <p:cNvSpPr>
            <a:spLocks noChangeArrowheads="1"/>
          </p:cNvSpPr>
          <p:nvPr/>
        </p:nvSpPr>
        <p:spPr bwMode="auto">
          <a:xfrm>
            <a:off x="360363" y="3011488"/>
            <a:ext cx="8374062" cy="3098800"/>
          </a:xfrm>
          <a:prstGeom prst="rect">
            <a:avLst/>
          </a:prstGeom>
          <a:solidFill>
            <a:schemeClr val="accent1">
              <a:lumMod val="20000"/>
              <a:lumOff val="80000"/>
            </a:schemeClr>
          </a:solidFill>
          <a:ln>
            <a:noFill/>
          </a:ln>
          <a:effectLst/>
        </p:spPr>
        <p:txBody>
          <a:bodyPr/>
          <a:lstStyle>
            <a:lvl1pPr marL="342900" indent="-3429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50000"/>
              </a:lnSpc>
              <a:spcBef>
                <a:spcPts val="0"/>
              </a:spcBef>
              <a:defRPr/>
            </a:pPr>
            <a:r>
              <a:rPr kumimoji="1" lang="zh-CN" altLang="en-US" sz="2800" b="1" dirty="0" smtClean="0">
                <a:solidFill>
                  <a:srgbClr val="FF0000"/>
                </a:solidFill>
                <a:ea typeface="幼圆" panose="02010509060101010101" pitchFamily="49" charset="-122"/>
                <a:cs typeface="Times New Roman" panose="02020603050405020304" pitchFamily="18" charset="0"/>
              </a:rPr>
              <a:t>特     点</a:t>
            </a:r>
            <a:endParaRPr kumimoji="1" lang="en-US" altLang="zh-CN" sz="2800" b="1" dirty="0" smtClean="0">
              <a:solidFill>
                <a:srgbClr val="FF0000"/>
              </a:solidFill>
              <a:ea typeface="幼圆" panose="02010509060101010101" pitchFamily="49" charset="-122"/>
              <a:cs typeface="Times New Roman" panose="02020603050405020304" pitchFamily="18" charset="0"/>
            </a:endParaRPr>
          </a:p>
          <a:p>
            <a:pPr>
              <a:lnSpc>
                <a:spcPct val="150000"/>
              </a:lnSpc>
              <a:spcBef>
                <a:spcPts val="0"/>
              </a:spcBef>
              <a:buClr>
                <a:srgbClr val="FF0000"/>
              </a:buClr>
              <a:buFont typeface="Wingdings" panose="05000000000000000000" pitchFamily="2" charset="2"/>
              <a:buChar char="u"/>
              <a:defRPr/>
            </a:pPr>
            <a:r>
              <a:rPr kumimoji="1" lang="zh-CN" altLang="en-US" sz="2000" b="1" dirty="0" smtClean="0">
                <a:ea typeface="幼圆" panose="02010509060101010101" pitchFamily="49" charset="-122"/>
                <a:cs typeface="Times New Roman" panose="02020603050405020304" pitchFamily="18" charset="0"/>
              </a:rPr>
              <a:t>状态参数是</a:t>
            </a:r>
            <a:r>
              <a:rPr kumimoji="1" lang="zh-CN" altLang="en-US" sz="2000" b="1" dirty="0" smtClean="0">
                <a:solidFill>
                  <a:srgbClr val="0033CC"/>
                </a:solidFill>
                <a:ea typeface="幼圆" panose="02010509060101010101" pitchFamily="49" charset="-122"/>
                <a:cs typeface="Times New Roman" panose="02020603050405020304" pitchFamily="18" charset="0"/>
              </a:rPr>
              <a:t>宏观量</a:t>
            </a:r>
            <a:r>
              <a:rPr kumimoji="1" lang="zh-CN" altLang="en-US" sz="2000" b="1" dirty="0" smtClean="0">
                <a:ea typeface="幼圆" panose="02010509060101010101" pitchFamily="49" charset="-122"/>
                <a:cs typeface="Times New Roman" panose="02020603050405020304" pitchFamily="18" charset="0"/>
              </a:rPr>
              <a:t>，是大量粒子的统计平均效 应，只有</a:t>
            </a:r>
            <a:r>
              <a:rPr kumimoji="1" lang="zh-CN" altLang="en-US" sz="2000" b="1" dirty="0" smtClean="0">
                <a:solidFill>
                  <a:srgbClr val="0000FF"/>
                </a:solidFill>
                <a:ea typeface="幼圆" panose="02010509060101010101" pitchFamily="49" charset="-122"/>
                <a:cs typeface="Times New Roman" panose="02020603050405020304" pitchFamily="18" charset="0"/>
              </a:rPr>
              <a:t>平衡态</a:t>
            </a:r>
            <a:r>
              <a:rPr kumimoji="1" lang="zh-CN" altLang="en-US" sz="2000" b="1" dirty="0" smtClean="0">
                <a:ea typeface="幼圆" panose="02010509060101010101" pitchFamily="49" charset="-122"/>
                <a:cs typeface="Times New Roman" panose="02020603050405020304" pitchFamily="18" charset="0"/>
              </a:rPr>
              <a:t>才有状态参数，系统有</a:t>
            </a:r>
            <a:r>
              <a:rPr kumimoji="1" lang="zh-CN" altLang="en-US" sz="2000" b="1" dirty="0" smtClean="0">
                <a:solidFill>
                  <a:srgbClr val="0000FF"/>
                </a:solidFill>
                <a:ea typeface="幼圆" panose="02010509060101010101" pitchFamily="49" charset="-122"/>
                <a:cs typeface="Times New Roman" panose="02020603050405020304" pitchFamily="18" charset="0"/>
              </a:rPr>
              <a:t>多</a:t>
            </a:r>
            <a:r>
              <a:rPr kumimoji="1" lang="zh-CN" altLang="en-US" sz="2000" b="1" dirty="0" smtClean="0">
                <a:ea typeface="幼圆" panose="02010509060101010101" pitchFamily="49" charset="-122"/>
                <a:cs typeface="Times New Roman" panose="02020603050405020304" pitchFamily="18" charset="0"/>
              </a:rPr>
              <a:t>个状态参数，如</a:t>
            </a:r>
            <a:endParaRPr kumimoji="1" lang="en-US" altLang="zh-CN" sz="2000" b="1" dirty="0" smtClean="0">
              <a:ea typeface="幼圆" panose="02010509060101010101" pitchFamily="49" charset="-122"/>
              <a:cs typeface="Times New Roman" panose="02020603050405020304" pitchFamily="18" charset="0"/>
            </a:endParaRPr>
          </a:p>
          <a:p>
            <a:pPr>
              <a:lnSpc>
                <a:spcPct val="150000"/>
              </a:lnSpc>
              <a:spcBef>
                <a:spcPts val="0"/>
              </a:spcBef>
              <a:buClr>
                <a:srgbClr val="FF0000"/>
              </a:buClr>
              <a:buFont typeface="Wingdings" panose="05000000000000000000" pitchFamily="2" charset="2"/>
              <a:buChar char="u"/>
              <a:defRPr/>
            </a:pPr>
            <a:endParaRPr kumimoji="1" lang="en-US" altLang="zh-CN" sz="2000" b="1" dirty="0" smtClean="0">
              <a:ea typeface="幼圆" panose="02010509060101010101" pitchFamily="49" charset="-122"/>
              <a:cs typeface="Times New Roman" panose="02020603050405020304" pitchFamily="18" charset="0"/>
            </a:endParaRPr>
          </a:p>
          <a:p>
            <a:pPr>
              <a:lnSpc>
                <a:spcPct val="150000"/>
              </a:lnSpc>
              <a:spcBef>
                <a:spcPts val="1200"/>
              </a:spcBef>
              <a:buClr>
                <a:srgbClr val="FF0000"/>
              </a:buClr>
              <a:buFont typeface="Wingdings" panose="05000000000000000000" pitchFamily="2" charset="2"/>
              <a:buChar char="u"/>
              <a:defRPr/>
            </a:pPr>
            <a:r>
              <a:rPr kumimoji="1" lang="zh-CN" altLang="en-US" sz="2000" b="1" dirty="0" smtClean="0">
                <a:ea typeface="幼圆" panose="02010509060101010101" pitchFamily="49" charset="-122"/>
                <a:cs typeface="Times New Roman" panose="02020603050405020304" pitchFamily="18" charset="0"/>
              </a:rPr>
              <a:t>状态参数是</a:t>
            </a:r>
            <a:r>
              <a:rPr kumimoji="1" lang="zh-CN" altLang="en-US" sz="2000" b="1" dirty="0" smtClean="0">
                <a:solidFill>
                  <a:srgbClr val="0033CC"/>
                </a:solidFill>
                <a:ea typeface="幼圆" panose="02010509060101010101" pitchFamily="49" charset="-122"/>
                <a:cs typeface="Times New Roman" panose="02020603050405020304" pitchFamily="18" charset="0"/>
              </a:rPr>
              <a:t>单值函数</a:t>
            </a:r>
            <a:r>
              <a:rPr kumimoji="1" lang="zh-CN" altLang="en-US" sz="2000" b="1" dirty="0" smtClean="0">
                <a:ea typeface="幼圆" panose="02010509060101010101" pitchFamily="49" charset="-122"/>
                <a:cs typeface="Times New Roman" panose="02020603050405020304" pitchFamily="18" charset="0"/>
              </a:rPr>
              <a:t>，值取决于给定的状态，而与如何到达这一状态无关。</a:t>
            </a:r>
            <a:endParaRPr kumimoji="1" lang="zh-CN" altLang="en-US" sz="2400" dirty="0" smtClean="0">
              <a:latin typeface="幼圆" panose="02010509060101010101" pitchFamily="49" charset="-122"/>
              <a:ea typeface="幼圆" panose="02010509060101010101" pitchFamily="49" charset="-122"/>
              <a:cs typeface="Times New Roman" panose="02020603050405020304" pitchFamily="18" charset="0"/>
            </a:endParaRPr>
          </a:p>
        </p:txBody>
      </p:sp>
      <p:graphicFrame>
        <p:nvGraphicFramePr>
          <p:cNvPr id="45062" name="Object 4"/>
          <p:cNvGraphicFramePr>
            <a:graphicFrameLocks noChangeAspect="1"/>
          </p:cNvGraphicFramePr>
          <p:nvPr/>
        </p:nvGraphicFramePr>
        <p:xfrm>
          <a:off x="2916238" y="4560888"/>
          <a:ext cx="2663825" cy="561975"/>
        </p:xfrm>
        <a:graphic>
          <a:graphicData uri="http://schemas.openxmlformats.org/presentationml/2006/ole">
            <mc:AlternateContent xmlns:mc="http://schemas.openxmlformats.org/markup-compatibility/2006">
              <mc:Choice xmlns:v="urn:schemas-microsoft-com:vml" Requires="v">
                <p:oleObj spid="_x0000_s45067" name="Equation" r:id="rId3" imgW="965200" imgH="203200" progId="Equation.3">
                  <p:embed/>
                </p:oleObj>
              </mc:Choice>
              <mc:Fallback>
                <p:oleObj name="Equation" r:id="rId3" imgW="965200" imgH="2032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6238" y="4560888"/>
                        <a:ext cx="266382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圆角矩形 4"/>
          <p:cNvSpPr>
            <a:spLocks noChangeArrowheads="1"/>
          </p:cNvSpPr>
          <p:nvPr/>
        </p:nvSpPr>
        <p:spPr bwMode="auto">
          <a:xfrm>
            <a:off x="349250" y="3027363"/>
            <a:ext cx="8385175" cy="2273300"/>
          </a:xfrm>
          <a:prstGeom prst="roundRect">
            <a:avLst>
              <a:gd name="adj" fmla="val 16667"/>
            </a:avLst>
          </a:pr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25000"/>
              </a:lnSpc>
            </a:pPr>
            <a:endParaRPr kumimoji="1" lang="en-US" altLang="zh-CN" sz="2000">
              <a:ea typeface="幼圆" panose="02010509060101010101" pitchFamily="49" charset="-122"/>
              <a:cs typeface="Times New Roman" panose="02020603050405020304" pitchFamily="18" charset="0"/>
            </a:endParaRPr>
          </a:p>
        </p:txBody>
      </p:sp>
      <p:graphicFrame>
        <p:nvGraphicFramePr>
          <p:cNvPr id="46083" name="Object 8"/>
          <p:cNvGraphicFramePr>
            <a:graphicFrameLocks noChangeAspect="1"/>
          </p:cNvGraphicFramePr>
          <p:nvPr/>
        </p:nvGraphicFramePr>
        <p:xfrm>
          <a:off x="3838575" y="3814763"/>
          <a:ext cx="1404938" cy="812800"/>
        </p:xfrm>
        <a:graphic>
          <a:graphicData uri="http://schemas.openxmlformats.org/presentationml/2006/ole">
            <mc:AlternateContent xmlns:mc="http://schemas.openxmlformats.org/markup-compatibility/2006">
              <mc:Choice xmlns:v="urn:schemas-microsoft-com:vml" Requires="v">
                <p:oleObj spid="_x0000_s46103" name="公式" r:id="rId3" imgW="482391" imgH="406224" progId="Equation.3">
                  <p:embed/>
                </p:oleObj>
              </mc:Choice>
              <mc:Fallback>
                <p:oleObj name="公式" r:id="rId3" imgW="482391" imgH="406224"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8575" y="3814763"/>
                        <a:ext cx="1404938" cy="8128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6084" name="Text Box 9"/>
          <p:cNvSpPr txBox="1">
            <a:spLocks noChangeArrowheads="1"/>
          </p:cNvSpPr>
          <p:nvPr/>
        </p:nvSpPr>
        <p:spPr bwMode="auto">
          <a:xfrm>
            <a:off x="1187450" y="3219450"/>
            <a:ext cx="59515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buClr>
                <a:srgbClr val="FF0000"/>
              </a:buClr>
              <a:buFont typeface="Wingdings" panose="05000000000000000000" pitchFamily="2" charset="2"/>
              <a:buChar char="u"/>
            </a:pPr>
            <a:r>
              <a:rPr kumimoji="1" lang="zh-CN" altLang="en-US" sz="2000" b="1">
                <a:latin typeface="幼圆" panose="02010509060101010101" pitchFamily="49" charset="-122"/>
                <a:ea typeface="幼圆" panose="02010509060101010101" pitchFamily="49" charset="-122"/>
              </a:rPr>
              <a:t>广延量的比参数具有强度量特性，不具备可加性</a:t>
            </a:r>
          </a:p>
        </p:txBody>
      </p:sp>
      <p:sp>
        <p:nvSpPr>
          <p:cNvPr id="46085" name="Text Box 2"/>
          <p:cNvSpPr txBox="1">
            <a:spLocks noChangeArrowheads="1"/>
          </p:cNvSpPr>
          <p:nvPr/>
        </p:nvSpPr>
        <p:spPr bwMode="auto">
          <a:xfrm>
            <a:off x="192088" y="134938"/>
            <a:ext cx="270986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zh-CN" altLang="en-US" sz="2800" b="1">
                <a:solidFill>
                  <a:srgbClr val="FF0000"/>
                </a:solidFill>
                <a:latin typeface="幼圆" panose="02010509060101010101" pitchFamily="49" charset="-122"/>
                <a:ea typeface="幼圆" panose="02010509060101010101" pitchFamily="49" charset="-122"/>
              </a:rPr>
              <a:t>状态参数的分类</a:t>
            </a:r>
          </a:p>
        </p:txBody>
      </p:sp>
      <p:sp>
        <p:nvSpPr>
          <p:cNvPr id="12" name="圆角矩形 4"/>
          <p:cNvSpPr>
            <a:spLocks noChangeArrowheads="1"/>
          </p:cNvSpPr>
          <p:nvPr/>
        </p:nvSpPr>
        <p:spPr bwMode="auto">
          <a:xfrm>
            <a:off x="354013" y="1479550"/>
            <a:ext cx="1347787" cy="574675"/>
          </a:xfrm>
          <a:prstGeom prst="roundRect">
            <a:avLst>
              <a:gd name="adj" fmla="val 16667"/>
            </a:avLst>
          </a:prstGeom>
          <a:solidFill>
            <a:schemeClr val="accent2">
              <a:lumMod val="75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50000"/>
              </a:lnSpc>
              <a:defRPr/>
            </a:pPr>
            <a:r>
              <a:rPr lang="zh-CN" altLang="en-US" sz="2000" b="1" dirty="0" smtClean="0">
                <a:solidFill>
                  <a:schemeClr val="bg1"/>
                </a:solidFill>
                <a:ea typeface="幼圆" panose="02010509060101010101" pitchFamily="49" charset="-122"/>
                <a:cs typeface="Times New Roman" panose="02020603050405020304" pitchFamily="18" charset="0"/>
              </a:rPr>
              <a:t>状态参数</a:t>
            </a:r>
            <a:endParaRPr lang="en-US" altLang="zh-CN" sz="2000" b="1" dirty="0">
              <a:solidFill>
                <a:schemeClr val="bg1"/>
              </a:solidFill>
              <a:ea typeface="幼圆" panose="02010509060101010101" pitchFamily="49" charset="-122"/>
              <a:cs typeface="Times New Roman" panose="02020603050405020304" pitchFamily="18" charset="0"/>
            </a:endParaRPr>
          </a:p>
        </p:txBody>
      </p:sp>
      <p:sp>
        <p:nvSpPr>
          <p:cNvPr id="13" name="圆角矩形 4"/>
          <p:cNvSpPr>
            <a:spLocks noChangeArrowheads="1"/>
          </p:cNvSpPr>
          <p:nvPr/>
        </p:nvSpPr>
        <p:spPr bwMode="auto">
          <a:xfrm>
            <a:off x="2125663" y="1052513"/>
            <a:ext cx="2008187" cy="755650"/>
          </a:xfrm>
          <a:prstGeom prst="roundRect">
            <a:avLst>
              <a:gd name="adj" fmla="val 16667"/>
            </a:avLst>
          </a:prstGeom>
          <a:solidFill>
            <a:schemeClr val="accent2">
              <a:lumMod val="75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50000"/>
              </a:lnSpc>
              <a:defRPr/>
            </a:pPr>
            <a:r>
              <a:rPr lang="zh-CN" altLang="en-US" sz="2000" b="1" dirty="0" smtClean="0">
                <a:solidFill>
                  <a:schemeClr val="bg1"/>
                </a:solidFill>
                <a:ea typeface="幼圆" panose="02010509060101010101" pitchFamily="49" charset="-122"/>
                <a:cs typeface="Times New Roman" panose="02020603050405020304" pitchFamily="18" charset="0"/>
              </a:rPr>
              <a:t>强度量</a:t>
            </a:r>
            <a:endParaRPr lang="en-US" altLang="zh-CN" sz="2000" b="1" dirty="0" smtClean="0">
              <a:solidFill>
                <a:schemeClr val="bg1"/>
              </a:solidFill>
              <a:ea typeface="幼圆" panose="02010509060101010101" pitchFamily="49" charset="-122"/>
              <a:cs typeface="Times New Roman" panose="02020603050405020304" pitchFamily="18" charset="0"/>
            </a:endParaRPr>
          </a:p>
          <a:p>
            <a:pPr algn="ctr">
              <a:lnSpc>
                <a:spcPct val="150000"/>
              </a:lnSpc>
              <a:defRPr/>
            </a:pPr>
            <a:r>
              <a:rPr kumimoji="1" lang="en-US" altLang="zh-CN" sz="1600" b="1" dirty="0" smtClean="0">
                <a:solidFill>
                  <a:schemeClr val="bg1"/>
                </a:solidFill>
                <a:ea typeface="楷体_GB2312" pitchFamily="49" charset="-122"/>
              </a:rPr>
              <a:t>Intensive </a:t>
            </a:r>
            <a:r>
              <a:rPr kumimoji="1" lang="en-US" altLang="zh-CN" sz="1600" b="1" dirty="0">
                <a:solidFill>
                  <a:schemeClr val="bg1"/>
                </a:solidFill>
                <a:ea typeface="楷体_GB2312" pitchFamily="49" charset="-122"/>
              </a:rPr>
              <a:t>property</a:t>
            </a:r>
            <a:endParaRPr lang="en-US" altLang="zh-CN" sz="1600" b="1" dirty="0">
              <a:solidFill>
                <a:schemeClr val="bg1"/>
              </a:solidFill>
              <a:ea typeface="幼圆" panose="02010509060101010101" pitchFamily="49" charset="-122"/>
              <a:cs typeface="Times New Roman" panose="02020603050405020304" pitchFamily="18" charset="0"/>
            </a:endParaRPr>
          </a:p>
        </p:txBody>
      </p:sp>
      <p:sp>
        <p:nvSpPr>
          <p:cNvPr id="17" name="圆角矩形 4"/>
          <p:cNvSpPr>
            <a:spLocks noChangeArrowheads="1"/>
          </p:cNvSpPr>
          <p:nvPr/>
        </p:nvSpPr>
        <p:spPr bwMode="auto">
          <a:xfrm>
            <a:off x="2105025" y="1952625"/>
            <a:ext cx="2028825" cy="766763"/>
          </a:xfrm>
          <a:prstGeom prst="roundRect">
            <a:avLst>
              <a:gd name="adj" fmla="val 16667"/>
            </a:avLst>
          </a:prstGeom>
          <a:solidFill>
            <a:schemeClr val="accent2">
              <a:lumMod val="75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50000"/>
              </a:lnSpc>
              <a:defRPr/>
            </a:pPr>
            <a:r>
              <a:rPr kumimoji="1" lang="zh-CN" altLang="en-US" sz="2000" b="1" dirty="0" smtClean="0">
                <a:solidFill>
                  <a:schemeClr val="bg1"/>
                </a:solidFill>
                <a:latin typeface="幼圆" panose="02010509060101010101" pitchFamily="49" charset="-122"/>
                <a:ea typeface="幼圆" panose="02010509060101010101" pitchFamily="49" charset="-122"/>
              </a:rPr>
              <a:t>广延量</a:t>
            </a:r>
            <a:endParaRPr kumimoji="1" lang="en-US" altLang="zh-CN" sz="2000" b="1" dirty="0" smtClean="0">
              <a:solidFill>
                <a:schemeClr val="bg1"/>
              </a:solidFill>
              <a:latin typeface="幼圆" panose="02010509060101010101" pitchFamily="49" charset="-122"/>
              <a:ea typeface="幼圆" panose="02010509060101010101" pitchFamily="49" charset="-122"/>
            </a:endParaRPr>
          </a:p>
          <a:p>
            <a:pPr algn="ctr">
              <a:lnSpc>
                <a:spcPct val="150000"/>
              </a:lnSpc>
              <a:defRPr/>
            </a:pPr>
            <a:r>
              <a:rPr kumimoji="1" lang="en-US" altLang="zh-CN" sz="1600" b="1" dirty="0" smtClean="0">
                <a:solidFill>
                  <a:schemeClr val="bg1"/>
                </a:solidFill>
                <a:ea typeface="楷体_GB2312" pitchFamily="49" charset="-122"/>
              </a:rPr>
              <a:t>Extensive </a:t>
            </a:r>
            <a:r>
              <a:rPr kumimoji="1" lang="en-US" altLang="zh-CN" sz="1600" b="1" dirty="0">
                <a:solidFill>
                  <a:schemeClr val="bg1"/>
                </a:solidFill>
                <a:ea typeface="楷体_GB2312" pitchFamily="49" charset="-122"/>
              </a:rPr>
              <a:t>property</a:t>
            </a:r>
            <a:endParaRPr kumimoji="1" lang="en-US" altLang="zh-CN" sz="1600" b="1" dirty="0" smtClean="0">
              <a:solidFill>
                <a:schemeClr val="bg1"/>
              </a:solidFill>
              <a:latin typeface="幼圆" panose="02010509060101010101" pitchFamily="49" charset="-122"/>
              <a:ea typeface="幼圆" panose="02010509060101010101" pitchFamily="49" charset="-122"/>
            </a:endParaRPr>
          </a:p>
        </p:txBody>
      </p:sp>
      <p:sp>
        <p:nvSpPr>
          <p:cNvPr id="21" name="圆角矩形 4"/>
          <p:cNvSpPr>
            <a:spLocks noChangeArrowheads="1"/>
          </p:cNvSpPr>
          <p:nvPr/>
        </p:nvSpPr>
        <p:spPr bwMode="auto">
          <a:xfrm>
            <a:off x="4729163" y="1133475"/>
            <a:ext cx="3971925" cy="560388"/>
          </a:xfrm>
          <a:prstGeom prst="roundRect">
            <a:avLst>
              <a:gd name="adj" fmla="val 16667"/>
            </a:avLst>
          </a:prstGeom>
          <a:solidFill>
            <a:schemeClr val="accent2">
              <a:lumMod val="75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defRPr/>
            </a:pPr>
            <a:r>
              <a:rPr lang="zh-CN" altLang="en-US" sz="2000" b="1" dirty="0" smtClean="0">
                <a:solidFill>
                  <a:schemeClr val="bg1"/>
                </a:solidFill>
                <a:ea typeface="幼圆" panose="02010509060101010101" pitchFamily="49" charset="-122"/>
                <a:cs typeface="Times New Roman" panose="02020603050405020304" pitchFamily="18" charset="0"/>
              </a:rPr>
              <a:t>温度，压力  </a:t>
            </a:r>
            <a:r>
              <a:rPr lang="en-US" altLang="zh-CN" sz="1600" b="1" dirty="0" smtClean="0">
                <a:solidFill>
                  <a:schemeClr val="bg1"/>
                </a:solidFill>
                <a:ea typeface="幼圆" panose="02010509060101010101" pitchFamily="49" charset="-122"/>
                <a:cs typeface="Times New Roman" panose="02020603050405020304" pitchFamily="18" charset="0"/>
              </a:rPr>
              <a:t>(</a:t>
            </a:r>
            <a:r>
              <a:rPr lang="zh-CN" altLang="en-US" sz="1600" b="1" dirty="0" smtClean="0">
                <a:solidFill>
                  <a:schemeClr val="bg1"/>
                </a:solidFill>
                <a:ea typeface="幼圆" panose="02010509060101010101" pitchFamily="49" charset="-122"/>
                <a:cs typeface="Times New Roman" panose="02020603050405020304" pitchFamily="18" charset="0"/>
              </a:rPr>
              <a:t>与质量多少无关</a:t>
            </a:r>
            <a:r>
              <a:rPr lang="en-US" altLang="zh-CN" sz="1600" b="1" dirty="0" smtClean="0">
                <a:solidFill>
                  <a:schemeClr val="bg1"/>
                </a:solidFill>
                <a:ea typeface="幼圆" panose="02010509060101010101" pitchFamily="49" charset="-122"/>
                <a:cs typeface="Times New Roman" panose="02020603050405020304" pitchFamily="18" charset="0"/>
              </a:rPr>
              <a:t>)</a:t>
            </a:r>
            <a:endParaRPr lang="en-US" altLang="zh-CN" sz="1600" b="1" dirty="0">
              <a:solidFill>
                <a:schemeClr val="bg1"/>
              </a:solidFill>
              <a:ea typeface="幼圆" panose="02010509060101010101" pitchFamily="49" charset="-122"/>
              <a:cs typeface="Times New Roman" panose="02020603050405020304" pitchFamily="18" charset="0"/>
            </a:endParaRPr>
          </a:p>
        </p:txBody>
      </p:sp>
      <p:sp>
        <p:nvSpPr>
          <p:cNvPr id="22" name="圆角矩形 4"/>
          <p:cNvSpPr>
            <a:spLocks noChangeArrowheads="1"/>
          </p:cNvSpPr>
          <p:nvPr/>
        </p:nvSpPr>
        <p:spPr bwMode="auto">
          <a:xfrm>
            <a:off x="4713288" y="2063750"/>
            <a:ext cx="3971925" cy="560388"/>
          </a:xfrm>
          <a:prstGeom prst="roundRect">
            <a:avLst>
              <a:gd name="adj" fmla="val 16667"/>
            </a:avLst>
          </a:prstGeom>
          <a:solidFill>
            <a:schemeClr val="accent2">
              <a:lumMod val="75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defRPr/>
            </a:pPr>
            <a:r>
              <a:rPr lang="zh-CN" altLang="en-US" sz="2000" b="1" dirty="0" smtClean="0">
                <a:solidFill>
                  <a:schemeClr val="bg1"/>
                </a:solidFill>
                <a:ea typeface="幼圆" panose="02010509060101010101" pitchFamily="49" charset="-122"/>
                <a:cs typeface="Times New Roman" panose="02020603050405020304" pitchFamily="18" charset="0"/>
              </a:rPr>
              <a:t>体积，热力学能，焓，熵</a:t>
            </a:r>
            <a:endParaRPr lang="en-US" altLang="zh-CN" sz="2000" b="1" dirty="0">
              <a:solidFill>
                <a:schemeClr val="bg1"/>
              </a:solidFill>
              <a:ea typeface="幼圆" panose="02010509060101010101" pitchFamily="49" charset="-122"/>
              <a:cs typeface="Times New Roman" panose="02020603050405020304" pitchFamily="18" charset="0"/>
            </a:endParaRPr>
          </a:p>
        </p:txBody>
      </p:sp>
      <p:cxnSp>
        <p:nvCxnSpPr>
          <p:cNvPr id="46091" name="直接连接符 2"/>
          <p:cNvCxnSpPr>
            <a:cxnSpLocks noChangeShapeType="1"/>
          </p:cNvCxnSpPr>
          <p:nvPr/>
        </p:nvCxnSpPr>
        <p:spPr bwMode="auto">
          <a:xfrm>
            <a:off x="1927225" y="1338263"/>
            <a:ext cx="0" cy="85725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46092" name="直接连接符 2"/>
          <p:cNvCxnSpPr>
            <a:cxnSpLocks noChangeShapeType="1"/>
          </p:cNvCxnSpPr>
          <p:nvPr/>
        </p:nvCxnSpPr>
        <p:spPr bwMode="auto">
          <a:xfrm flipH="1" flipV="1">
            <a:off x="1927225" y="1338263"/>
            <a:ext cx="215900"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46093" name="直接连接符 2"/>
          <p:cNvCxnSpPr>
            <a:cxnSpLocks noChangeShapeType="1"/>
          </p:cNvCxnSpPr>
          <p:nvPr/>
        </p:nvCxnSpPr>
        <p:spPr bwMode="auto">
          <a:xfrm flipH="1" flipV="1">
            <a:off x="1898650" y="2195513"/>
            <a:ext cx="215900"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46094" name="直接连接符 2"/>
          <p:cNvCxnSpPr>
            <a:cxnSpLocks noChangeShapeType="1"/>
          </p:cNvCxnSpPr>
          <p:nvPr/>
        </p:nvCxnSpPr>
        <p:spPr bwMode="auto">
          <a:xfrm flipH="1" flipV="1">
            <a:off x="1712913" y="1768475"/>
            <a:ext cx="215900"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46095" name="直接连接符 2"/>
          <p:cNvCxnSpPr>
            <a:cxnSpLocks noChangeShapeType="1"/>
          </p:cNvCxnSpPr>
          <p:nvPr/>
        </p:nvCxnSpPr>
        <p:spPr bwMode="auto">
          <a:xfrm flipH="1">
            <a:off x="4125913" y="1416050"/>
            <a:ext cx="593725"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46096" name="直接连接符 2"/>
          <p:cNvCxnSpPr>
            <a:cxnSpLocks noChangeShapeType="1"/>
          </p:cNvCxnSpPr>
          <p:nvPr/>
        </p:nvCxnSpPr>
        <p:spPr bwMode="auto">
          <a:xfrm flipH="1">
            <a:off x="4133850" y="2336800"/>
            <a:ext cx="595313"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sp>
        <p:nvSpPr>
          <p:cNvPr id="46097" name="Text Box 0"/>
          <p:cNvSpPr txBox="1">
            <a:spLocks noChangeArrowheads="1"/>
          </p:cNvSpPr>
          <p:nvPr/>
        </p:nvSpPr>
        <p:spPr bwMode="auto">
          <a:xfrm>
            <a:off x="942975" y="4706938"/>
            <a:ext cx="7243763"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buClr>
                <a:srgbClr val="FF0000"/>
              </a:buClr>
              <a:buFont typeface="Wingdings" panose="05000000000000000000" pitchFamily="2" charset="2"/>
              <a:buChar char="u"/>
            </a:pPr>
            <a:r>
              <a:rPr kumimoji="1" lang="zh-CN" altLang="en-US" sz="2000" b="1">
                <a:latin typeface="幼圆" panose="02010509060101010101" pitchFamily="49" charset="-122"/>
                <a:ea typeface="幼圆" panose="02010509060101010101" pitchFamily="49" charset="-122"/>
              </a:rPr>
              <a:t>工程热力学约定： </a:t>
            </a:r>
            <a:r>
              <a:rPr kumimoji="1" lang="zh-CN" altLang="en-US" sz="2000" b="1">
                <a:solidFill>
                  <a:srgbClr val="FF0000"/>
                </a:solidFill>
                <a:latin typeface="幼圆" panose="02010509060101010101" pitchFamily="49" charset="-122"/>
                <a:ea typeface="幼圆" panose="02010509060101010101" pitchFamily="49" charset="-122"/>
              </a:rPr>
              <a:t>广延参数</a:t>
            </a:r>
            <a:r>
              <a:rPr kumimoji="1" lang="en-US" altLang="zh-CN" sz="2000" b="1">
                <a:solidFill>
                  <a:srgbClr val="FF0000"/>
                </a:solidFill>
                <a:latin typeface="幼圆" panose="02010509060101010101" pitchFamily="49" charset="-122"/>
                <a:ea typeface="幼圆" panose="02010509060101010101" pitchFamily="49" charset="-122"/>
              </a:rPr>
              <a:t>-</a:t>
            </a:r>
            <a:r>
              <a:rPr kumimoji="1" lang="zh-CN" altLang="en-US" sz="2000" b="1">
                <a:solidFill>
                  <a:srgbClr val="FF0000"/>
                </a:solidFill>
                <a:latin typeface="幼圆" panose="02010509060101010101" pitchFamily="49" charset="-122"/>
                <a:ea typeface="幼圆" panose="02010509060101010101" pitchFamily="49" charset="-122"/>
              </a:rPr>
              <a:t>大写字母， 比参数</a:t>
            </a:r>
            <a:r>
              <a:rPr kumimoji="1" lang="en-US" altLang="zh-CN" sz="2000" b="1">
                <a:solidFill>
                  <a:srgbClr val="FF0000"/>
                </a:solidFill>
                <a:latin typeface="幼圆" panose="02010509060101010101" pitchFamily="49" charset="-122"/>
                <a:ea typeface="幼圆" panose="02010509060101010101" pitchFamily="49" charset="-122"/>
              </a:rPr>
              <a:t>-</a:t>
            </a:r>
            <a:r>
              <a:rPr kumimoji="1" lang="zh-CN" altLang="en-US" sz="2000" b="1">
                <a:solidFill>
                  <a:srgbClr val="FF0000"/>
                </a:solidFill>
                <a:latin typeface="幼圆" panose="02010509060101010101" pitchFamily="49" charset="-122"/>
                <a:ea typeface="幼圆" panose="02010509060101010101" pitchFamily="49" charset="-122"/>
              </a:rPr>
              <a:t>小写字母</a:t>
            </a:r>
          </a:p>
        </p:txBody>
      </p:sp>
      <p:sp>
        <p:nvSpPr>
          <p:cNvPr id="46098" name="圆角矩形 38"/>
          <p:cNvSpPr>
            <a:spLocks noChangeArrowheads="1"/>
          </p:cNvSpPr>
          <p:nvPr/>
        </p:nvSpPr>
        <p:spPr bwMode="auto">
          <a:xfrm>
            <a:off x="884238" y="5651500"/>
            <a:ext cx="7288212" cy="588963"/>
          </a:xfrm>
          <a:prstGeom prst="roundRect">
            <a:avLst>
              <a:gd name="adj" fmla="val 16667"/>
            </a:avLst>
          </a:prstGeom>
          <a:solidFill>
            <a:srgbClr val="CCFF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kumimoji="1" lang="zh-CN" altLang="en-US" sz="2400" b="1">
                <a:solidFill>
                  <a:srgbClr val="0033CC"/>
                </a:solidFill>
                <a:ea typeface="幼圆" panose="02010509060101010101" pitchFamily="49" charset="-122"/>
                <a:cs typeface="Times New Roman" panose="02020603050405020304" pitchFamily="18" charset="0"/>
              </a:rPr>
              <a:t>基本状态参数</a:t>
            </a:r>
            <a:r>
              <a:rPr kumimoji="1" lang="zh-CN" altLang="en-US" sz="2400" b="1">
                <a:ea typeface="幼圆" panose="02010509060101010101" pitchFamily="49" charset="-122"/>
                <a:cs typeface="Times New Roman" panose="02020603050405020304" pitchFamily="18" charset="0"/>
              </a:rPr>
              <a:t>： 温度，压力，体积</a:t>
            </a:r>
          </a:p>
        </p:txBody>
      </p:sp>
    </p:spTree>
  </p:cSld>
  <p:clrMapOvr>
    <a:masterClrMapping/>
  </p:clrMapOvr>
  <p:transition spd="slow">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ChangeArrowheads="1"/>
          </p:cNvSpPr>
          <p:nvPr/>
        </p:nvSpPr>
        <p:spPr bwMode="auto">
          <a:xfrm>
            <a:off x="360363" y="3263900"/>
            <a:ext cx="4294187" cy="262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spcBef>
                <a:spcPct val="20000"/>
              </a:spcBef>
              <a:buClr>
                <a:srgbClr val="FF0000"/>
              </a:buClr>
              <a:buFont typeface="Wingdings" panose="05000000000000000000" pitchFamily="2" charset="2"/>
              <a:buChar char="u"/>
              <a:defRPr/>
            </a:pPr>
            <a:r>
              <a:rPr kumimoji="1" lang="zh-CN" altLang="en-US" sz="2400" b="1" dirty="0" smtClean="0">
                <a:solidFill>
                  <a:srgbClr val="0033CC"/>
                </a:solidFill>
                <a:ea typeface="幼圆" panose="02010509060101010101" pitchFamily="49" charset="-122"/>
                <a:cs typeface="Times New Roman" panose="02020603050405020304" pitchFamily="18" charset="0"/>
              </a:rPr>
              <a:t>热力学温标 </a:t>
            </a:r>
            <a:r>
              <a:rPr kumimoji="1" lang="en-US" altLang="zh-CN" sz="2400" b="1" dirty="0" smtClean="0">
                <a:solidFill>
                  <a:srgbClr val="FF0000"/>
                </a:solidFill>
                <a:ea typeface="幼圆" panose="02010509060101010101" pitchFamily="49" charset="-122"/>
                <a:cs typeface="Times New Roman" panose="02020603050405020304" pitchFamily="18" charset="0"/>
              </a:rPr>
              <a:t>(T)</a:t>
            </a:r>
          </a:p>
          <a:p>
            <a:pPr marL="0" indent="0">
              <a:spcBef>
                <a:spcPct val="20000"/>
              </a:spcBef>
              <a:buClr>
                <a:srgbClr val="FF0000"/>
              </a:buClr>
              <a:defRPr/>
            </a:pPr>
            <a:r>
              <a:rPr kumimoji="1" lang="en-US" altLang="zh-CN" sz="2400" dirty="0" smtClean="0">
                <a:ea typeface="幼圆" panose="02010509060101010101" pitchFamily="49" charset="-122"/>
                <a:cs typeface="Times New Roman" panose="02020603050405020304" pitchFamily="18" charset="0"/>
              </a:rPr>
              <a:t>      </a:t>
            </a:r>
            <a:r>
              <a:rPr kumimoji="1" lang="en-US" altLang="zh-CN" dirty="0" smtClean="0">
                <a:ea typeface="幼圆" panose="02010509060101010101" pitchFamily="49" charset="-122"/>
                <a:cs typeface="Times New Roman" panose="02020603050405020304" pitchFamily="18" charset="0"/>
              </a:rPr>
              <a:t>Kelvin scale;</a:t>
            </a:r>
          </a:p>
          <a:p>
            <a:pPr marL="0" indent="0">
              <a:spcBef>
                <a:spcPct val="20000"/>
              </a:spcBef>
              <a:buClr>
                <a:srgbClr val="FF0000"/>
              </a:buClr>
              <a:defRPr/>
            </a:pPr>
            <a:r>
              <a:rPr kumimoji="1" lang="en-US" altLang="zh-CN" dirty="0" smtClean="0">
                <a:ea typeface="幼圆" panose="02010509060101010101" pitchFamily="49" charset="-122"/>
                <a:cs typeface="Times New Roman" panose="02020603050405020304" pitchFamily="18" charset="0"/>
              </a:rPr>
              <a:t>       Absolute temperature scale </a:t>
            </a:r>
          </a:p>
          <a:p>
            <a:pPr>
              <a:spcBef>
                <a:spcPct val="20000"/>
              </a:spcBef>
              <a:buClr>
                <a:srgbClr val="FF0000"/>
              </a:buClr>
              <a:buFont typeface="Wingdings" panose="05000000000000000000" pitchFamily="2" charset="2"/>
              <a:buChar char="u"/>
              <a:defRPr/>
            </a:pPr>
            <a:r>
              <a:rPr kumimoji="1" lang="zh-CN" altLang="en-US" sz="2400" b="1" dirty="0" smtClean="0">
                <a:solidFill>
                  <a:srgbClr val="0033CC"/>
                </a:solidFill>
                <a:ea typeface="幼圆" panose="02010509060101010101" pitchFamily="49" charset="-122"/>
                <a:cs typeface="Times New Roman" panose="02020603050405020304" pitchFamily="18" charset="0"/>
              </a:rPr>
              <a:t>国际摄氏温标</a:t>
            </a:r>
            <a:r>
              <a:rPr kumimoji="1" lang="zh-CN" altLang="en-US" sz="2400" b="1" dirty="0" smtClean="0">
                <a:solidFill>
                  <a:srgbClr val="FF0000"/>
                </a:solidFill>
                <a:ea typeface="幼圆" panose="02010509060101010101" pitchFamily="49" charset="-122"/>
                <a:cs typeface="Times New Roman" panose="02020603050405020304" pitchFamily="18" charset="0"/>
              </a:rPr>
              <a:t>（</a:t>
            </a:r>
            <a:r>
              <a:rPr kumimoji="1" lang="en-US" altLang="zh-CN" sz="2400" b="1" dirty="0" smtClean="0">
                <a:solidFill>
                  <a:srgbClr val="FF0000"/>
                </a:solidFill>
                <a:ea typeface="幼圆" panose="02010509060101010101" pitchFamily="49" charset="-122"/>
                <a:cs typeface="Times New Roman" panose="02020603050405020304" pitchFamily="18" charset="0"/>
              </a:rPr>
              <a:t>t</a:t>
            </a:r>
            <a:r>
              <a:rPr kumimoji="1" lang="zh-CN" altLang="en-US" sz="2400" b="1" dirty="0" smtClean="0">
                <a:solidFill>
                  <a:srgbClr val="FF0000"/>
                </a:solidFill>
                <a:ea typeface="幼圆" panose="02010509060101010101" pitchFamily="49" charset="-122"/>
                <a:cs typeface="Times New Roman" panose="02020603050405020304" pitchFamily="18" charset="0"/>
              </a:rPr>
              <a:t>）</a:t>
            </a:r>
            <a:endParaRPr kumimoji="1" lang="en-US" altLang="zh-CN" sz="2400" b="1" dirty="0" smtClean="0">
              <a:solidFill>
                <a:srgbClr val="FF0000"/>
              </a:solidFill>
              <a:ea typeface="幼圆" panose="02010509060101010101" pitchFamily="49" charset="-122"/>
              <a:cs typeface="Times New Roman" panose="02020603050405020304" pitchFamily="18" charset="0"/>
            </a:endParaRPr>
          </a:p>
          <a:p>
            <a:pPr marL="0" indent="0">
              <a:spcBef>
                <a:spcPct val="20000"/>
              </a:spcBef>
              <a:buClr>
                <a:srgbClr val="FF0000"/>
              </a:buClr>
              <a:defRPr/>
            </a:pPr>
            <a:r>
              <a:rPr kumimoji="1" lang="en-US" altLang="zh-CN" sz="2400" dirty="0" smtClean="0">
                <a:ea typeface="幼圆" panose="02010509060101010101" pitchFamily="49" charset="-122"/>
                <a:cs typeface="Times New Roman" panose="02020603050405020304" pitchFamily="18" charset="0"/>
              </a:rPr>
              <a:t>     </a:t>
            </a:r>
            <a:r>
              <a:rPr kumimoji="1" lang="en-US" altLang="zh-CN" dirty="0" smtClean="0">
                <a:ea typeface="幼圆" panose="02010509060101010101" pitchFamily="49" charset="-122"/>
                <a:cs typeface="Times New Roman" panose="02020603050405020304" pitchFamily="18" charset="0"/>
              </a:rPr>
              <a:t>International Celsius temperature scale)</a:t>
            </a:r>
          </a:p>
        </p:txBody>
      </p:sp>
      <p:sp>
        <p:nvSpPr>
          <p:cNvPr id="47107" name="Rectangle 11"/>
          <p:cNvSpPr>
            <a:spLocks noChangeArrowheads="1"/>
          </p:cNvSpPr>
          <p:nvPr/>
        </p:nvSpPr>
        <p:spPr bwMode="auto">
          <a:xfrm>
            <a:off x="3348038" y="1619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graphicFrame>
        <p:nvGraphicFramePr>
          <p:cNvPr id="47108" name="Object 0"/>
          <p:cNvGraphicFramePr>
            <a:graphicFrameLocks noChangeAspect="1"/>
          </p:cNvGraphicFramePr>
          <p:nvPr/>
        </p:nvGraphicFramePr>
        <p:xfrm>
          <a:off x="6788150" y="1793875"/>
          <a:ext cx="1338263" cy="4483100"/>
        </p:xfrm>
        <a:graphic>
          <a:graphicData uri="http://schemas.openxmlformats.org/presentationml/2006/ole">
            <mc:AlternateContent xmlns:mc="http://schemas.openxmlformats.org/markup-compatibility/2006">
              <mc:Choice xmlns:v="urn:schemas-microsoft-com:vml" Requires="v">
                <p:oleObj spid="_x0000_s47124" name="BMP 图像" r:id="rId3" imgW="0" imgH="0" progId="Paint.Picture">
                  <p:embed/>
                </p:oleObj>
              </mc:Choice>
              <mc:Fallback>
                <p:oleObj name="BMP 图像" r:id="rId3" imgW="0" imgH="0" progId="Paint.Picture">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8150" y="1793875"/>
                        <a:ext cx="1338263" cy="448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109" name="Object 5"/>
          <p:cNvGraphicFramePr>
            <a:graphicFrameLocks noChangeAspect="1"/>
          </p:cNvGraphicFramePr>
          <p:nvPr/>
        </p:nvGraphicFramePr>
        <p:xfrm>
          <a:off x="522288" y="5397500"/>
          <a:ext cx="3789362" cy="603250"/>
        </p:xfrm>
        <a:graphic>
          <a:graphicData uri="http://schemas.openxmlformats.org/presentationml/2006/ole">
            <mc:AlternateContent xmlns:mc="http://schemas.openxmlformats.org/markup-compatibility/2006">
              <mc:Choice xmlns:v="urn:schemas-microsoft-com:vml" Requires="v">
                <p:oleObj spid="_x0000_s47125" name="Equation" r:id="rId5" imgW="1345616" imgH="253890" progId="Equation.DSMT4">
                  <p:embed/>
                </p:oleObj>
              </mc:Choice>
              <mc:Fallback>
                <p:oleObj name="Equation" r:id="rId5" imgW="1345616" imgH="25389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288" y="5397500"/>
                        <a:ext cx="3789362" cy="60325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110" name="Text Box 2"/>
          <p:cNvSpPr txBox="1">
            <a:spLocks noChangeArrowheads="1"/>
          </p:cNvSpPr>
          <p:nvPr/>
        </p:nvSpPr>
        <p:spPr bwMode="auto">
          <a:xfrm>
            <a:off x="192088" y="134938"/>
            <a:ext cx="493871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zh-CN" altLang="en-US" sz="2800" b="1">
                <a:solidFill>
                  <a:srgbClr val="FF0000"/>
                </a:solidFill>
                <a:latin typeface="幼圆" panose="02010509060101010101" pitchFamily="49" charset="-122"/>
                <a:ea typeface="幼圆" panose="02010509060101010101" pitchFamily="49" charset="-122"/>
              </a:rPr>
              <a:t>基本状态参数</a:t>
            </a:r>
            <a:r>
              <a:rPr lang="en-US" altLang="zh-CN" sz="2800" b="1">
                <a:solidFill>
                  <a:srgbClr val="FF0000"/>
                </a:solidFill>
                <a:latin typeface="幼圆" panose="02010509060101010101" pitchFamily="49" charset="-122"/>
                <a:ea typeface="幼圆" panose="02010509060101010101" pitchFamily="49" charset="-122"/>
              </a:rPr>
              <a:t>-</a:t>
            </a:r>
            <a:r>
              <a:rPr lang="zh-CN" altLang="en-US" sz="2800" b="1">
                <a:solidFill>
                  <a:srgbClr val="0033CC"/>
                </a:solidFill>
                <a:latin typeface="幼圆" panose="02010509060101010101" pitchFamily="49" charset="-122"/>
                <a:ea typeface="幼圆" panose="02010509060101010101" pitchFamily="49" charset="-122"/>
              </a:rPr>
              <a:t>温度</a:t>
            </a:r>
            <a:r>
              <a:rPr lang="en-US" altLang="zh-CN" sz="2000" b="1">
                <a:solidFill>
                  <a:srgbClr val="0033CC"/>
                </a:solidFill>
                <a:ea typeface="幼圆" panose="02010509060101010101" pitchFamily="49" charset="-122"/>
                <a:cs typeface="Times New Roman" panose="02020603050405020304" pitchFamily="18" charset="0"/>
              </a:rPr>
              <a:t>(Temperature)</a:t>
            </a:r>
            <a:endParaRPr lang="zh-CN" altLang="en-US" sz="2000" b="1">
              <a:solidFill>
                <a:srgbClr val="0033CC"/>
              </a:solidFill>
              <a:ea typeface="幼圆" panose="02010509060101010101" pitchFamily="49" charset="-122"/>
              <a:cs typeface="Times New Roman" panose="02020603050405020304" pitchFamily="18" charset="0"/>
            </a:endParaRPr>
          </a:p>
        </p:txBody>
      </p:sp>
      <p:sp>
        <p:nvSpPr>
          <p:cNvPr id="47111" name="圆角矩形 7"/>
          <p:cNvSpPr>
            <a:spLocks noChangeArrowheads="1"/>
          </p:cNvSpPr>
          <p:nvPr/>
        </p:nvSpPr>
        <p:spPr bwMode="auto">
          <a:xfrm>
            <a:off x="360363" y="847725"/>
            <a:ext cx="8369300" cy="946150"/>
          </a:xfrm>
          <a:prstGeom prst="roundRect">
            <a:avLst>
              <a:gd name="adj" fmla="val 16667"/>
            </a:avLst>
          </a:prstGeom>
          <a:solidFill>
            <a:srgbClr val="CCFF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kumimoji="1" lang="zh-CN" altLang="en-US" sz="2000" b="1">
                <a:solidFill>
                  <a:srgbClr val="FF0000"/>
                </a:solidFill>
                <a:ea typeface="幼圆" panose="02010509060101010101" pitchFamily="49" charset="-122"/>
                <a:cs typeface="Times New Roman" panose="02020603050405020304" pitchFamily="18" charset="0"/>
              </a:rPr>
              <a:t>温度： </a:t>
            </a:r>
            <a:r>
              <a:rPr kumimoji="1" lang="zh-CN" altLang="en-US" sz="2000" b="1">
                <a:ea typeface="幼圆" panose="02010509060101010101" pitchFamily="49" charset="-122"/>
                <a:cs typeface="Times New Roman" panose="02020603050405020304" pitchFamily="18" charset="0"/>
              </a:rPr>
              <a:t>物质</a:t>
            </a:r>
            <a:r>
              <a:rPr kumimoji="1" lang="zh-CN" altLang="en-US" sz="2000" b="1">
                <a:solidFill>
                  <a:srgbClr val="0033CC"/>
                </a:solidFill>
                <a:ea typeface="幼圆" panose="02010509060101010101" pitchFamily="49" charset="-122"/>
                <a:cs typeface="Times New Roman" panose="02020603050405020304" pitchFamily="18" charset="0"/>
              </a:rPr>
              <a:t>冷热程度</a:t>
            </a:r>
            <a:r>
              <a:rPr kumimoji="1" lang="zh-CN" altLang="en-US" sz="2000" b="1">
                <a:ea typeface="幼圆" panose="02010509060101010101" pitchFamily="49" charset="-122"/>
                <a:cs typeface="Times New Roman" panose="02020603050405020304" pitchFamily="18" charset="0"/>
              </a:rPr>
              <a:t>的标志。</a:t>
            </a:r>
            <a:endParaRPr kumimoji="1" lang="en-US" altLang="zh-CN" sz="2000" b="1">
              <a:ea typeface="幼圆" panose="02010509060101010101" pitchFamily="49" charset="-122"/>
              <a:cs typeface="Times New Roman" panose="02020603050405020304" pitchFamily="18" charset="0"/>
            </a:endParaRPr>
          </a:p>
          <a:p>
            <a:pPr>
              <a:lnSpc>
                <a:spcPct val="150000"/>
              </a:lnSpc>
            </a:pPr>
            <a:r>
              <a:rPr kumimoji="1" lang="en-US" altLang="zh-CN" sz="2000" b="1">
                <a:ea typeface="幼圆" panose="02010509060101010101" pitchFamily="49" charset="-122"/>
                <a:cs typeface="Times New Roman" panose="02020603050405020304" pitchFamily="18" charset="0"/>
              </a:rPr>
              <a:t>             </a:t>
            </a:r>
            <a:r>
              <a:rPr kumimoji="1" lang="zh-CN" altLang="en-US" sz="2000" b="1">
                <a:ea typeface="幼圆" panose="02010509060101010101" pitchFamily="49" charset="-122"/>
                <a:cs typeface="Times New Roman" panose="02020603050405020304" pitchFamily="18" charset="0"/>
              </a:rPr>
              <a:t>从微观上看，标志物质</a:t>
            </a:r>
            <a:r>
              <a:rPr kumimoji="1" lang="zh-CN" altLang="en-US" sz="2000" b="1">
                <a:solidFill>
                  <a:srgbClr val="0033CC"/>
                </a:solidFill>
                <a:ea typeface="幼圆" panose="02010509060101010101" pitchFamily="49" charset="-122"/>
                <a:cs typeface="Times New Roman" panose="02020603050405020304" pitchFamily="18" charset="0"/>
              </a:rPr>
              <a:t>分子热运动</a:t>
            </a:r>
            <a:r>
              <a:rPr kumimoji="1" lang="zh-CN" altLang="en-US" sz="2000" b="1">
                <a:ea typeface="幼圆" panose="02010509060101010101" pitchFamily="49" charset="-122"/>
                <a:cs typeface="Times New Roman" panose="02020603050405020304" pitchFamily="18" charset="0"/>
              </a:rPr>
              <a:t>的激烈程度。</a:t>
            </a:r>
          </a:p>
        </p:txBody>
      </p:sp>
      <p:sp>
        <p:nvSpPr>
          <p:cNvPr id="47112" name="Rectangle 3"/>
          <p:cNvSpPr>
            <a:spLocks noChangeArrowheads="1"/>
          </p:cNvSpPr>
          <p:nvPr/>
        </p:nvSpPr>
        <p:spPr bwMode="auto">
          <a:xfrm>
            <a:off x="387350" y="1935163"/>
            <a:ext cx="3463925" cy="97631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kumimoji="1" lang="zh-CN" altLang="en-US" sz="2000" b="1">
                <a:ea typeface="幼圆" panose="02010509060101010101" pitchFamily="49" charset="-122"/>
                <a:cs typeface="Times New Roman" panose="02020603050405020304" pitchFamily="18" charset="0"/>
              </a:rPr>
              <a:t>温标（</a:t>
            </a:r>
            <a:r>
              <a:rPr kumimoji="1" lang="en-US" altLang="zh-CN" sz="2000" b="1">
                <a:ea typeface="幼圆" panose="02010509060101010101" pitchFamily="49" charset="-122"/>
                <a:cs typeface="Times New Roman" panose="02020603050405020304" pitchFamily="18" charset="0"/>
              </a:rPr>
              <a:t>Temperature scale</a:t>
            </a:r>
            <a:r>
              <a:rPr kumimoji="1" lang="zh-CN" altLang="en-US" sz="2000" b="1">
                <a:ea typeface="幼圆" panose="02010509060101010101" pitchFamily="49" charset="-122"/>
                <a:cs typeface="Times New Roman" panose="02020603050405020304" pitchFamily="18" charset="0"/>
              </a:rPr>
              <a:t>）</a:t>
            </a:r>
          </a:p>
          <a:p>
            <a:pPr>
              <a:lnSpc>
                <a:spcPct val="150000"/>
              </a:lnSpc>
            </a:pPr>
            <a:r>
              <a:rPr kumimoji="1" lang="zh-CN" altLang="en-US" sz="2000">
                <a:ea typeface="幼圆" panose="02010509060101010101" pitchFamily="49" charset="-122"/>
                <a:cs typeface="Times New Roman" panose="02020603050405020304" pitchFamily="18" charset="0"/>
              </a:rPr>
              <a:t>           </a:t>
            </a:r>
            <a:r>
              <a:rPr kumimoji="1" lang="en-US" altLang="zh-CN" sz="2000" b="1">
                <a:ea typeface="幼圆" panose="02010509060101010101" pitchFamily="49" charset="-122"/>
                <a:cs typeface="Times New Roman" panose="02020603050405020304" pitchFamily="18" charset="0"/>
              </a:rPr>
              <a:t>—</a:t>
            </a:r>
            <a:r>
              <a:rPr kumimoji="1" lang="zh-CN" altLang="en-US" sz="2000" b="1">
                <a:ea typeface="幼圆" panose="02010509060101010101" pitchFamily="49" charset="-122"/>
                <a:cs typeface="Times New Roman" panose="02020603050405020304" pitchFamily="18" charset="0"/>
              </a:rPr>
              <a:t>温度的数值表示法</a:t>
            </a:r>
            <a:endParaRPr kumimoji="1" lang="en-US" altLang="zh-CN" sz="2000" b="1">
              <a:ea typeface="幼圆" panose="02010509060101010101" pitchFamily="49" charset="-122"/>
              <a:cs typeface="Times New Roman" panose="02020603050405020304" pitchFamily="18" charset="0"/>
            </a:endParaRPr>
          </a:p>
        </p:txBody>
      </p:sp>
      <p:sp>
        <p:nvSpPr>
          <p:cNvPr id="11" name="圆角矩形 4"/>
          <p:cNvSpPr>
            <a:spLocks noChangeArrowheads="1"/>
          </p:cNvSpPr>
          <p:nvPr/>
        </p:nvSpPr>
        <p:spPr bwMode="auto">
          <a:xfrm>
            <a:off x="4887913" y="3092450"/>
            <a:ext cx="1933575" cy="423863"/>
          </a:xfrm>
          <a:prstGeom prst="roundRect">
            <a:avLst>
              <a:gd name="adj" fmla="val 16667"/>
            </a:avLst>
          </a:prstGeom>
          <a:solidFill>
            <a:schemeClr val="accent2">
              <a:lumMod val="20000"/>
              <a:lumOff val="80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25000"/>
              </a:lnSpc>
              <a:defRPr/>
            </a:pPr>
            <a:r>
              <a:rPr kumimoji="1" lang="zh-CN" altLang="en-US" b="1" dirty="0" smtClean="0">
                <a:solidFill>
                  <a:srgbClr val="FF0000"/>
                </a:solidFill>
                <a:ea typeface="幼圆" panose="02010509060101010101" pitchFamily="49" charset="-122"/>
                <a:cs typeface="Times New Roman" panose="02020603050405020304" pitchFamily="18" charset="0"/>
              </a:rPr>
              <a:t>水的三相点温度</a:t>
            </a:r>
            <a:endParaRPr kumimoji="1" lang="en-US" altLang="zh-CN" dirty="0" smtClean="0">
              <a:ea typeface="幼圆" panose="02010509060101010101" pitchFamily="49" charset="-122"/>
              <a:cs typeface="Times New Roman" panose="02020603050405020304" pitchFamily="18" charset="0"/>
            </a:endParaRPr>
          </a:p>
        </p:txBody>
      </p:sp>
      <p:sp>
        <p:nvSpPr>
          <p:cNvPr id="47114" name="圆角矩形 4"/>
          <p:cNvSpPr>
            <a:spLocks noChangeArrowheads="1"/>
          </p:cNvSpPr>
          <p:nvPr/>
        </p:nvSpPr>
        <p:spPr bwMode="auto">
          <a:xfrm>
            <a:off x="5257800" y="5541963"/>
            <a:ext cx="1400175" cy="406400"/>
          </a:xfrm>
          <a:prstGeom prst="roundRect">
            <a:avLst>
              <a:gd name="adj" fmla="val 16667"/>
            </a:avLst>
          </a:prstGeom>
          <a:solidFill>
            <a:srgbClr val="0033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25000"/>
              </a:lnSpc>
            </a:pPr>
            <a:r>
              <a:rPr kumimoji="1" lang="zh-CN" altLang="en-US" sz="2000">
                <a:solidFill>
                  <a:schemeClr val="bg1"/>
                </a:solidFill>
                <a:ea typeface="幼圆" panose="02010509060101010101" pitchFamily="49" charset="-122"/>
                <a:cs typeface="Times New Roman" panose="02020603050405020304" pitchFamily="18" charset="0"/>
              </a:rPr>
              <a:t>绝对零度</a:t>
            </a:r>
            <a:endParaRPr kumimoji="1" lang="en-US" altLang="zh-CN" sz="2000">
              <a:solidFill>
                <a:schemeClr val="bg1"/>
              </a:solidFill>
              <a:ea typeface="幼圆" panose="02010509060101010101" pitchFamily="49" charset="-122"/>
              <a:cs typeface="Times New Roman" panose="02020603050405020304" pitchFamily="18" charset="0"/>
            </a:endParaRPr>
          </a:p>
        </p:txBody>
      </p:sp>
      <p:sp>
        <p:nvSpPr>
          <p:cNvPr id="47115" name="圆角矩形 4"/>
          <p:cNvSpPr>
            <a:spLocks noChangeArrowheads="1"/>
          </p:cNvSpPr>
          <p:nvPr/>
        </p:nvSpPr>
        <p:spPr bwMode="auto">
          <a:xfrm>
            <a:off x="4887913" y="2105025"/>
            <a:ext cx="1933575" cy="657225"/>
          </a:xfrm>
          <a:prstGeom prst="roundRect">
            <a:avLst>
              <a:gd name="adj" fmla="val 16667"/>
            </a:avLst>
          </a:pr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25000"/>
              </a:lnSpc>
            </a:pPr>
            <a:r>
              <a:rPr kumimoji="1" lang="zh-CN" altLang="en-US" sz="1600" b="1">
                <a:solidFill>
                  <a:schemeClr val="bg1"/>
                </a:solidFill>
                <a:ea typeface="幼圆" panose="02010509060101010101" pitchFamily="49" charset="-122"/>
                <a:cs typeface="Times New Roman" panose="02020603050405020304" pitchFamily="18" charset="0"/>
              </a:rPr>
              <a:t>标准大气压下</a:t>
            </a:r>
            <a:endParaRPr kumimoji="1" lang="en-US" altLang="zh-CN" sz="1600" b="1">
              <a:solidFill>
                <a:schemeClr val="bg1"/>
              </a:solidFill>
              <a:ea typeface="幼圆" panose="02010509060101010101" pitchFamily="49" charset="-122"/>
              <a:cs typeface="Times New Roman" panose="02020603050405020304" pitchFamily="18" charset="0"/>
            </a:endParaRPr>
          </a:p>
          <a:p>
            <a:pPr algn="ctr">
              <a:lnSpc>
                <a:spcPct val="125000"/>
              </a:lnSpc>
            </a:pPr>
            <a:r>
              <a:rPr kumimoji="1" lang="zh-CN" altLang="en-US" sz="1600" b="1">
                <a:solidFill>
                  <a:schemeClr val="bg1"/>
                </a:solidFill>
                <a:ea typeface="幼圆" panose="02010509060101010101" pitchFamily="49" charset="-122"/>
                <a:cs typeface="Times New Roman" panose="02020603050405020304" pitchFamily="18" charset="0"/>
              </a:rPr>
              <a:t>纯水沸点</a:t>
            </a:r>
            <a:endParaRPr kumimoji="1" lang="en-US" altLang="zh-CN" sz="1600" b="1">
              <a:solidFill>
                <a:schemeClr val="bg1"/>
              </a:solidFill>
              <a:ea typeface="幼圆" panose="02010509060101010101" pitchFamily="49" charset="-122"/>
              <a:cs typeface="Times New Roman" panose="02020603050405020304" pitchFamily="18" charset="0"/>
            </a:endParaRPr>
          </a:p>
        </p:txBody>
      </p:sp>
    </p:spTree>
  </p:cSld>
  <p:clrMapOvr>
    <a:masterClrMapping/>
  </p:clrMapOvr>
  <p:transition spd="slow">
    <p:split orient="ver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圆角矩形 17"/>
          <p:cNvSpPr>
            <a:spLocks noChangeArrowheads="1"/>
          </p:cNvSpPr>
          <p:nvPr/>
        </p:nvSpPr>
        <p:spPr bwMode="auto">
          <a:xfrm>
            <a:off x="5514975" y="3978275"/>
            <a:ext cx="2873375" cy="1898650"/>
          </a:xfrm>
          <a:prstGeom prst="roundRect">
            <a:avLst>
              <a:gd name="adj" fmla="val 16667"/>
            </a:avLst>
          </a:prstGeom>
          <a:solidFill>
            <a:srgbClr val="CCFF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25000"/>
              </a:lnSpc>
            </a:pPr>
            <a:r>
              <a:rPr kumimoji="1" lang="en-US" altLang="zh-CN" sz="2800" b="1">
                <a:ea typeface="宋体" panose="02010600030101010101" pitchFamily="2" charset="-122"/>
                <a:cs typeface="Times New Roman" panose="02020603050405020304" pitchFamily="18" charset="0"/>
              </a:rPr>
              <a:t>0</a:t>
            </a:r>
            <a:r>
              <a:rPr kumimoji="1" lang="en-US" altLang="zh-CN" sz="2800" b="1" baseline="-25000">
                <a:solidFill>
                  <a:srgbClr val="0033CC"/>
                </a:solidFill>
                <a:ea typeface="宋体" panose="02010600030101010101" pitchFamily="2" charset="-122"/>
                <a:cs typeface="Times New Roman" panose="02020603050405020304" pitchFamily="18" charset="0"/>
              </a:rPr>
              <a:t>℃       </a:t>
            </a:r>
            <a:r>
              <a:rPr kumimoji="1" lang="zh-CN" altLang="en-US" sz="2800" b="1">
                <a:ea typeface="宋体" panose="02010600030101010101" pitchFamily="2" charset="-122"/>
                <a:cs typeface="Times New Roman" panose="02020603050405020304" pitchFamily="18" charset="0"/>
              </a:rPr>
              <a:t>→   </a:t>
            </a:r>
            <a:r>
              <a:rPr kumimoji="1" lang="en-US" altLang="zh-CN" sz="2800" b="1">
                <a:ea typeface="宋体" panose="02010600030101010101" pitchFamily="2" charset="-122"/>
                <a:cs typeface="Times New Roman" panose="02020603050405020304" pitchFamily="18" charset="0"/>
              </a:rPr>
              <a:t>32</a:t>
            </a:r>
            <a:r>
              <a:rPr kumimoji="1" lang="en-US" altLang="zh-CN" sz="2800" b="1" baseline="-25000">
                <a:solidFill>
                  <a:srgbClr val="0033CC"/>
                </a:solidFill>
                <a:ea typeface="宋体" panose="02010600030101010101" pitchFamily="2" charset="-122"/>
                <a:cs typeface="Times New Roman" panose="02020603050405020304" pitchFamily="18" charset="0"/>
              </a:rPr>
              <a:t> ℉</a:t>
            </a:r>
          </a:p>
          <a:p>
            <a:pPr>
              <a:lnSpc>
                <a:spcPct val="125000"/>
              </a:lnSpc>
            </a:pPr>
            <a:r>
              <a:rPr kumimoji="1" lang="en-US" altLang="zh-CN" sz="2800" b="1">
                <a:ea typeface="宋体" panose="02010600030101010101" pitchFamily="2" charset="-122"/>
                <a:cs typeface="Times New Roman" panose="02020603050405020304" pitchFamily="18" charset="0"/>
              </a:rPr>
              <a:t>25</a:t>
            </a:r>
            <a:r>
              <a:rPr kumimoji="1" lang="en-US" altLang="zh-CN" sz="2800" b="1" baseline="-25000">
                <a:solidFill>
                  <a:srgbClr val="0033CC"/>
                </a:solidFill>
                <a:ea typeface="宋体" panose="02010600030101010101" pitchFamily="2" charset="-122"/>
                <a:cs typeface="Times New Roman" panose="02020603050405020304" pitchFamily="18" charset="0"/>
              </a:rPr>
              <a:t>℃    </a:t>
            </a:r>
            <a:r>
              <a:rPr kumimoji="1" lang="zh-CN" altLang="en-US" sz="2800" b="1">
                <a:ea typeface="宋体" panose="02010600030101010101" pitchFamily="2" charset="-122"/>
                <a:cs typeface="Times New Roman" panose="02020603050405020304" pitchFamily="18" charset="0"/>
              </a:rPr>
              <a:t>→   </a:t>
            </a:r>
            <a:r>
              <a:rPr kumimoji="1" lang="en-US" altLang="zh-CN" sz="2800" b="1">
                <a:ea typeface="宋体" panose="02010600030101010101" pitchFamily="2" charset="-122"/>
                <a:cs typeface="Times New Roman" panose="02020603050405020304" pitchFamily="18" charset="0"/>
              </a:rPr>
              <a:t>77</a:t>
            </a:r>
            <a:r>
              <a:rPr kumimoji="1" lang="en-US" altLang="zh-CN" sz="2800" b="1" baseline="-25000">
                <a:solidFill>
                  <a:srgbClr val="0033CC"/>
                </a:solidFill>
                <a:ea typeface="宋体" panose="02010600030101010101" pitchFamily="2" charset="-122"/>
                <a:cs typeface="Times New Roman" panose="02020603050405020304" pitchFamily="18" charset="0"/>
              </a:rPr>
              <a:t> ℉</a:t>
            </a:r>
          </a:p>
          <a:p>
            <a:pPr>
              <a:lnSpc>
                <a:spcPct val="125000"/>
              </a:lnSpc>
            </a:pPr>
            <a:r>
              <a:rPr kumimoji="1" lang="en-US" altLang="zh-CN" sz="2800" b="1">
                <a:ea typeface="宋体" panose="02010600030101010101" pitchFamily="2" charset="-122"/>
                <a:cs typeface="Times New Roman" panose="02020603050405020304" pitchFamily="18" charset="0"/>
              </a:rPr>
              <a:t>100</a:t>
            </a:r>
            <a:r>
              <a:rPr kumimoji="1" lang="en-US" altLang="zh-CN" sz="2800" b="1" baseline="-25000">
                <a:solidFill>
                  <a:srgbClr val="0033CC"/>
                </a:solidFill>
                <a:ea typeface="宋体" panose="02010600030101010101" pitchFamily="2" charset="-122"/>
                <a:cs typeface="Times New Roman" panose="02020603050405020304" pitchFamily="18" charset="0"/>
              </a:rPr>
              <a:t>℃ </a:t>
            </a:r>
            <a:r>
              <a:rPr kumimoji="1" lang="zh-CN" altLang="en-US" sz="2800" b="1">
                <a:ea typeface="宋体" panose="02010600030101010101" pitchFamily="2" charset="-122"/>
                <a:cs typeface="Times New Roman" panose="02020603050405020304" pitchFamily="18" charset="0"/>
              </a:rPr>
              <a:t>→   </a:t>
            </a:r>
            <a:r>
              <a:rPr kumimoji="1" lang="en-US" altLang="zh-CN" sz="2800" b="1">
                <a:ea typeface="宋体" panose="02010600030101010101" pitchFamily="2" charset="-122"/>
                <a:cs typeface="Times New Roman" panose="02020603050405020304" pitchFamily="18" charset="0"/>
              </a:rPr>
              <a:t>212</a:t>
            </a:r>
            <a:r>
              <a:rPr kumimoji="1" lang="en-US" altLang="zh-CN" sz="2800" b="1" baseline="-25000">
                <a:solidFill>
                  <a:srgbClr val="0033CC"/>
                </a:solidFill>
                <a:ea typeface="宋体" panose="02010600030101010101" pitchFamily="2" charset="-122"/>
                <a:cs typeface="Times New Roman" panose="02020603050405020304" pitchFamily="18" charset="0"/>
              </a:rPr>
              <a:t> ℉</a:t>
            </a:r>
          </a:p>
        </p:txBody>
      </p:sp>
      <p:sp>
        <p:nvSpPr>
          <p:cNvPr id="48131" name="圆角矩形 16"/>
          <p:cNvSpPr>
            <a:spLocks noChangeArrowheads="1"/>
          </p:cNvSpPr>
          <p:nvPr/>
        </p:nvSpPr>
        <p:spPr bwMode="auto">
          <a:xfrm>
            <a:off x="396875" y="3978275"/>
            <a:ext cx="3160713" cy="1898650"/>
          </a:xfrm>
          <a:prstGeom prst="roundRect">
            <a:avLst>
              <a:gd name="adj" fmla="val 16667"/>
            </a:avLst>
          </a:prstGeom>
          <a:solidFill>
            <a:srgbClr val="CCFF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endParaRPr kumimoji="1" lang="zh-CN" altLang="en-US" sz="2000" b="1">
              <a:ea typeface="幼圆" panose="02010509060101010101" pitchFamily="49" charset="-122"/>
              <a:cs typeface="Times New Roman" panose="02020603050405020304" pitchFamily="18" charset="0"/>
            </a:endParaRPr>
          </a:p>
        </p:txBody>
      </p:sp>
      <p:sp>
        <p:nvSpPr>
          <p:cNvPr id="48132" name="Rectangle 11"/>
          <p:cNvSpPr>
            <a:spLocks noChangeArrowheads="1"/>
          </p:cNvSpPr>
          <p:nvPr/>
        </p:nvSpPr>
        <p:spPr bwMode="auto">
          <a:xfrm>
            <a:off x="3348038" y="1619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8133" name="Text Box 2"/>
          <p:cNvSpPr txBox="1">
            <a:spLocks noChangeArrowheads="1"/>
          </p:cNvSpPr>
          <p:nvPr/>
        </p:nvSpPr>
        <p:spPr bwMode="auto">
          <a:xfrm>
            <a:off x="192088" y="134938"/>
            <a:ext cx="493871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zh-CN" altLang="en-US" sz="2800" b="1">
                <a:solidFill>
                  <a:srgbClr val="FF0000"/>
                </a:solidFill>
                <a:latin typeface="幼圆" panose="02010509060101010101" pitchFamily="49" charset="-122"/>
                <a:ea typeface="幼圆" panose="02010509060101010101" pitchFamily="49" charset="-122"/>
              </a:rPr>
              <a:t>基本状态参数</a:t>
            </a:r>
            <a:r>
              <a:rPr lang="en-US" altLang="zh-CN" sz="2800" b="1">
                <a:solidFill>
                  <a:srgbClr val="FF0000"/>
                </a:solidFill>
                <a:latin typeface="幼圆" panose="02010509060101010101" pitchFamily="49" charset="-122"/>
                <a:ea typeface="幼圆" panose="02010509060101010101" pitchFamily="49" charset="-122"/>
              </a:rPr>
              <a:t>-</a:t>
            </a:r>
            <a:r>
              <a:rPr lang="zh-CN" altLang="en-US" sz="2800" b="1">
                <a:solidFill>
                  <a:srgbClr val="0033CC"/>
                </a:solidFill>
                <a:latin typeface="幼圆" panose="02010509060101010101" pitchFamily="49" charset="-122"/>
                <a:ea typeface="幼圆" panose="02010509060101010101" pitchFamily="49" charset="-122"/>
              </a:rPr>
              <a:t>温度</a:t>
            </a:r>
            <a:r>
              <a:rPr lang="en-US" altLang="zh-CN" sz="2000" b="1">
                <a:solidFill>
                  <a:srgbClr val="0033CC"/>
                </a:solidFill>
                <a:ea typeface="幼圆" panose="02010509060101010101" pitchFamily="49" charset="-122"/>
                <a:cs typeface="Times New Roman" panose="02020603050405020304" pitchFamily="18" charset="0"/>
              </a:rPr>
              <a:t>(Temperature)</a:t>
            </a:r>
            <a:endParaRPr lang="zh-CN" altLang="en-US" sz="2000" b="1">
              <a:solidFill>
                <a:srgbClr val="0033CC"/>
              </a:solidFill>
              <a:ea typeface="幼圆" panose="02010509060101010101" pitchFamily="49" charset="-122"/>
              <a:cs typeface="Times New Roman" panose="02020603050405020304" pitchFamily="18" charset="0"/>
            </a:endParaRPr>
          </a:p>
        </p:txBody>
      </p:sp>
      <p:pic>
        <p:nvPicPr>
          <p:cNvPr id="48134" name="图片 1"/>
          <p:cNvPicPr>
            <a:picLocks noChangeAspect="1"/>
          </p:cNvPicPr>
          <p:nvPr/>
        </p:nvPicPr>
        <p:blipFill>
          <a:blip r:embed="rId2">
            <a:extLst>
              <a:ext uri="{28A0092B-C50C-407E-A947-70E740481C1C}">
                <a14:useLocalDpi xmlns:a14="http://schemas.microsoft.com/office/drawing/2010/main" val="0"/>
              </a:ext>
            </a:extLst>
          </a:blip>
          <a:srcRect l="9248" t="18616" r="66862" b="7697"/>
          <a:stretch>
            <a:fillRect/>
          </a:stretch>
        </p:blipFill>
        <p:spPr bwMode="auto">
          <a:xfrm>
            <a:off x="3708400" y="992188"/>
            <a:ext cx="1655763" cy="52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5" name="圆角矩形 4"/>
          <p:cNvSpPr>
            <a:spLocks noChangeArrowheads="1"/>
          </p:cNvSpPr>
          <p:nvPr/>
        </p:nvSpPr>
        <p:spPr bwMode="auto">
          <a:xfrm>
            <a:off x="650875" y="2927350"/>
            <a:ext cx="2657475" cy="900113"/>
          </a:xfrm>
          <a:prstGeom prst="roundRect">
            <a:avLst>
              <a:gd name="adj" fmla="val 16667"/>
            </a:avLst>
          </a:pr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25000"/>
              </a:lnSpc>
            </a:pPr>
            <a:r>
              <a:rPr kumimoji="1" lang="zh-CN" altLang="en-US" sz="2400" b="1">
                <a:solidFill>
                  <a:schemeClr val="bg1"/>
                </a:solidFill>
                <a:ea typeface="幼圆" panose="02010509060101010101" pitchFamily="49" charset="-122"/>
                <a:cs typeface="Times New Roman" panose="02020603050405020304" pitchFamily="18" charset="0"/>
              </a:rPr>
              <a:t>摄氏</a:t>
            </a:r>
            <a:endParaRPr kumimoji="1" lang="en-US" altLang="zh-CN" sz="2400" b="1">
              <a:solidFill>
                <a:schemeClr val="bg1"/>
              </a:solidFill>
              <a:ea typeface="幼圆" panose="02010509060101010101" pitchFamily="49" charset="-122"/>
              <a:cs typeface="Times New Roman" panose="02020603050405020304" pitchFamily="18" charset="0"/>
            </a:endParaRPr>
          </a:p>
          <a:p>
            <a:pPr algn="ctr">
              <a:lnSpc>
                <a:spcPct val="125000"/>
              </a:lnSpc>
            </a:pPr>
            <a:r>
              <a:rPr kumimoji="1" lang="en-US" altLang="zh-CN" sz="2400" b="1">
                <a:solidFill>
                  <a:schemeClr val="bg1"/>
                </a:solidFill>
                <a:ea typeface="幼圆" panose="02010509060101010101" pitchFamily="49" charset="-122"/>
                <a:cs typeface="Times New Roman" panose="02020603050405020304" pitchFamily="18" charset="0"/>
              </a:rPr>
              <a:t>(Centigrade)</a:t>
            </a:r>
            <a:endParaRPr kumimoji="1" lang="en-US" altLang="zh-CN" sz="2400">
              <a:solidFill>
                <a:schemeClr val="bg1"/>
              </a:solidFill>
              <a:ea typeface="幼圆" panose="02010509060101010101" pitchFamily="49" charset="-122"/>
              <a:cs typeface="Times New Roman" panose="02020603050405020304" pitchFamily="18" charset="0"/>
            </a:endParaRPr>
          </a:p>
        </p:txBody>
      </p:sp>
      <p:sp>
        <p:nvSpPr>
          <p:cNvPr id="48136" name="圆角矩形 4"/>
          <p:cNvSpPr>
            <a:spLocks noChangeArrowheads="1"/>
          </p:cNvSpPr>
          <p:nvPr/>
        </p:nvSpPr>
        <p:spPr bwMode="auto">
          <a:xfrm>
            <a:off x="5546725" y="2927350"/>
            <a:ext cx="2663825" cy="900113"/>
          </a:xfrm>
          <a:prstGeom prst="roundRect">
            <a:avLst>
              <a:gd name="adj" fmla="val 16667"/>
            </a:avLst>
          </a:prstGeom>
          <a:solidFill>
            <a:srgbClr val="0033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25000"/>
              </a:lnSpc>
            </a:pPr>
            <a:r>
              <a:rPr kumimoji="1" lang="zh-CN" altLang="en-US" sz="2400" b="1">
                <a:solidFill>
                  <a:schemeClr val="bg1"/>
                </a:solidFill>
                <a:ea typeface="幼圆" panose="02010509060101010101" pitchFamily="49" charset="-122"/>
                <a:cs typeface="Times New Roman" panose="02020603050405020304" pitchFamily="18" charset="0"/>
              </a:rPr>
              <a:t>华氏</a:t>
            </a:r>
            <a:endParaRPr kumimoji="1" lang="en-US" altLang="zh-CN" sz="2400" b="1">
              <a:solidFill>
                <a:schemeClr val="bg1"/>
              </a:solidFill>
              <a:ea typeface="幼圆" panose="02010509060101010101" pitchFamily="49" charset="-122"/>
              <a:cs typeface="Times New Roman" panose="02020603050405020304" pitchFamily="18" charset="0"/>
            </a:endParaRPr>
          </a:p>
          <a:p>
            <a:pPr algn="ctr">
              <a:lnSpc>
                <a:spcPct val="125000"/>
              </a:lnSpc>
            </a:pPr>
            <a:r>
              <a:rPr kumimoji="1" lang="en-US" altLang="zh-CN" sz="2400" b="1">
                <a:solidFill>
                  <a:schemeClr val="bg1"/>
                </a:solidFill>
                <a:ea typeface="幼圆" panose="02010509060101010101" pitchFamily="49" charset="-122"/>
                <a:cs typeface="Times New Roman" panose="02020603050405020304" pitchFamily="18" charset="0"/>
              </a:rPr>
              <a:t>(Fahrenheit)</a:t>
            </a:r>
            <a:endParaRPr kumimoji="1" lang="en-US" altLang="zh-CN" sz="2400">
              <a:solidFill>
                <a:schemeClr val="bg1"/>
              </a:solidFill>
              <a:ea typeface="幼圆" panose="02010509060101010101" pitchFamily="49" charset="-122"/>
              <a:cs typeface="Times New Roman" panose="02020603050405020304" pitchFamily="18" charset="0"/>
            </a:endParaRPr>
          </a:p>
        </p:txBody>
      </p:sp>
      <p:pic>
        <p:nvPicPr>
          <p:cNvPr id="48137"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5638" y="998538"/>
            <a:ext cx="2706687"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8"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43550" y="998538"/>
            <a:ext cx="2700338"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9" name="Text Box 11"/>
          <p:cNvSpPr txBox="1">
            <a:spLocks noChangeArrowheads="1"/>
          </p:cNvSpPr>
          <p:nvPr/>
        </p:nvSpPr>
        <p:spPr bwMode="auto">
          <a:xfrm>
            <a:off x="388938" y="4221163"/>
            <a:ext cx="3168650" cy="13970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2800" b="1">
                <a:ea typeface="楷体_GB2312" pitchFamily="49" charset="-122"/>
              </a:rPr>
              <a:t>{</a:t>
            </a:r>
            <a:r>
              <a:rPr kumimoji="1" lang="en-US" altLang="zh-CN" sz="2800" b="1" i="1">
                <a:ea typeface="楷体_GB2312" pitchFamily="49" charset="-122"/>
              </a:rPr>
              <a:t>t</a:t>
            </a:r>
            <a:r>
              <a:rPr kumimoji="1" lang="en-US" altLang="zh-CN" sz="2800" b="1">
                <a:ea typeface="楷体_GB2312" pitchFamily="49" charset="-122"/>
              </a:rPr>
              <a:t>} </a:t>
            </a:r>
            <a:r>
              <a:rPr kumimoji="1" lang="en-US" altLang="zh-CN" sz="2800" b="1" baseline="-25000">
                <a:ea typeface="宋体" panose="02010600030101010101" pitchFamily="2" charset="-122"/>
              </a:rPr>
              <a:t>℃</a:t>
            </a:r>
            <a:r>
              <a:rPr kumimoji="1" lang="en-US" altLang="zh-CN" sz="2800" b="1">
                <a:ea typeface="楷体_GB2312" pitchFamily="49" charset="-122"/>
              </a:rPr>
              <a:t>=5/9[{</a:t>
            </a:r>
            <a:r>
              <a:rPr kumimoji="1" lang="en-US" altLang="zh-CN" sz="2800" b="1" i="1">
                <a:ea typeface="楷体_GB2312" pitchFamily="49" charset="-122"/>
              </a:rPr>
              <a:t>t</a:t>
            </a:r>
            <a:r>
              <a:rPr kumimoji="1" lang="en-US" altLang="zh-CN" sz="2800" b="1">
                <a:ea typeface="楷体_GB2312" pitchFamily="49" charset="-122"/>
              </a:rPr>
              <a:t>} </a:t>
            </a:r>
            <a:r>
              <a:rPr kumimoji="1" lang="en-US" altLang="zh-CN" sz="2800" b="1" baseline="-25000">
                <a:ea typeface="宋体" panose="02010600030101010101" pitchFamily="2" charset="-122"/>
              </a:rPr>
              <a:t>℉</a:t>
            </a:r>
            <a:r>
              <a:rPr kumimoji="1" lang="en-US" altLang="zh-CN" sz="2800" b="1">
                <a:latin typeface="宋体" panose="02010600030101010101" pitchFamily="2" charset="-122"/>
                <a:ea typeface="宋体" panose="02010600030101010101" pitchFamily="2" charset="-122"/>
              </a:rPr>
              <a:t>-</a:t>
            </a:r>
            <a:r>
              <a:rPr kumimoji="1" lang="en-US" altLang="zh-CN" sz="2800" b="1">
                <a:ea typeface="楷体_GB2312" pitchFamily="49" charset="-122"/>
              </a:rPr>
              <a:t>32]</a:t>
            </a:r>
          </a:p>
          <a:p>
            <a:endParaRPr kumimoji="1" lang="en-US" altLang="zh-CN" sz="2800" b="1">
              <a:ea typeface="楷体_GB2312" pitchFamily="49" charset="-122"/>
            </a:endParaRPr>
          </a:p>
          <a:p>
            <a:r>
              <a:rPr kumimoji="1" lang="en-US" altLang="zh-CN" sz="2800" b="1">
                <a:ea typeface="宋体" panose="02010600030101010101" pitchFamily="2" charset="-122"/>
              </a:rPr>
              <a:t>{</a:t>
            </a:r>
            <a:r>
              <a:rPr kumimoji="1" lang="en-US" altLang="zh-CN" sz="2800" b="1" i="1">
                <a:ea typeface="楷体_GB2312" pitchFamily="49" charset="-122"/>
              </a:rPr>
              <a:t>t</a:t>
            </a:r>
            <a:r>
              <a:rPr kumimoji="1" lang="en-US" altLang="zh-CN" sz="2800" b="1">
                <a:ea typeface="宋体" panose="02010600030101010101" pitchFamily="2" charset="-122"/>
              </a:rPr>
              <a:t>} </a:t>
            </a:r>
            <a:r>
              <a:rPr kumimoji="1" lang="en-US" altLang="zh-CN" sz="2800" b="1" baseline="-25000">
                <a:ea typeface="宋体" panose="02010600030101010101" pitchFamily="2" charset="-122"/>
              </a:rPr>
              <a:t>℉</a:t>
            </a:r>
            <a:r>
              <a:rPr kumimoji="1" lang="en-US" altLang="zh-CN" sz="2800">
                <a:ea typeface="宋体" panose="02010600030101010101" pitchFamily="2" charset="-122"/>
              </a:rPr>
              <a:t> </a:t>
            </a:r>
            <a:r>
              <a:rPr kumimoji="1" lang="en-US" altLang="zh-CN" sz="2800" b="1">
                <a:ea typeface="宋体" panose="02010600030101010101" pitchFamily="2" charset="-122"/>
              </a:rPr>
              <a:t>=9/5{</a:t>
            </a:r>
            <a:r>
              <a:rPr kumimoji="1" lang="en-US" altLang="zh-CN" sz="2800" b="1" i="1">
                <a:ea typeface="楷体_GB2312" pitchFamily="49" charset="-122"/>
              </a:rPr>
              <a:t>t</a:t>
            </a:r>
            <a:r>
              <a:rPr kumimoji="1" lang="en-US" altLang="zh-CN" sz="2800" b="1">
                <a:ea typeface="宋体" panose="02010600030101010101" pitchFamily="2" charset="-122"/>
              </a:rPr>
              <a:t>} </a:t>
            </a:r>
            <a:r>
              <a:rPr kumimoji="1" lang="en-US" altLang="zh-CN" sz="2800" b="1" baseline="-25000">
                <a:ea typeface="宋体" panose="02010600030101010101" pitchFamily="2" charset="-122"/>
              </a:rPr>
              <a:t>℃</a:t>
            </a:r>
            <a:r>
              <a:rPr kumimoji="1" lang="en-US" altLang="zh-CN" sz="2800">
                <a:ea typeface="宋体" panose="02010600030101010101" pitchFamily="2" charset="-122"/>
              </a:rPr>
              <a:t> </a:t>
            </a:r>
            <a:r>
              <a:rPr kumimoji="1" lang="en-US" altLang="zh-CN" sz="2800" b="1">
                <a:latin typeface="宋体" panose="02010600030101010101" pitchFamily="2" charset="-122"/>
                <a:ea typeface="宋体" panose="02010600030101010101" pitchFamily="2" charset="-122"/>
              </a:rPr>
              <a:t>+</a:t>
            </a:r>
            <a:r>
              <a:rPr kumimoji="1" lang="en-US" altLang="zh-CN" sz="2800" b="1">
                <a:ea typeface="宋体" panose="02010600030101010101" pitchFamily="2" charset="-122"/>
              </a:rPr>
              <a:t>32</a:t>
            </a:r>
            <a:endParaRPr kumimoji="1" lang="en-US" altLang="zh-CN" sz="2800" b="1">
              <a:ea typeface="楷体_GB2312" pitchFamily="49" charset="-122"/>
            </a:endParaRPr>
          </a:p>
        </p:txBody>
      </p:sp>
    </p:spTree>
  </p:cSld>
  <p:clrMapOvr>
    <a:masterClrMapping/>
  </p:clrMapOvr>
  <p:transition spd="slow">
    <p:randomBar dir="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9732"/>
            <a:ext cx="7632848" cy="823752"/>
          </a:xfrm>
          <a:prstGeom prst="rect">
            <a:avLst/>
          </a:prstGeom>
          <a:noFill/>
        </p:spPr>
        <p:txBody>
          <a:bodyPr wrap="square" rtlCol="0">
            <a:spAutoFit/>
          </a:bodyPr>
          <a:lstStyle/>
          <a:p>
            <a:pPr>
              <a:lnSpc>
                <a:spcPct val="150000"/>
              </a:lnSpc>
            </a:pPr>
            <a:r>
              <a:rPr lang="zh-CN" altLang="en-US" sz="3600" b="1" dirty="0" smtClean="0"/>
              <a:t>什么是热机，热机效率</a:t>
            </a:r>
            <a:endParaRPr lang="zh-CN" altLang="en-US" sz="3600" b="1" dirty="0"/>
          </a:p>
        </p:txBody>
      </p:sp>
      <p:sp>
        <p:nvSpPr>
          <p:cNvPr id="3" name="TextBox 2"/>
          <p:cNvSpPr txBox="1"/>
          <p:nvPr/>
        </p:nvSpPr>
        <p:spPr>
          <a:xfrm>
            <a:off x="27496" y="1052736"/>
            <a:ext cx="8792976" cy="3785652"/>
          </a:xfrm>
          <a:prstGeom prst="rect">
            <a:avLst/>
          </a:prstGeom>
          <a:noFill/>
        </p:spPr>
        <p:txBody>
          <a:bodyPr wrap="square" rtlCol="0">
            <a:spAutoFit/>
          </a:bodyPr>
          <a:lstStyle/>
          <a:p>
            <a:pPr marL="457200" indent="-457200">
              <a:lnSpc>
                <a:spcPct val="150000"/>
              </a:lnSpc>
              <a:buFont typeface="Wingdings" pitchFamily="2" charset="2"/>
              <a:buChar char="Ø"/>
            </a:pPr>
            <a:r>
              <a:rPr lang="zh-CN" altLang="en-US" sz="3200" dirty="0" smtClean="0"/>
              <a:t>热机是将热能转化为机械能的设备。</a:t>
            </a:r>
            <a:endParaRPr lang="en-US" altLang="zh-CN" sz="3200" dirty="0" smtClean="0"/>
          </a:p>
          <a:p>
            <a:pPr>
              <a:lnSpc>
                <a:spcPct val="150000"/>
              </a:lnSpc>
            </a:pPr>
            <a:r>
              <a:rPr lang="zh-CN" altLang="en-US" sz="3200" b="1" dirty="0" smtClean="0">
                <a:solidFill>
                  <a:srgbClr val="FF0000"/>
                </a:solidFill>
              </a:rPr>
              <a:t>问题：生活中常见的热机有哪些？</a:t>
            </a:r>
            <a:endParaRPr lang="en-US" altLang="zh-CN" sz="3200" b="1" dirty="0" smtClean="0">
              <a:solidFill>
                <a:srgbClr val="FF0000"/>
              </a:solidFill>
            </a:endParaRPr>
          </a:p>
          <a:p>
            <a:pPr>
              <a:lnSpc>
                <a:spcPct val="150000"/>
              </a:lnSpc>
            </a:pPr>
            <a:endParaRPr lang="en-US" altLang="zh-CN" sz="3200" b="1" dirty="0">
              <a:solidFill>
                <a:srgbClr val="FF0000"/>
              </a:solidFill>
            </a:endParaRPr>
          </a:p>
          <a:p>
            <a:pPr>
              <a:lnSpc>
                <a:spcPct val="150000"/>
              </a:lnSpc>
            </a:pPr>
            <a:r>
              <a:rPr lang="zh-CN" altLang="en-US" sz="3200" dirty="0" smtClean="0"/>
              <a:t>热机效率：热机在热力循环过程中输出的机械能与消耗的热能之比。</a:t>
            </a:r>
            <a:endParaRPr lang="zh-CN" altLang="en-US" sz="3200" dirty="0"/>
          </a:p>
        </p:txBody>
      </p:sp>
    </p:spTree>
    <p:extLst>
      <p:ext uri="{BB962C8B-B14F-4D97-AF65-F5344CB8AC3E}">
        <p14:creationId xmlns:p14="http://schemas.microsoft.com/office/powerpoint/2010/main" val="3638141726"/>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圆角矩形 4"/>
          <p:cNvSpPr>
            <a:spLocks noChangeArrowheads="1"/>
          </p:cNvSpPr>
          <p:nvPr/>
        </p:nvSpPr>
        <p:spPr bwMode="auto">
          <a:xfrm>
            <a:off x="468313" y="1111250"/>
            <a:ext cx="3816350" cy="5094288"/>
          </a:xfrm>
          <a:prstGeom prst="roundRect">
            <a:avLst>
              <a:gd name="adj" fmla="val 16667"/>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marL="342900" indent="-3429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lvl="1">
              <a:spcBef>
                <a:spcPct val="20000"/>
              </a:spcBef>
            </a:pPr>
            <a:endParaRPr kumimoji="1" lang="zh-CN" altLang="en-US" sz="2400" b="1">
              <a:ea typeface="楷体_GB2312" pitchFamily="49" charset="-122"/>
            </a:endParaRPr>
          </a:p>
        </p:txBody>
      </p:sp>
      <p:sp>
        <p:nvSpPr>
          <p:cNvPr id="49155" name="Text Box 2"/>
          <p:cNvSpPr txBox="1">
            <a:spLocks noChangeArrowheads="1"/>
          </p:cNvSpPr>
          <p:nvPr/>
        </p:nvSpPr>
        <p:spPr bwMode="auto">
          <a:xfrm>
            <a:off x="192088" y="134938"/>
            <a:ext cx="1266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zh-CN" altLang="en-US" sz="2800" b="1">
                <a:solidFill>
                  <a:srgbClr val="FF0000"/>
                </a:solidFill>
                <a:latin typeface="幼圆" panose="02010509060101010101" pitchFamily="49" charset="-122"/>
                <a:ea typeface="幼圆" panose="02010509060101010101" pitchFamily="49" charset="-122"/>
              </a:rPr>
              <a:t>温度计</a:t>
            </a:r>
            <a:endParaRPr lang="zh-CN" altLang="en-US" sz="2000" b="1">
              <a:solidFill>
                <a:srgbClr val="FF0000"/>
              </a:solidFill>
              <a:ea typeface="幼圆" panose="02010509060101010101" pitchFamily="49" charset="-122"/>
              <a:cs typeface="Times New Roman" panose="02020603050405020304" pitchFamily="18" charset="0"/>
            </a:endParaRPr>
          </a:p>
        </p:txBody>
      </p:sp>
      <p:pic>
        <p:nvPicPr>
          <p:cNvPr id="49156" name="图片 1"/>
          <p:cNvPicPr>
            <a:picLocks noChangeAspect="1"/>
          </p:cNvPicPr>
          <p:nvPr/>
        </p:nvPicPr>
        <p:blipFill>
          <a:blip r:embed="rId2">
            <a:extLst>
              <a:ext uri="{28A0092B-C50C-407E-A947-70E740481C1C}">
                <a14:useLocalDpi xmlns:a14="http://schemas.microsoft.com/office/drawing/2010/main" val="0"/>
              </a:ext>
            </a:extLst>
          </a:blip>
          <a:srcRect l="25160" t="5032" r="16135" b="6071"/>
          <a:stretch>
            <a:fillRect/>
          </a:stretch>
        </p:blipFill>
        <p:spPr bwMode="auto">
          <a:xfrm>
            <a:off x="5557838" y="1420813"/>
            <a:ext cx="1560512" cy="236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7"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5950" y="1420813"/>
            <a:ext cx="337185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8"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84775" y="3921125"/>
            <a:ext cx="3238500"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9" name="图片 5"/>
          <p:cNvPicPr>
            <a:picLocks noChangeAspect="1"/>
          </p:cNvPicPr>
          <p:nvPr/>
        </p:nvPicPr>
        <p:blipFill>
          <a:blip r:embed="rId5">
            <a:extLst>
              <a:ext uri="{28A0092B-C50C-407E-A947-70E740481C1C}">
                <a14:useLocalDpi xmlns:a14="http://schemas.microsoft.com/office/drawing/2010/main" val="0"/>
              </a:ext>
            </a:extLst>
          </a:blip>
          <a:srcRect l="8148" t="5055" r="8337" b="3964"/>
          <a:stretch>
            <a:fillRect/>
          </a:stretch>
        </p:blipFill>
        <p:spPr bwMode="auto">
          <a:xfrm>
            <a:off x="825500" y="3455988"/>
            <a:ext cx="2952750"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0" name="Text Box 5"/>
          <p:cNvSpPr txBox="1">
            <a:spLocks noChangeArrowheads="1"/>
          </p:cNvSpPr>
          <p:nvPr/>
        </p:nvSpPr>
        <p:spPr bwMode="auto">
          <a:xfrm>
            <a:off x="2208213" y="2873375"/>
            <a:ext cx="1474787"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000" b="1">
                <a:solidFill>
                  <a:srgbClr val="FF0000"/>
                </a:solidFill>
                <a:latin typeface="幼圆" panose="02010509060101010101" pitchFamily="49" charset="-122"/>
                <a:ea typeface="幼圆" panose="02010509060101010101" pitchFamily="49" charset="-122"/>
              </a:rPr>
              <a:t>水银温度计</a:t>
            </a:r>
          </a:p>
        </p:txBody>
      </p:sp>
      <p:sp>
        <p:nvSpPr>
          <p:cNvPr id="49161" name="Text Box 5"/>
          <p:cNvSpPr txBox="1">
            <a:spLocks noChangeArrowheads="1"/>
          </p:cNvSpPr>
          <p:nvPr/>
        </p:nvSpPr>
        <p:spPr bwMode="auto">
          <a:xfrm>
            <a:off x="2886075" y="5665788"/>
            <a:ext cx="9588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000" b="1">
                <a:solidFill>
                  <a:srgbClr val="FF0000"/>
                </a:solidFill>
                <a:latin typeface="幼圆" panose="02010509060101010101" pitchFamily="49" charset="-122"/>
                <a:ea typeface="幼圆" panose="02010509060101010101" pitchFamily="49" charset="-122"/>
              </a:rPr>
              <a:t>热电偶</a:t>
            </a:r>
          </a:p>
        </p:txBody>
      </p:sp>
      <p:sp>
        <p:nvSpPr>
          <p:cNvPr id="49162" name="Text Box 5"/>
          <p:cNvSpPr txBox="1">
            <a:spLocks noChangeArrowheads="1"/>
          </p:cNvSpPr>
          <p:nvPr/>
        </p:nvSpPr>
        <p:spPr bwMode="auto">
          <a:xfrm>
            <a:off x="6445250" y="3055938"/>
            <a:ext cx="1992313"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000" b="1">
                <a:solidFill>
                  <a:srgbClr val="FF0000"/>
                </a:solidFill>
                <a:latin typeface="幼圆" panose="02010509060101010101" pitchFamily="49" charset="-122"/>
                <a:ea typeface="幼圆" panose="02010509060101010101" pitchFamily="49" charset="-122"/>
              </a:rPr>
              <a:t>红外辐射测温仪</a:t>
            </a:r>
          </a:p>
        </p:txBody>
      </p:sp>
      <p:sp>
        <p:nvSpPr>
          <p:cNvPr id="49163" name="Text Box 5"/>
          <p:cNvSpPr txBox="1">
            <a:spLocks noChangeArrowheads="1"/>
          </p:cNvSpPr>
          <p:nvPr/>
        </p:nvSpPr>
        <p:spPr bwMode="auto">
          <a:xfrm>
            <a:off x="5184775" y="3876675"/>
            <a:ext cx="2506663"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000" b="1">
                <a:solidFill>
                  <a:srgbClr val="FFFF00"/>
                </a:solidFill>
                <a:latin typeface="幼圆" panose="02010509060101010101" pitchFamily="49" charset="-122"/>
                <a:ea typeface="幼圆" panose="02010509060101010101" pitchFamily="49" charset="-122"/>
              </a:rPr>
              <a:t>微通道荧光测温方法</a:t>
            </a:r>
          </a:p>
        </p:txBody>
      </p:sp>
      <p:sp>
        <p:nvSpPr>
          <p:cNvPr id="49164" name="Text Box 5"/>
          <p:cNvSpPr txBox="1">
            <a:spLocks noChangeArrowheads="1"/>
          </p:cNvSpPr>
          <p:nvPr/>
        </p:nvSpPr>
        <p:spPr bwMode="auto">
          <a:xfrm>
            <a:off x="1458913" y="863600"/>
            <a:ext cx="1731962"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400" b="1">
                <a:solidFill>
                  <a:srgbClr val="0033CC"/>
                </a:solidFill>
                <a:latin typeface="幼圆" panose="02010509060101010101" pitchFamily="49" charset="-122"/>
                <a:ea typeface="幼圆" panose="02010509060101010101" pitchFamily="49" charset="-122"/>
              </a:rPr>
              <a:t>接触式测温</a:t>
            </a:r>
          </a:p>
        </p:txBody>
      </p:sp>
      <p:sp>
        <p:nvSpPr>
          <p:cNvPr id="49165" name="圆角矩形 4"/>
          <p:cNvSpPr>
            <a:spLocks noChangeArrowheads="1"/>
          </p:cNvSpPr>
          <p:nvPr/>
        </p:nvSpPr>
        <p:spPr bwMode="auto">
          <a:xfrm>
            <a:off x="4756150" y="1098550"/>
            <a:ext cx="3816350" cy="5095875"/>
          </a:xfrm>
          <a:prstGeom prst="roundRect">
            <a:avLst>
              <a:gd name="adj" fmla="val 16667"/>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marL="342900" indent="-3429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lvl="1">
              <a:spcBef>
                <a:spcPct val="20000"/>
              </a:spcBef>
            </a:pPr>
            <a:endParaRPr kumimoji="1" lang="zh-CN" altLang="en-US" sz="2400" b="1">
              <a:ea typeface="楷体_GB2312" pitchFamily="49" charset="-122"/>
            </a:endParaRPr>
          </a:p>
        </p:txBody>
      </p:sp>
      <p:sp>
        <p:nvSpPr>
          <p:cNvPr id="49166" name="Text Box 5"/>
          <p:cNvSpPr txBox="1">
            <a:spLocks noChangeArrowheads="1"/>
          </p:cNvSpPr>
          <p:nvPr/>
        </p:nvSpPr>
        <p:spPr bwMode="auto">
          <a:xfrm>
            <a:off x="5746750" y="850900"/>
            <a:ext cx="2041525"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400" b="1">
                <a:solidFill>
                  <a:srgbClr val="0033CC"/>
                </a:solidFill>
                <a:latin typeface="幼圆" panose="02010509060101010101" pitchFamily="49" charset="-122"/>
                <a:ea typeface="幼圆" panose="02010509060101010101" pitchFamily="49" charset="-122"/>
              </a:rPr>
              <a:t>非接触式测温</a:t>
            </a:r>
          </a:p>
        </p:txBody>
      </p:sp>
    </p:spTree>
  </p:cSld>
  <p:clrMapOvr>
    <a:masterClrMapping/>
  </p:clrMapOvr>
  <p:transition spd="slow">
    <p:circl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圆角矩形 4"/>
          <p:cNvSpPr>
            <a:spLocks noChangeArrowheads="1"/>
          </p:cNvSpPr>
          <p:nvPr/>
        </p:nvSpPr>
        <p:spPr bwMode="auto">
          <a:xfrm>
            <a:off x="346075" y="2305050"/>
            <a:ext cx="8385175" cy="3086100"/>
          </a:xfrm>
          <a:prstGeom prst="roundRect">
            <a:avLst>
              <a:gd name="adj" fmla="val 16667"/>
            </a:avLst>
          </a:prstGeom>
          <a:solidFill>
            <a:schemeClr val="accent1">
              <a:lumMod val="20000"/>
              <a:lumOff val="80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25000"/>
              </a:lnSpc>
              <a:defRPr/>
            </a:pPr>
            <a:endParaRPr kumimoji="1" lang="en-US" altLang="zh-CN" sz="2000" smtClean="0">
              <a:ea typeface="幼圆" panose="02010509060101010101" pitchFamily="49" charset="-122"/>
              <a:cs typeface="Times New Roman" panose="02020603050405020304" pitchFamily="18" charset="0"/>
            </a:endParaRPr>
          </a:p>
        </p:txBody>
      </p:sp>
      <p:sp>
        <p:nvSpPr>
          <p:cNvPr id="50179" name="Rectangle 11"/>
          <p:cNvSpPr>
            <a:spLocks noChangeArrowheads="1"/>
          </p:cNvSpPr>
          <p:nvPr/>
        </p:nvSpPr>
        <p:spPr bwMode="auto">
          <a:xfrm>
            <a:off x="3348038" y="1619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50180" name="Text Box 2"/>
          <p:cNvSpPr txBox="1">
            <a:spLocks noChangeArrowheads="1"/>
          </p:cNvSpPr>
          <p:nvPr/>
        </p:nvSpPr>
        <p:spPr bwMode="auto">
          <a:xfrm>
            <a:off x="192088" y="134938"/>
            <a:ext cx="43656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zh-CN" altLang="en-US" sz="2800" b="1">
                <a:solidFill>
                  <a:srgbClr val="FF0000"/>
                </a:solidFill>
                <a:latin typeface="幼圆" panose="02010509060101010101" pitchFamily="49" charset="-122"/>
                <a:ea typeface="幼圆" panose="02010509060101010101" pitchFamily="49" charset="-122"/>
              </a:rPr>
              <a:t>基本状态参数</a:t>
            </a:r>
            <a:r>
              <a:rPr lang="en-US" altLang="zh-CN" sz="2800" b="1">
                <a:solidFill>
                  <a:srgbClr val="FF0000"/>
                </a:solidFill>
                <a:latin typeface="幼圆" panose="02010509060101010101" pitchFamily="49" charset="-122"/>
                <a:ea typeface="幼圆" panose="02010509060101010101" pitchFamily="49" charset="-122"/>
              </a:rPr>
              <a:t>-</a:t>
            </a:r>
            <a:r>
              <a:rPr lang="zh-CN" altLang="en-US" sz="2800" b="1">
                <a:solidFill>
                  <a:srgbClr val="0033CC"/>
                </a:solidFill>
                <a:latin typeface="幼圆" panose="02010509060101010101" pitchFamily="49" charset="-122"/>
                <a:ea typeface="幼圆" panose="02010509060101010101" pitchFamily="49" charset="-122"/>
              </a:rPr>
              <a:t>压力</a:t>
            </a:r>
            <a:r>
              <a:rPr lang="en-US" altLang="zh-CN" sz="2000" b="1">
                <a:solidFill>
                  <a:srgbClr val="0033CC"/>
                </a:solidFill>
                <a:ea typeface="幼圆" panose="02010509060101010101" pitchFamily="49" charset="-122"/>
                <a:cs typeface="Times New Roman" panose="02020603050405020304" pitchFamily="18" charset="0"/>
              </a:rPr>
              <a:t>(Pressure)</a:t>
            </a:r>
            <a:endParaRPr lang="zh-CN" altLang="en-US" sz="2000" b="1">
              <a:solidFill>
                <a:srgbClr val="0033CC"/>
              </a:solidFill>
              <a:ea typeface="幼圆" panose="02010509060101010101" pitchFamily="49" charset="-122"/>
              <a:cs typeface="Times New Roman" panose="02020603050405020304" pitchFamily="18" charset="0"/>
            </a:endParaRPr>
          </a:p>
        </p:txBody>
      </p:sp>
      <p:sp>
        <p:nvSpPr>
          <p:cNvPr id="50181" name="圆角矩形 7"/>
          <p:cNvSpPr>
            <a:spLocks noChangeArrowheads="1"/>
          </p:cNvSpPr>
          <p:nvPr/>
        </p:nvSpPr>
        <p:spPr bwMode="auto">
          <a:xfrm>
            <a:off x="381000" y="927100"/>
            <a:ext cx="8369300" cy="947738"/>
          </a:xfrm>
          <a:prstGeom prst="roundRect">
            <a:avLst>
              <a:gd name="adj" fmla="val 16667"/>
            </a:avLst>
          </a:prstGeom>
          <a:solidFill>
            <a:srgbClr val="CCFF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kumimoji="1" lang="zh-CN" altLang="en-US" sz="2000" b="1">
                <a:solidFill>
                  <a:srgbClr val="FF0000"/>
                </a:solidFill>
                <a:ea typeface="幼圆" panose="02010509060101010101" pitchFamily="49" charset="-122"/>
                <a:cs typeface="Times New Roman" panose="02020603050405020304" pitchFamily="18" charset="0"/>
              </a:rPr>
              <a:t>压力： </a:t>
            </a:r>
            <a:r>
              <a:rPr kumimoji="1" lang="zh-CN" altLang="en-US" sz="2000" b="1">
                <a:ea typeface="幼圆" panose="02010509060101010101" pitchFamily="49" charset="-122"/>
                <a:cs typeface="Times New Roman" panose="02020603050405020304" pitchFamily="18" charset="0"/>
              </a:rPr>
              <a:t>单位面积上所受的垂直作用力。</a:t>
            </a:r>
            <a:r>
              <a:rPr kumimoji="1" lang="en-US" altLang="zh-CN" sz="2000" b="1">
                <a:solidFill>
                  <a:srgbClr val="0033CC"/>
                </a:solidFill>
                <a:ea typeface="幼圆" panose="02010509060101010101" pitchFamily="49" charset="-122"/>
                <a:cs typeface="Times New Roman" panose="02020603050405020304" pitchFamily="18" charset="0"/>
              </a:rPr>
              <a:t>(</a:t>
            </a:r>
            <a:r>
              <a:rPr kumimoji="1" lang="zh-CN" altLang="en-US" sz="2000" b="1">
                <a:solidFill>
                  <a:srgbClr val="0033CC"/>
                </a:solidFill>
                <a:ea typeface="幼圆" panose="02010509060101010101" pitchFamily="49" charset="-122"/>
                <a:cs typeface="Times New Roman" panose="02020603050405020304" pitchFamily="18" charset="0"/>
              </a:rPr>
              <a:t>国际单位：</a:t>
            </a:r>
            <a:r>
              <a:rPr kumimoji="1" lang="en-US" altLang="zh-CN" sz="2000" b="1">
                <a:solidFill>
                  <a:srgbClr val="0033CC"/>
                </a:solidFill>
                <a:ea typeface="幼圆" panose="02010509060101010101" pitchFamily="49" charset="-122"/>
                <a:cs typeface="Times New Roman" panose="02020603050405020304" pitchFamily="18" charset="0"/>
              </a:rPr>
              <a:t>Pa)</a:t>
            </a:r>
          </a:p>
          <a:p>
            <a:pPr>
              <a:lnSpc>
                <a:spcPct val="150000"/>
              </a:lnSpc>
            </a:pPr>
            <a:r>
              <a:rPr kumimoji="1" lang="en-US" altLang="zh-CN" sz="2000" b="1">
                <a:ea typeface="幼圆" panose="02010509060101010101" pitchFamily="49" charset="-122"/>
                <a:cs typeface="Times New Roman" panose="02020603050405020304" pitchFamily="18" charset="0"/>
              </a:rPr>
              <a:t>             </a:t>
            </a:r>
            <a:r>
              <a:rPr kumimoji="1" lang="zh-CN" altLang="en-US" sz="2000" b="1">
                <a:ea typeface="幼圆" panose="02010509060101010101" pitchFamily="49" charset="-122"/>
                <a:cs typeface="Times New Roman" panose="02020603050405020304" pitchFamily="18" charset="0"/>
              </a:rPr>
              <a:t>分子运动学：气体的压力是大量气体分子撞击器壁的</a:t>
            </a:r>
            <a:r>
              <a:rPr kumimoji="1" lang="zh-CN" altLang="en-US" sz="2000" b="1">
                <a:solidFill>
                  <a:srgbClr val="0033CC"/>
                </a:solidFill>
                <a:ea typeface="幼圆" panose="02010509060101010101" pitchFamily="49" charset="-122"/>
                <a:cs typeface="Times New Roman" panose="02020603050405020304" pitchFamily="18" charset="0"/>
              </a:rPr>
              <a:t>平均结果</a:t>
            </a:r>
            <a:r>
              <a:rPr kumimoji="1" lang="zh-CN" altLang="en-US" sz="2000" b="1">
                <a:ea typeface="幼圆" panose="02010509060101010101" pitchFamily="49" charset="-122"/>
                <a:cs typeface="Times New Roman" panose="02020603050405020304" pitchFamily="18" charset="0"/>
              </a:rPr>
              <a:t>。</a:t>
            </a:r>
          </a:p>
        </p:txBody>
      </p:sp>
      <p:sp>
        <p:nvSpPr>
          <p:cNvPr id="50182" name="Rectangle 2"/>
          <p:cNvSpPr>
            <a:spLocks noChangeArrowheads="1"/>
          </p:cNvSpPr>
          <p:nvPr/>
        </p:nvSpPr>
        <p:spPr bwMode="auto">
          <a:xfrm>
            <a:off x="2995613" y="2255838"/>
            <a:ext cx="3313112"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400" b="1">
                <a:solidFill>
                  <a:srgbClr val="FF0000"/>
                </a:solidFill>
                <a:latin typeface="幼圆" panose="02010509060101010101" pitchFamily="49" charset="-122"/>
                <a:ea typeface="幼圆" panose="02010509060101010101" pitchFamily="49" charset="-122"/>
              </a:rPr>
              <a:t>    常用压力单位</a:t>
            </a:r>
          </a:p>
        </p:txBody>
      </p:sp>
      <p:graphicFrame>
        <p:nvGraphicFramePr>
          <p:cNvPr id="50183" name="Object 4"/>
          <p:cNvGraphicFramePr>
            <a:graphicFrameLocks noChangeAspect="1"/>
          </p:cNvGraphicFramePr>
          <p:nvPr/>
        </p:nvGraphicFramePr>
        <p:xfrm>
          <a:off x="971550" y="3068638"/>
          <a:ext cx="3201988" cy="1963737"/>
        </p:xfrm>
        <a:graphic>
          <a:graphicData uri="http://schemas.openxmlformats.org/presentationml/2006/ole">
            <mc:AlternateContent xmlns:mc="http://schemas.openxmlformats.org/markup-compatibility/2006">
              <mc:Choice xmlns:v="urn:schemas-microsoft-com:vml" Requires="v">
                <p:oleObj spid="_x0000_s50193" name="Equation" r:id="rId3" imgW="1384300" imgH="850900" progId="Equation.DSMT4">
                  <p:embed/>
                </p:oleObj>
              </mc:Choice>
              <mc:Fallback>
                <p:oleObj name="Equation" r:id="rId3" imgW="1384300" imgH="8509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3068638"/>
                        <a:ext cx="3201988" cy="196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0184" name="Object 4"/>
          <p:cNvGraphicFramePr>
            <a:graphicFrameLocks noChangeAspect="1"/>
          </p:cNvGraphicFramePr>
          <p:nvPr/>
        </p:nvGraphicFramePr>
        <p:xfrm>
          <a:off x="4157663" y="3068638"/>
          <a:ext cx="4348162" cy="2109787"/>
        </p:xfrm>
        <a:graphic>
          <a:graphicData uri="http://schemas.openxmlformats.org/presentationml/2006/ole">
            <mc:AlternateContent xmlns:mc="http://schemas.openxmlformats.org/markup-compatibility/2006">
              <mc:Choice xmlns:v="urn:schemas-microsoft-com:vml" Requires="v">
                <p:oleObj spid="_x0000_s50194" name="Equation" r:id="rId5" imgW="1879600" imgH="914400" progId="Equation.DSMT4">
                  <p:embed/>
                </p:oleObj>
              </mc:Choice>
              <mc:Fallback>
                <p:oleObj name="Equation" r:id="rId5" imgW="1879600" imgH="91440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7663" y="3068638"/>
                        <a:ext cx="4348162" cy="210978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pull/>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圆角矩形 16"/>
          <p:cNvSpPr>
            <a:spLocks noChangeArrowheads="1"/>
          </p:cNvSpPr>
          <p:nvPr/>
        </p:nvSpPr>
        <p:spPr bwMode="auto">
          <a:xfrm>
            <a:off x="198438" y="1196975"/>
            <a:ext cx="8694737" cy="1511300"/>
          </a:xfrm>
          <a:prstGeom prst="roundRect">
            <a:avLst>
              <a:gd name="adj" fmla="val 16667"/>
            </a:avLst>
          </a:prstGeom>
          <a:solidFill>
            <a:srgbClr val="CCFF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kumimoji="1" lang="zh-CN" altLang="en-US" sz="2000" b="1">
                <a:solidFill>
                  <a:srgbClr val="FF0000"/>
                </a:solidFill>
                <a:ea typeface="幼圆" panose="02010509060101010101" pitchFamily="49" charset="-122"/>
                <a:cs typeface="Times New Roman" panose="02020603050405020304" pitchFamily="18" charset="0"/>
              </a:rPr>
              <a:t>绝对压力  </a:t>
            </a:r>
            <a:r>
              <a:rPr kumimoji="1" lang="en-US" altLang="zh-CN" sz="2000" b="1" i="1">
                <a:solidFill>
                  <a:srgbClr val="FF0000"/>
                </a:solidFill>
                <a:ea typeface="幼圆" panose="02010509060101010101" pitchFamily="49" charset="-122"/>
                <a:cs typeface="Times New Roman" panose="02020603050405020304" pitchFamily="18" charset="0"/>
              </a:rPr>
              <a:t>p  </a:t>
            </a:r>
            <a:r>
              <a:rPr kumimoji="1" lang="en-US" altLang="zh-CN">
                <a:ea typeface="幼圆" panose="02010509060101010101" pitchFamily="49" charset="-122"/>
                <a:cs typeface="Times New Roman" panose="02020603050405020304" pitchFamily="18" charset="0"/>
              </a:rPr>
              <a:t>(absolute pressure)-</a:t>
            </a:r>
            <a:r>
              <a:rPr kumimoji="1" lang="zh-CN" altLang="en-US" sz="2000">
                <a:ea typeface="幼圆" panose="02010509060101010101" pitchFamily="49" charset="-122"/>
                <a:cs typeface="Times New Roman" panose="02020603050405020304" pitchFamily="18" charset="0"/>
              </a:rPr>
              <a:t>真实压力</a:t>
            </a:r>
            <a:endParaRPr kumimoji="1" lang="en-US" altLang="zh-CN" sz="2000">
              <a:ea typeface="幼圆" panose="02010509060101010101" pitchFamily="49" charset="-122"/>
              <a:cs typeface="Times New Roman" panose="02020603050405020304" pitchFamily="18" charset="0"/>
            </a:endParaRPr>
          </a:p>
          <a:p>
            <a:pPr>
              <a:lnSpc>
                <a:spcPct val="150000"/>
              </a:lnSpc>
            </a:pPr>
            <a:r>
              <a:rPr kumimoji="1" lang="zh-CN" altLang="en-US" sz="2000">
                <a:ea typeface="幼圆" panose="02010509060101010101" pitchFamily="49" charset="-122"/>
                <a:cs typeface="Times New Roman" panose="02020603050405020304" pitchFamily="18" charset="0"/>
              </a:rPr>
              <a:t>  压力计所</a:t>
            </a:r>
            <a:r>
              <a:rPr kumimoji="1" lang="zh-CN" altLang="en-US" sz="2000" b="1">
                <a:solidFill>
                  <a:srgbClr val="FF0000"/>
                </a:solidFill>
                <a:ea typeface="幼圆" panose="02010509060101010101" pitchFamily="49" charset="-122"/>
                <a:cs typeface="Times New Roman" panose="02020603050405020304" pitchFamily="18" charset="0"/>
              </a:rPr>
              <a:t>测得的压力</a:t>
            </a:r>
            <a:r>
              <a:rPr kumimoji="1" lang="zh-CN" altLang="en-US" sz="2000">
                <a:ea typeface="幼圆" panose="02010509060101010101" pitchFamily="49" charset="-122"/>
                <a:cs typeface="Times New Roman" panose="02020603050405020304" pitchFamily="18" charset="0"/>
              </a:rPr>
              <a:t>是工质的真实压力</a:t>
            </a:r>
            <a:r>
              <a:rPr kumimoji="1" lang="en-US" altLang="zh-CN" sz="2000">
                <a:ea typeface="幼圆" panose="02010509060101010101" pitchFamily="49" charset="-122"/>
                <a:cs typeface="Times New Roman" panose="02020603050405020304" pitchFamily="18" charset="0"/>
              </a:rPr>
              <a:t>(</a:t>
            </a:r>
            <a:r>
              <a:rPr kumimoji="1" lang="zh-CN" altLang="en-US" sz="2000">
                <a:ea typeface="幼圆" panose="02010509060101010101" pitchFamily="49" charset="-122"/>
                <a:cs typeface="Times New Roman" panose="02020603050405020304" pitchFamily="18" charset="0"/>
              </a:rPr>
              <a:t>绝对压力</a:t>
            </a:r>
            <a:r>
              <a:rPr kumimoji="1" lang="en-US" altLang="zh-CN" sz="2000">
                <a:ea typeface="幼圆" panose="02010509060101010101" pitchFamily="49" charset="-122"/>
                <a:cs typeface="Times New Roman" panose="02020603050405020304" pitchFamily="18" charset="0"/>
              </a:rPr>
              <a:t>)</a:t>
            </a:r>
            <a:r>
              <a:rPr kumimoji="1" lang="zh-CN" altLang="en-US" sz="2000">
                <a:ea typeface="幼圆" panose="02010509060101010101" pitchFamily="49" charset="-122"/>
                <a:cs typeface="Times New Roman" panose="02020603050405020304" pitchFamily="18" charset="0"/>
              </a:rPr>
              <a:t>与环境介质压力之</a:t>
            </a:r>
            <a:r>
              <a:rPr kumimoji="1" lang="zh-CN" altLang="en-US" sz="3200" b="1">
                <a:solidFill>
                  <a:srgbClr val="0033CC"/>
                </a:solidFill>
                <a:ea typeface="幼圆" panose="02010509060101010101" pitchFamily="49" charset="-122"/>
                <a:cs typeface="Times New Roman" panose="02020603050405020304" pitchFamily="18" charset="0"/>
              </a:rPr>
              <a:t>差</a:t>
            </a:r>
            <a:r>
              <a:rPr kumimoji="1" lang="zh-CN" altLang="en-US" sz="2000">
                <a:ea typeface="幼圆" panose="02010509060101010101" pitchFamily="49" charset="-122"/>
                <a:cs typeface="Times New Roman" panose="02020603050405020304" pitchFamily="18" charset="0"/>
              </a:rPr>
              <a:t>。</a:t>
            </a:r>
            <a:endParaRPr kumimoji="1" lang="en-US" altLang="zh-CN" sz="2000">
              <a:ea typeface="幼圆" panose="02010509060101010101" pitchFamily="49" charset="-122"/>
              <a:cs typeface="Times New Roman" panose="02020603050405020304" pitchFamily="18" charset="0"/>
            </a:endParaRPr>
          </a:p>
        </p:txBody>
      </p:sp>
      <p:sp>
        <p:nvSpPr>
          <p:cNvPr id="51203" name="Text Box 2"/>
          <p:cNvSpPr txBox="1">
            <a:spLocks noChangeArrowheads="1"/>
          </p:cNvSpPr>
          <p:nvPr/>
        </p:nvSpPr>
        <p:spPr bwMode="auto">
          <a:xfrm>
            <a:off x="222250" y="176213"/>
            <a:ext cx="51006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zh-CN" altLang="en-US" sz="2800" b="1">
                <a:solidFill>
                  <a:srgbClr val="FF0000"/>
                </a:solidFill>
                <a:latin typeface="幼圆" panose="02010509060101010101" pitchFamily="49" charset="-122"/>
                <a:ea typeface="幼圆" panose="02010509060101010101" pitchFamily="49" charset="-122"/>
              </a:rPr>
              <a:t>基本状态参数</a:t>
            </a:r>
            <a:r>
              <a:rPr lang="en-US" altLang="zh-CN" sz="2800" b="1">
                <a:solidFill>
                  <a:srgbClr val="FF0000"/>
                </a:solidFill>
                <a:latin typeface="幼圆" panose="02010509060101010101" pitchFamily="49" charset="-122"/>
                <a:ea typeface="幼圆" panose="02010509060101010101" pitchFamily="49" charset="-122"/>
              </a:rPr>
              <a:t>-</a:t>
            </a:r>
            <a:r>
              <a:rPr lang="zh-CN" altLang="en-US" sz="2800" b="1">
                <a:solidFill>
                  <a:srgbClr val="0033CC"/>
                </a:solidFill>
                <a:ea typeface="幼圆" panose="02010509060101010101" pitchFamily="49" charset="-122"/>
                <a:cs typeface="Times New Roman" panose="02020603050405020304" pitchFamily="18" charset="0"/>
              </a:rPr>
              <a:t>压力</a:t>
            </a:r>
            <a:r>
              <a:rPr lang="en-US" altLang="zh-CN" sz="2000" b="1">
                <a:solidFill>
                  <a:srgbClr val="0033CC"/>
                </a:solidFill>
                <a:ea typeface="幼圆" panose="02010509060101010101" pitchFamily="49" charset="-122"/>
                <a:cs typeface="Times New Roman" panose="02020603050405020304" pitchFamily="18" charset="0"/>
              </a:rPr>
              <a:t>(Pressure)</a:t>
            </a:r>
            <a:endParaRPr lang="zh-CN" altLang="en-US" sz="2000" b="1">
              <a:solidFill>
                <a:srgbClr val="0033CC"/>
              </a:solidFill>
              <a:ea typeface="幼圆" panose="02010509060101010101" pitchFamily="49" charset="-122"/>
              <a:cs typeface="Times New Roman" panose="02020603050405020304" pitchFamily="18" charset="0"/>
            </a:endParaRPr>
          </a:p>
        </p:txBody>
      </p:sp>
      <p:sp>
        <p:nvSpPr>
          <p:cNvPr id="51204" name="圆角矩形 10"/>
          <p:cNvSpPr>
            <a:spLocks noChangeArrowheads="1"/>
          </p:cNvSpPr>
          <p:nvPr/>
        </p:nvSpPr>
        <p:spPr bwMode="auto">
          <a:xfrm>
            <a:off x="249238" y="2852738"/>
            <a:ext cx="8643937" cy="720725"/>
          </a:xfrm>
          <a:prstGeom prst="roundRect">
            <a:avLst>
              <a:gd name="adj" fmla="val 16667"/>
            </a:avLst>
          </a:pr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kumimoji="1" lang="zh-CN" altLang="en-US" sz="2400" b="1">
                <a:solidFill>
                  <a:srgbClr val="FF0000"/>
                </a:solidFill>
                <a:ea typeface="幼圆" panose="02010509060101010101" pitchFamily="49" charset="-122"/>
                <a:cs typeface="Times New Roman" panose="02020603050405020304" pitchFamily="18" charset="0"/>
              </a:rPr>
              <a:t>表压力 </a:t>
            </a:r>
            <a:r>
              <a:rPr kumimoji="1" lang="en-US" altLang="zh-CN" sz="2400" b="1" i="1">
                <a:solidFill>
                  <a:srgbClr val="FF0000"/>
                </a:solidFill>
                <a:ea typeface="幼圆" panose="02010509060101010101" pitchFamily="49" charset="-122"/>
                <a:cs typeface="Times New Roman" panose="02020603050405020304" pitchFamily="18" charset="0"/>
              </a:rPr>
              <a:t>p</a:t>
            </a:r>
            <a:r>
              <a:rPr kumimoji="1" lang="en-US" altLang="zh-CN" sz="2400" b="1" baseline="-25000">
                <a:solidFill>
                  <a:srgbClr val="FF0000"/>
                </a:solidFill>
                <a:ea typeface="幼圆" panose="02010509060101010101" pitchFamily="49" charset="-122"/>
                <a:cs typeface="Times New Roman" panose="02020603050405020304" pitchFamily="18" charset="0"/>
              </a:rPr>
              <a:t>e</a:t>
            </a:r>
            <a:r>
              <a:rPr kumimoji="1" lang="en-US" altLang="zh-CN" sz="2400" b="1">
                <a:solidFill>
                  <a:srgbClr val="FF0000"/>
                </a:solidFill>
                <a:ea typeface="幼圆" panose="02010509060101010101" pitchFamily="49" charset="-122"/>
                <a:cs typeface="Times New Roman" panose="02020603050405020304" pitchFamily="18" charset="0"/>
              </a:rPr>
              <a:t>    </a:t>
            </a:r>
            <a:r>
              <a:rPr kumimoji="1" lang="zh-CN" altLang="en-US" sz="2400" b="1">
                <a:solidFill>
                  <a:srgbClr val="FF0000"/>
                </a:solidFill>
                <a:ea typeface="幼圆" panose="02010509060101010101" pitchFamily="49" charset="-122"/>
                <a:cs typeface="Times New Roman" panose="02020603050405020304" pitchFamily="18" charset="0"/>
              </a:rPr>
              <a:t> </a:t>
            </a:r>
            <a:r>
              <a:rPr kumimoji="1" lang="en-US" altLang="zh-CN" sz="2400">
                <a:ea typeface="幼圆" panose="02010509060101010101" pitchFamily="49" charset="-122"/>
                <a:cs typeface="Times New Roman" panose="02020603050405020304" pitchFamily="18" charset="0"/>
              </a:rPr>
              <a:t>(gauge pressure)</a:t>
            </a:r>
            <a:r>
              <a:rPr kumimoji="1" lang="zh-CN" altLang="en-US" sz="2400">
                <a:ea typeface="幼圆" panose="02010509060101010101" pitchFamily="49" charset="-122"/>
                <a:cs typeface="Times New Roman" panose="02020603050405020304" pitchFamily="18" charset="0"/>
              </a:rPr>
              <a:t>：   </a:t>
            </a:r>
            <a:r>
              <a:rPr kumimoji="1" lang="zh-CN" altLang="en-US" sz="2400" b="1">
                <a:solidFill>
                  <a:srgbClr val="0033CC"/>
                </a:solidFill>
                <a:ea typeface="幼圆" panose="02010509060101010101" pitchFamily="49" charset="-122"/>
                <a:cs typeface="Times New Roman" panose="02020603050405020304" pitchFamily="18" charset="0"/>
              </a:rPr>
              <a:t>高于</a:t>
            </a:r>
            <a:r>
              <a:rPr kumimoji="1" lang="zh-CN" altLang="en-US" sz="2400" b="1">
                <a:ea typeface="幼圆" panose="02010509060101010101" pitchFamily="49" charset="-122"/>
                <a:cs typeface="Times New Roman" panose="02020603050405020304" pitchFamily="18" charset="0"/>
              </a:rPr>
              <a:t>大气压力的</a:t>
            </a:r>
            <a:r>
              <a:rPr kumimoji="1" lang="zh-CN" altLang="en-US" sz="2400" b="1">
                <a:solidFill>
                  <a:srgbClr val="0033CC"/>
                </a:solidFill>
                <a:ea typeface="幼圆" panose="02010509060101010101" pitchFamily="49" charset="-122"/>
                <a:cs typeface="Times New Roman" panose="02020603050405020304" pitchFamily="18" charset="0"/>
              </a:rPr>
              <a:t>差数</a:t>
            </a:r>
            <a:endParaRPr kumimoji="1" lang="en-US" altLang="zh-CN" sz="2400" b="1">
              <a:solidFill>
                <a:srgbClr val="0033CC"/>
              </a:solidFill>
              <a:ea typeface="幼圆" panose="02010509060101010101" pitchFamily="49" charset="-122"/>
              <a:cs typeface="Times New Roman" panose="02020603050405020304" pitchFamily="18" charset="0"/>
            </a:endParaRPr>
          </a:p>
        </p:txBody>
      </p:sp>
      <p:sp>
        <p:nvSpPr>
          <p:cNvPr id="12" name="圆角矩形 11"/>
          <p:cNvSpPr>
            <a:spLocks noChangeArrowheads="1"/>
          </p:cNvSpPr>
          <p:nvPr/>
        </p:nvSpPr>
        <p:spPr bwMode="auto">
          <a:xfrm>
            <a:off x="222250" y="3860800"/>
            <a:ext cx="8670925" cy="720725"/>
          </a:xfrm>
          <a:prstGeom prst="roundRect">
            <a:avLst>
              <a:gd name="adj" fmla="val 16667"/>
            </a:avLst>
          </a:prstGeom>
          <a:solidFill>
            <a:schemeClr val="accent1">
              <a:lumMod val="60000"/>
              <a:lumOff val="40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defRPr/>
            </a:pPr>
            <a:r>
              <a:rPr kumimoji="1" lang="zh-CN" altLang="en-US" sz="2400" b="1" dirty="0" smtClean="0">
                <a:solidFill>
                  <a:srgbClr val="FF0000"/>
                </a:solidFill>
                <a:ea typeface="幼圆" panose="02010509060101010101" pitchFamily="49" charset="-122"/>
                <a:cs typeface="Times New Roman" panose="02020603050405020304" pitchFamily="18" charset="0"/>
              </a:rPr>
              <a:t>真空度 </a:t>
            </a:r>
            <a:r>
              <a:rPr kumimoji="1" lang="en-US" altLang="zh-CN" sz="2400" b="1" i="1" dirty="0" err="1" smtClean="0">
                <a:solidFill>
                  <a:srgbClr val="FF0000"/>
                </a:solidFill>
                <a:ea typeface="幼圆" panose="02010509060101010101" pitchFamily="49" charset="-122"/>
                <a:cs typeface="Times New Roman" panose="02020603050405020304" pitchFamily="18" charset="0"/>
              </a:rPr>
              <a:t>p</a:t>
            </a:r>
            <a:r>
              <a:rPr kumimoji="1" lang="en-US" altLang="zh-CN" sz="2400" b="1" baseline="-25000" dirty="0" err="1" smtClean="0">
                <a:solidFill>
                  <a:srgbClr val="FF0000"/>
                </a:solidFill>
                <a:ea typeface="幼圆" panose="02010509060101010101" pitchFamily="49" charset="-122"/>
                <a:cs typeface="Times New Roman" panose="02020603050405020304" pitchFamily="18" charset="0"/>
              </a:rPr>
              <a:t>v</a:t>
            </a:r>
            <a:r>
              <a:rPr kumimoji="1" lang="en-US" altLang="zh-CN" sz="2400" b="1" baseline="-25000" dirty="0" smtClean="0">
                <a:solidFill>
                  <a:srgbClr val="FF0000"/>
                </a:solidFill>
                <a:ea typeface="幼圆" panose="02010509060101010101" pitchFamily="49" charset="-122"/>
                <a:cs typeface="Times New Roman" panose="02020603050405020304" pitchFamily="18" charset="0"/>
              </a:rPr>
              <a:t> </a:t>
            </a:r>
            <a:r>
              <a:rPr kumimoji="1" lang="en-US" altLang="zh-CN" sz="2400" b="1" dirty="0" smtClean="0">
                <a:solidFill>
                  <a:srgbClr val="FF0000"/>
                </a:solidFill>
                <a:ea typeface="幼圆" panose="02010509060101010101" pitchFamily="49" charset="-122"/>
                <a:cs typeface="Times New Roman" panose="02020603050405020304" pitchFamily="18" charset="0"/>
              </a:rPr>
              <a:t>    </a:t>
            </a:r>
            <a:r>
              <a:rPr kumimoji="1" lang="en-US" altLang="zh-CN" sz="2400" dirty="0" smtClean="0">
                <a:ea typeface="幼圆" panose="02010509060101010101" pitchFamily="49" charset="-122"/>
                <a:cs typeface="Times New Roman" panose="02020603050405020304" pitchFamily="18" charset="0"/>
              </a:rPr>
              <a:t>(vacuum pressure)</a:t>
            </a:r>
            <a:r>
              <a:rPr kumimoji="1" lang="zh-CN" altLang="en-US" sz="2400" dirty="0" smtClean="0">
                <a:ea typeface="幼圆" panose="02010509060101010101" pitchFamily="49" charset="-122"/>
                <a:cs typeface="Times New Roman" panose="02020603050405020304" pitchFamily="18" charset="0"/>
              </a:rPr>
              <a:t>：</a:t>
            </a:r>
            <a:r>
              <a:rPr kumimoji="1" lang="zh-CN" altLang="en-US" sz="2400" b="1" dirty="0" smtClean="0">
                <a:solidFill>
                  <a:srgbClr val="0033CC"/>
                </a:solidFill>
                <a:ea typeface="幼圆" panose="02010509060101010101" pitchFamily="49" charset="-122"/>
                <a:cs typeface="Times New Roman" panose="02020603050405020304" pitchFamily="18" charset="0"/>
              </a:rPr>
              <a:t>低于</a:t>
            </a:r>
            <a:r>
              <a:rPr kumimoji="1" lang="zh-CN" altLang="en-US" sz="2400" b="1" dirty="0" smtClean="0">
                <a:ea typeface="幼圆" panose="02010509060101010101" pitchFamily="49" charset="-122"/>
                <a:cs typeface="Times New Roman" panose="02020603050405020304" pitchFamily="18" charset="0"/>
              </a:rPr>
              <a:t>大气压力的</a:t>
            </a:r>
            <a:r>
              <a:rPr kumimoji="1" lang="zh-CN" altLang="en-US" sz="2400" b="1" dirty="0" smtClean="0">
                <a:solidFill>
                  <a:srgbClr val="0033CC"/>
                </a:solidFill>
                <a:ea typeface="幼圆" panose="02010509060101010101" pitchFamily="49" charset="-122"/>
                <a:cs typeface="Times New Roman" panose="02020603050405020304" pitchFamily="18" charset="0"/>
              </a:rPr>
              <a:t>差数</a:t>
            </a:r>
            <a:endParaRPr kumimoji="1" lang="en-US" altLang="zh-CN" sz="2400" b="1" dirty="0" smtClean="0">
              <a:solidFill>
                <a:srgbClr val="0033CC"/>
              </a:solidFill>
              <a:ea typeface="幼圆" panose="02010509060101010101" pitchFamily="49" charset="-122"/>
              <a:cs typeface="Times New Roman" panose="02020603050405020304" pitchFamily="18" charset="0"/>
            </a:endParaRPr>
          </a:p>
        </p:txBody>
      </p:sp>
    </p:spTree>
  </p:cSld>
  <p:clrMapOvr>
    <a:masterClrMapping/>
  </p:clrMapOvr>
  <p:transition spd="slow">
    <p:cove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13" descr="F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908050"/>
            <a:ext cx="5689600" cy="538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7" name="Text Box 2"/>
          <p:cNvSpPr txBox="1">
            <a:spLocks noChangeArrowheads="1"/>
          </p:cNvSpPr>
          <p:nvPr/>
        </p:nvSpPr>
        <p:spPr bwMode="auto">
          <a:xfrm>
            <a:off x="222250" y="176213"/>
            <a:ext cx="51006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zh-CN" altLang="en-US" sz="2800" b="1">
                <a:solidFill>
                  <a:srgbClr val="FF0000"/>
                </a:solidFill>
                <a:latin typeface="幼圆" panose="02010509060101010101" pitchFamily="49" charset="-122"/>
                <a:ea typeface="幼圆" panose="02010509060101010101" pitchFamily="49" charset="-122"/>
              </a:rPr>
              <a:t>基本状态参数</a:t>
            </a:r>
            <a:r>
              <a:rPr lang="en-US" altLang="zh-CN" sz="2800" b="1">
                <a:solidFill>
                  <a:srgbClr val="FF0000"/>
                </a:solidFill>
                <a:latin typeface="幼圆" panose="02010509060101010101" pitchFamily="49" charset="-122"/>
                <a:ea typeface="幼圆" panose="02010509060101010101" pitchFamily="49" charset="-122"/>
              </a:rPr>
              <a:t>-</a:t>
            </a:r>
            <a:r>
              <a:rPr lang="zh-CN" altLang="en-US" sz="2800" b="1">
                <a:solidFill>
                  <a:srgbClr val="0033CC"/>
                </a:solidFill>
                <a:ea typeface="幼圆" panose="02010509060101010101" pitchFamily="49" charset="-122"/>
                <a:cs typeface="Times New Roman" panose="02020603050405020304" pitchFamily="18" charset="0"/>
              </a:rPr>
              <a:t>压力</a:t>
            </a:r>
            <a:endParaRPr lang="en-US" altLang="zh-CN" sz="2800" b="1">
              <a:solidFill>
                <a:srgbClr val="0033CC"/>
              </a:solidFill>
              <a:ea typeface="幼圆" panose="02010509060101010101" pitchFamily="49" charset="-122"/>
              <a:cs typeface="Times New Roman" panose="02020603050405020304" pitchFamily="18" charset="0"/>
            </a:endParaRPr>
          </a:p>
        </p:txBody>
      </p:sp>
      <p:sp>
        <p:nvSpPr>
          <p:cNvPr id="52228" name="Text Box 6"/>
          <p:cNvSpPr txBox="1">
            <a:spLocks noChangeArrowheads="1"/>
          </p:cNvSpPr>
          <p:nvPr/>
        </p:nvSpPr>
        <p:spPr bwMode="auto">
          <a:xfrm>
            <a:off x="4170363" y="1858963"/>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kumimoji="1" lang="zh-CN" altLang="zh-CN" sz="2400">
              <a:ea typeface="宋体" panose="02010600030101010101" pitchFamily="2" charset="-122"/>
            </a:endParaRPr>
          </a:p>
        </p:txBody>
      </p:sp>
      <p:graphicFrame>
        <p:nvGraphicFramePr>
          <p:cNvPr id="52229" name="Object 3"/>
          <p:cNvGraphicFramePr>
            <a:graphicFrameLocks noChangeAspect="1"/>
          </p:cNvGraphicFramePr>
          <p:nvPr/>
        </p:nvGraphicFramePr>
        <p:xfrm>
          <a:off x="4213225" y="4402138"/>
          <a:ext cx="539750" cy="646112"/>
        </p:xfrm>
        <a:graphic>
          <a:graphicData uri="http://schemas.openxmlformats.org/presentationml/2006/ole">
            <mc:AlternateContent xmlns:mc="http://schemas.openxmlformats.org/markup-compatibility/2006">
              <mc:Choice xmlns:v="urn:schemas-microsoft-com:vml" Requires="v">
                <p:oleObj spid="_x0000_s52265" name="Equation" r:id="rId4" imgW="190500" imgH="228600" progId="Equation.DSMT4">
                  <p:embed/>
                </p:oleObj>
              </mc:Choice>
              <mc:Fallback>
                <p:oleObj name="Equation" r:id="rId4" imgW="190500" imgH="228600"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3225" y="4402138"/>
                        <a:ext cx="5397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2230" name="组合 10"/>
          <p:cNvGrpSpPr>
            <a:grpSpLocks/>
          </p:cNvGrpSpPr>
          <p:nvPr/>
        </p:nvGrpSpPr>
        <p:grpSpPr bwMode="auto">
          <a:xfrm>
            <a:off x="1187450" y="1135063"/>
            <a:ext cx="5022850" cy="1204912"/>
            <a:chOff x="1186681" y="1135063"/>
            <a:chExt cx="5023619" cy="1205607"/>
          </a:xfrm>
        </p:grpSpPr>
        <p:grpSp>
          <p:nvGrpSpPr>
            <p:cNvPr id="52237" name="组合 1"/>
            <p:cNvGrpSpPr>
              <a:grpSpLocks/>
            </p:cNvGrpSpPr>
            <p:nvPr/>
          </p:nvGrpSpPr>
          <p:grpSpPr bwMode="auto">
            <a:xfrm>
              <a:off x="1186681" y="1222492"/>
              <a:ext cx="4492948" cy="1118178"/>
              <a:chOff x="1186681" y="1222492"/>
              <a:chExt cx="4492948" cy="1118178"/>
            </a:xfrm>
          </p:grpSpPr>
          <p:graphicFrame>
            <p:nvGraphicFramePr>
              <p:cNvPr id="52239" name="Object 3"/>
              <p:cNvGraphicFramePr>
                <a:graphicFrameLocks noChangeAspect="1"/>
              </p:cNvGraphicFramePr>
              <p:nvPr/>
            </p:nvGraphicFramePr>
            <p:xfrm>
              <a:off x="1186681" y="1222492"/>
              <a:ext cx="1769517" cy="1118178"/>
            </p:xfrm>
            <a:graphic>
              <a:graphicData uri="http://schemas.openxmlformats.org/presentationml/2006/ole">
                <mc:AlternateContent xmlns:mc="http://schemas.openxmlformats.org/markup-compatibility/2006">
                  <mc:Choice xmlns:v="urn:schemas-microsoft-com:vml" Requires="v">
                    <p:oleObj spid="_x0000_s52266" name="Equation" r:id="rId6" imgW="723586" imgH="457002" progId="Equation.DSMT4">
                      <p:embed/>
                    </p:oleObj>
                  </mc:Choice>
                  <mc:Fallback>
                    <p:oleObj name="Equation" r:id="rId6" imgW="723586" imgH="457002"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6681" y="1222492"/>
                            <a:ext cx="1769517" cy="1118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240" name="圆角矩形 4"/>
              <p:cNvSpPr>
                <a:spLocks noChangeArrowheads="1"/>
              </p:cNvSpPr>
              <p:nvPr/>
            </p:nvSpPr>
            <p:spPr bwMode="auto">
              <a:xfrm>
                <a:off x="4716016" y="1340768"/>
                <a:ext cx="963613" cy="376237"/>
              </a:xfrm>
              <a:prstGeom prst="roundRect">
                <a:avLst>
                  <a:gd name="adj" fmla="val 16667"/>
                </a:avLst>
              </a:pr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25000"/>
                  </a:lnSpc>
                </a:pPr>
                <a:r>
                  <a:rPr kumimoji="1" lang="zh-CN" altLang="en-US">
                    <a:solidFill>
                      <a:schemeClr val="bg1"/>
                    </a:solidFill>
                    <a:ea typeface="幼圆" panose="02010509060101010101" pitchFamily="49" charset="-122"/>
                    <a:cs typeface="Times New Roman" panose="02020603050405020304" pitchFamily="18" charset="0"/>
                  </a:rPr>
                  <a:t>表压力</a:t>
                </a:r>
                <a:endParaRPr kumimoji="1" lang="en-US" altLang="zh-CN">
                  <a:solidFill>
                    <a:schemeClr val="bg1"/>
                  </a:solidFill>
                  <a:ea typeface="幼圆" panose="02010509060101010101" pitchFamily="49" charset="-122"/>
                  <a:cs typeface="Times New Roman" panose="02020603050405020304" pitchFamily="18" charset="0"/>
                </a:endParaRPr>
              </a:p>
            </p:txBody>
          </p:sp>
        </p:grpSp>
        <p:graphicFrame>
          <p:nvGraphicFramePr>
            <p:cNvPr id="52238" name="Object 3"/>
            <p:cNvGraphicFramePr>
              <a:graphicFrameLocks noChangeAspect="1"/>
            </p:cNvGraphicFramePr>
            <p:nvPr/>
          </p:nvGraphicFramePr>
          <p:xfrm>
            <a:off x="5708650" y="1135063"/>
            <a:ext cx="501650" cy="646112"/>
          </p:xfrm>
          <a:graphic>
            <a:graphicData uri="http://schemas.openxmlformats.org/presentationml/2006/ole">
              <mc:AlternateContent xmlns:mc="http://schemas.openxmlformats.org/markup-compatibility/2006">
                <mc:Choice xmlns:v="urn:schemas-microsoft-com:vml" Requires="v">
                  <p:oleObj spid="_x0000_s52267" name="Equation" r:id="rId8" imgW="177646" imgH="228402" progId="Equation.DSMT4">
                    <p:embed/>
                  </p:oleObj>
                </mc:Choice>
                <mc:Fallback>
                  <p:oleObj name="Equation" r:id="rId8" imgW="177646" imgH="228402" progId="Equation.DSMT4">
                    <p:embed/>
                    <p:pic>
                      <p:nvPicPr>
                        <p:cNvPr id="0"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08650" y="1135063"/>
                          <a:ext cx="5016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2231" name="组合 14"/>
          <p:cNvGrpSpPr>
            <a:grpSpLocks/>
          </p:cNvGrpSpPr>
          <p:nvPr/>
        </p:nvGrpSpPr>
        <p:grpSpPr bwMode="auto">
          <a:xfrm>
            <a:off x="5940425" y="3030538"/>
            <a:ext cx="2911475" cy="2630487"/>
            <a:chOff x="5940152" y="3030538"/>
            <a:chExt cx="2912486" cy="2630710"/>
          </a:xfrm>
        </p:grpSpPr>
        <p:grpSp>
          <p:nvGrpSpPr>
            <p:cNvPr id="52233" name="组合 8"/>
            <p:cNvGrpSpPr>
              <a:grpSpLocks/>
            </p:cNvGrpSpPr>
            <p:nvPr/>
          </p:nvGrpSpPr>
          <p:grpSpPr bwMode="auto">
            <a:xfrm>
              <a:off x="5940152" y="3224395"/>
              <a:ext cx="2912486" cy="2436853"/>
              <a:chOff x="5940152" y="3224395"/>
              <a:chExt cx="2912486" cy="2436853"/>
            </a:xfrm>
          </p:grpSpPr>
          <p:graphicFrame>
            <p:nvGraphicFramePr>
              <p:cNvPr id="52235" name="Object 13"/>
              <p:cNvGraphicFramePr>
                <a:graphicFrameLocks noChangeAspect="1"/>
              </p:cNvGraphicFramePr>
              <p:nvPr/>
            </p:nvGraphicFramePr>
            <p:xfrm>
              <a:off x="7308304" y="4725144"/>
              <a:ext cx="1544334" cy="936104"/>
            </p:xfrm>
            <a:graphic>
              <a:graphicData uri="http://schemas.openxmlformats.org/presentationml/2006/ole">
                <mc:AlternateContent xmlns:mc="http://schemas.openxmlformats.org/markup-compatibility/2006">
                  <mc:Choice xmlns:v="urn:schemas-microsoft-com:vml" Requires="v">
                    <p:oleObj spid="_x0000_s52268" name="Equation" r:id="rId10" imgW="736600" imgH="457200" progId="Equation.DSMT4">
                      <p:embed/>
                    </p:oleObj>
                  </mc:Choice>
                  <mc:Fallback>
                    <p:oleObj name="Equation" r:id="rId10" imgW="736600" imgH="457200" progId="Equation.DSMT4">
                      <p:embed/>
                      <p:pic>
                        <p:nvPicPr>
                          <p:cNvPr id="0"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08304" y="4725144"/>
                            <a:ext cx="1544334"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236" name="圆角矩形 4"/>
              <p:cNvSpPr>
                <a:spLocks noChangeArrowheads="1"/>
              </p:cNvSpPr>
              <p:nvPr/>
            </p:nvSpPr>
            <p:spPr bwMode="auto">
              <a:xfrm>
                <a:off x="5940152" y="3224395"/>
                <a:ext cx="963612" cy="376237"/>
              </a:xfrm>
              <a:prstGeom prst="roundRect">
                <a:avLst>
                  <a:gd name="adj" fmla="val 16667"/>
                </a:avLst>
              </a:prstGeom>
              <a:solidFill>
                <a:srgbClr val="0033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25000"/>
                  </a:lnSpc>
                </a:pPr>
                <a:r>
                  <a:rPr kumimoji="1" lang="zh-CN" altLang="en-US">
                    <a:solidFill>
                      <a:schemeClr val="bg1"/>
                    </a:solidFill>
                    <a:ea typeface="幼圆" panose="02010509060101010101" pitchFamily="49" charset="-122"/>
                    <a:cs typeface="Times New Roman" panose="02020603050405020304" pitchFamily="18" charset="0"/>
                  </a:rPr>
                  <a:t>真空度</a:t>
                </a:r>
                <a:endParaRPr kumimoji="1" lang="en-US" altLang="zh-CN">
                  <a:solidFill>
                    <a:schemeClr val="bg1"/>
                  </a:solidFill>
                  <a:ea typeface="幼圆" panose="02010509060101010101" pitchFamily="49" charset="-122"/>
                  <a:cs typeface="Times New Roman" panose="02020603050405020304" pitchFamily="18" charset="0"/>
                </a:endParaRPr>
              </a:p>
            </p:txBody>
          </p:sp>
        </p:grpSp>
        <p:graphicFrame>
          <p:nvGraphicFramePr>
            <p:cNvPr id="52234" name="Object 3"/>
            <p:cNvGraphicFramePr>
              <a:graphicFrameLocks noChangeAspect="1"/>
            </p:cNvGraphicFramePr>
            <p:nvPr/>
          </p:nvGraphicFramePr>
          <p:xfrm>
            <a:off x="6962775" y="3030538"/>
            <a:ext cx="538163" cy="646112"/>
          </p:xfrm>
          <a:graphic>
            <a:graphicData uri="http://schemas.openxmlformats.org/presentationml/2006/ole">
              <mc:AlternateContent xmlns:mc="http://schemas.openxmlformats.org/markup-compatibility/2006">
                <mc:Choice xmlns:v="urn:schemas-microsoft-com:vml" Requires="v">
                  <p:oleObj spid="_x0000_s52269" name="Equation" r:id="rId12" imgW="190500" imgH="228600" progId="Equation.DSMT4">
                    <p:embed/>
                  </p:oleObj>
                </mc:Choice>
                <mc:Fallback>
                  <p:oleObj name="Equation" r:id="rId12" imgW="190500" imgH="228600" progId="Equation.DSMT4">
                    <p:embed/>
                    <p:pic>
                      <p:nvPicPr>
                        <p:cNvPr id="0" name="Object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62775" y="3030538"/>
                          <a:ext cx="5381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52232" name="Object 3"/>
          <p:cNvGraphicFramePr>
            <a:graphicFrameLocks noChangeAspect="1"/>
          </p:cNvGraphicFramePr>
          <p:nvPr/>
        </p:nvGraphicFramePr>
        <p:xfrm>
          <a:off x="3238500" y="3792538"/>
          <a:ext cx="430213" cy="466725"/>
        </p:xfrm>
        <a:graphic>
          <a:graphicData uri="http://schemas.openxmlformats.org/presentationml/2006/ole">
            <mc:AlternateContent xmlns:mc="http://schemas.openxmlformats.org/markup-compatibility/2006">
              <mc:Choice xmlns:v="urn:schemas-microsoft-com:vml" Requires="v">
                <p:oleObj spid="_x0000_s52270" name="Equation" r:id="rId14" imgW="152268" imgH="164957" progId="Equation.DSMT4">
                  <p:embed/>
                </p:oleObj>
              </mc:Choice>
              <mc:Fallback>
                <p:oleObj name="Equation" r:id="rId14" imgW="152268" imgH="164957" progId="Equation.DSMT4">
                  <p:embed/>
                  <p:pic>
                    <p:nvPicPr>
                      <p:cNvPr id="0" name="Object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38500" y="3792538"/>
                        <a:ext cx="430213"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dissolv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圆角矩形 14"/>
          <p:cNvSpPr>
            <a:spLocks noChangeArrowheads="1"/>
          </p:cNvSpPr>
          <p:nvPr/>
        </p:nvSpPr>
        <p:spPr bwMode="auto">
          <a:xfrm>
            <a:off x="295275" y="896938"/>
            <a:ext cx="8693150" cy="1801812"/>
          </a:xfrm>
          <a:prstGeom prst="roundRect">
            <a:avLst>
              <a:gd name="adj" fmla="val 16667"/>
            </a:avLst>
          </a:pr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endParaRPr kumimoji="1" lang="en-US" altLang="zh-CN" sz="2000">
              <a:ea typeface="幼圆" panose="02010509060101010101" pitchFamily="49" charset="-122"/>
              <a:cs typeface="Times New Roman" panose="02020603050405020304" pitchFamily="18" charset="0"/>
            </a:endParaRPr>
          </a:p>
        </p:txBody>
      </p:sp>
      <p:sp>
        <p:nvSpPr>
          <p:cNvPr id="53251" name="圆角矩形 13"/>
          <p:cNvSpPr>
            <a:spLocks noChangeArrowheads="1"/>
          </p:cNvSpPr>
          <p:nvPr/>
        </p:nvSpPr>
        <p:spPr bwMode="auto">
          <a:xfrm>
            <a:off x="295275" y="2813050"/>
            <a:ext cx="8693150" cy="1803400"/>
          </a:xfrm>
          <a:prstGeom prst="roundRect">
            <a:avLst>
              <a:gd name="adj" fmla="val 16667"/>
            </a:avLst>
          </a:prstGeom>
          <a:solidFill>
            <a:srgbClr val="CCFF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endParaRPr kumimoji="1" lang="en-US" altLang="zh-CN" sz="2000">
              <a:ea typeface="幼圆" panose="02010509060101010101" pitchFamily="49" charset="-122"/>
              <a:cs typeface="Times New Roman" panose="02020603050405020304" pitchFamily="18" charset="0"/>
            </a:endParaRPr>
          </a:p>
        </p:txBody>
      </p:sp>
      <p:sp>
        <p:nvSpPr>
          <p:cNvPr id="53252" name="Rectangle 3"/>
          <p:cNvSpPr>
            <a:spLocks noChangeArrowheads="1"/>
          </p:cNvSpPr>
          <p:nvPr/>
        </p:nvSpPr>
        <p:spPr bwMode="auto">
          <a:xfrm>
            <a:off x="755650" y="1065213"/>
            <a:ext cx="77724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spcBef>
                <a:spcPct val="20000"/>
              </a:spcBef>
            </a:pPr>
            <a:r>
              <a:rPr kumimoji="1" lang="zh-CN" altLang="en-US" sz="2400" b="1">
                <a:solidFill>
                  <a:srgbClr val="0033CC"/>
                </a:solidFill>
                <a:ea typeface="幼圆" panose="02010509060101010101" pitchFamily="49" charset="-122"/>
                <a:cs typeface="Times New Roman" panose="02020603050405020304" pitchFamily="18" charset="0"/>
              </a:rPr>
              <a:t>比体积</a:t>
            </a:r>
            <a:r>
              <a:rPr kumimoji="1" lang="en-US" altLang="zh-CN" sz="2400" b="1">
                <a:ea typeface="幼圆" panose="02010509060101010101" pitchFamily="49" charset="-122"/>
                <a:cs typeface="Times New Roman" panose="02020603050405020304" pitchFamily="18" charset="0"/>
              </a:rPr>
              <a:t>(Specific volume) </a:t>
            </a:r>
          </a:p>
        </p:txBody>
      </p:sp>
      <p:graphicFrame>
        <p:nvGraphicFramePr>
          <p:cNvPr id="53253" name="Object 4"/>
          <p:cNvGraphicFramePr>
            <a:graphicFrameLocks noChangeAspect="1"/>
          </p:cNvGraphicFramePr>
          <p:nvPr/>
        </p:nvGraphicFramePr>
        <p:xfrm>
          <a:off x="1335088" y="1714500"/>
          <a:ext cx="1498600" cy="741363"/>
        </p:xfrm>
        <a:graphic>
          <a:graphicData uri="http://schemas.openxmlformats.org/presentationml/2006/ole">
            <mc:AlternateContent xmlns:mc="http://schemas.openxmlformats.org/markup-compatibility/2006">
              <mc:Choice xmlns:v="urn:schemas-microsoft-com:vml" Requires="v">
                <p:oleObj spid="_x0000_s53283" name="Equation" r:id="rId3" imgW="418918" imgH="393529" progId="Equation.3">
                  <p:embed/>
                </p:oleObj>
              </mc:Choice>
              <mc:Fallback>
                <p:oleObj name="Equation" r:id="rId3" imgW="418918" imgH="393529"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5088" y="1714500"/>
                        <a:ext cx="1498600" cy="741363"/>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3254" name="Text Box 5"/>
          <p:cNvSpPr txBox="1">
            <a:spLocks noChangeArrowheads="1"/>
          </p:cNvSpPr>
          <p:nvPr/>
        </p:nvSpPr>
        <p:spPr bwMode="auto">
          <a:xfrm>
            <a:off x="4067175" y="1052513"/>
            <a:ext cx="2941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400" b="1">
                <a:ea typeface="幼圆" panose="02010509060101010101" pitchFamily="49" charset="-122"/>
                <a:cs typeface="Times New Roman" panose="02020603050405020304" pitchFamily="18" charset="0"/>
              </a:rPr>
              <a:t>单位质量工质的体积</a:t>
            </a:r>
          </a:p>
        </p:txBody>
      </p:sp>
      <p:sp>
        <p:nvSpPr>
          <p:cNvPr id="53255" name="Text Box 7"/>
          <p:cNvSpPr txBox="1">
            <a:spLocks noChangeArrowheads="1"/>
          </p:cNvSpPr>
          <p:nvPr/>
        </p:nvSpPr>
        <p:spPr bwMode="auto">
          <a:xfrm>
            <a:off x="847725" y="2987675"/>
            <a:ext cx="3038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400" b="1">
                <a:solidFill>
                  <a:srgbClr val="0033CC"/>
                </a:solidFill>
                <a:ea typeface="幼圆" panose="02010509060101010101" pitchFamily="49" charset="-122"/>
                <a:cs typeface="Times New Roman" panose="02020603050405020304" pitchFamily="18" charset="0"/>
              </a:rPr>
              <a:t>密度</a:t>
            </a:r>
            <a:r>
              <a:rPr kumimoji="1" lang="en-US" altLang="zh-CN" sz="2400" b="1">
                <a:ea typeface="幼圆" panose="02010509060101010101" pitchFamily="49" charset="-122"/>
                <a:cs typeface="Times New Roman" panose="02020603050405020304" pitchFamily="18" charset="0"/>
              </a:rPr>
              <a:t>(Density)</a:t>
            </a:r>
          </a:p>
        </p:txBody>
      </p:sp>
      <p:graphicFrame>
        <p:nvGraphicFramePr>
          <p:cNvPr id="53256" name="Object 8"/>
          <p:cNvGraphicFramePr>
            <a:graphicFrameLocks noChangeAspect="1"/>
          </p:cNvGraphicFramePr>
          <p:nvPr/>
        </p:nvGraphicFramePr>
        <p:xfrm>
          <a:off x="1335088" y="3729038"/>
          <a:ext cx="1171575" cy="787400"/>
        </p:xfrm>
        <a:graphic>
          <a:graphicData uri="http://schemas.openxmlformats.org/presentationml/2006/ole">
            <mc:AlternateContent xmlns:mc="http://schemas.openxmlformats.org/markup-compatibility/2006">
              <mc:Choice xmlns:v="urn:schemas-microsoft-com:vml" Requires="v">
                <p:oleObj spid="_x0000_s53284" name="Equation" r:id="rId5" imgW="431613" imgH="393529" progId="Equation.DSMT4">
                  <p:embed/>
                </p:oleObj>
              </mc:Choice>
              <mc:Fallback>
                <p:oleObj name="Equation" r:id="rId5" imgW="431613" imgH="393529" progId="Equation.DSMT4">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5088" y="3729038"/>
                        <a:ext cx="1171575" cy="7874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3257" name="Text Box 9"/>
          <p:cNvSpPr txBox="1">
            <a:spLocks noChangeArrowheads="1"/>
          </p:cNvSpPr>
          <p:nvPr/>
        </p:nvSpPr>
        <p:spPr bwMode="auto">
          <a:xfrm>
            <a:off x="3427413" y="2974975"/>
            <a:ext cx="29416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400" b="1">
                <a:ea typeface="幼圆" panose="02010509060101010101" pitchFamily="49" charset="-122"/>
                <a:cs typeface="Times New Roman" panose="02020603050405020304" pitchFamily="18" charset="0"/>
              </a:rPr>
              <a:t>单位体积工质的质量</a:t>
            </a:r>
          </a:p>
        </p:txBody>
      </p:sp>
      <p:graphicFrame>
        <p:nvGraphicFramePr>
          <p:cNvPr id="53258" name="Object 11"/>
          <p:cNvGraphicFramePr>
            <a:graphicFrameLocks noChangeAspect="1"/>
          </p:cNvGraphicFramePr>
          <p:nvPr/>
        </p:nvGraphicFramePr>
        <p:xfrm>
          <a:off x="4845050" y="4987925"/>
          <a:ext cx="1600200" cy="914400"/>
        </p:xfrm>
        <a:graphic>
          <a:graphicData uri="http://schemas.openxmlformats.org/presentationml/2006/ole">
            <mc:AlternateContent xmlns:mc="http://schemas.openxmlformats.org/markup-compatibility/2006">
              <mc:Choice xmlns:v="urn:schemas-microsoft-com:vml" Requires="v">
                <p:oleObj spid="_x0000_s53285" name="Equation" r:id="rId7" imgW="406224" imgH="418918" progId="Equation.3">
                  <p:embed/>
                </p:oleObj>
              </mc:Choice>
              <mc:Fallback>
                <p:oleObj name="Equation" r:id="rId7" imgW="406224" imgH="418918" progId="Equation.3">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45050" y="4987925"/>
                        <a:ext cx="1600200" cy="9144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3259" name="Object 0"/>
          <p:cNvGraphicFramePr>
            <a:graphicFrameLocks noChangeAspect="1"/>
          </p:cNvGraphicFramePr>
          <p:nvPr/>
        </p:nvGraphicFramePr>
        <p:xfrm>
          <a:off x="3529013" y="1817688"/>
          <a:ext cx="1077912" cy="457200"/>
        </p:xfrm>
        <a:graphic>
          <a:graphicData uri="http://schemas.openxmlformats.org/presentationml/2006/ole">
            <mc:AlternateContent xmlns:mc="http://schemas.openxmlformats.org/markup-compatibility/2006">
              <mc:Choice xmlns:v="urn:schemas-microsoft-com:vml" Requires="v">
                <p:oleObj spid="_x0000_s53286" name="Equation" r:id="rId9" imgW="419100" imgH="228600" progId="Equation.DSMT4">
                  <p:embed/>
                </p:oleObj>
              </mc:Choice>
              <mc:Fallback>
                <p:oleObj name="Equation" r:id="rId9" imgW="419100" imgH="228600" progId="Equation.DSMT4">
                  <p:embed/>
                  <p:pic>
                    <p:nvPicPr>
                      <p:cNvPr id="0" name="Object 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29013" y="1817688"/>
                        <a:ext cx="1077912" cy="4572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3260" name="Object 1"/>
          <p:cNvGraphicFramePr>
            <a:graphicFrameLocks noChangeAspect="1"/>
          </p:cNvGraphicFramePr>
          <p:nvPr/>
        </p:nvGraphicFramePr>
        <p:xfrm>
          <a:off x="3529013" y="3903663"/>
          <a:ext cx="936625" cy="455612"/>
        </p:xfrm>
        <a:graphic>
          <a:graphicData uri="http://schemas.openxmlformats.org/presentationml/2006/ole">
            <mc:AlternateContent xmlns:mc="http://schemas.openxmlformats.org/markup-compatibility/2006">
              <mc:Choice xmlns:v="urn:schemas-microsoft-com:vml" Requires="v">
                <p:oleObj spid="_x0000_s53287" name="Equation" r:id="rId11" imgW="406224" imgH="228501" progId="Equation.DSMT4">
                  <p:embed/>
                </p:oleObj>
              </mc:Choice>
              <mc:Fallback>
                <p:oleObj name="Equation" r:id="rId11" imgW="406224" imgH="228501" progId="Equation.DSMT4">
                  <p:embed/>
                  <p:pic>
                    <p:nvPicPr>
                      <p:cNvPr id="0" name="Object 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29013" y="3903663"/>
                        <a:ext cx="936625" cy="45561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3261" name="Text Box 2"/>
          <p:cNvSpPr txBox="1">
            <a:spLocks noChangeArrowheads="1"/>
          </p:cNvSpPr>
          <p:nvPr/>
        </p:nvSpPr>
        <p:spPr bwMode="auto">
          <a:xfrm>
            <a:off x="2254250" y="5216525"/>
            <a:ext cx="3038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400" b="1">
                <a:ea typeface="幼圆" panose="02010509060101010101" pitchFamily="49" charset="-122"/>
                <a:cs typeface="Times New Roman" panose="02020603050405020304" pitchFamily="18" charset="0"/>
              </a:rPr>
              <a:t>两者关系</a:t>
            </a:r>
            <a:r>
              <a:rPr kumimoji="1" lang="en-US" altLang="zh-CN" sz="2400" b="1">
                <a:ea typeface="幼圆" panose="02010509060101010101" pitchFamily="49" charset="-122"/>
                <a:cs typeface="Times New Roman" panose="02020603050405020304" pitchFamily="18" charset="0"/>
              </a:rPr>
              <a:t>:</a:t>
            </a:r>
          </a:p>
        </p:txBody>
      </p:sp>
      <p:sp>
        <p:nvSpPr>
          <p:cNvPr id="53262" name="Text Box 2"/>
          <p:cNvSpPr txBox="1">
            <a:spLocks noChangeArrowheads="1"/>
          </p:cNvSpPr>
          <p:nvPr/>
        </p:nvSpPr>
        <p:spPr bwMode="auto">
          <a:xfrm>
            <a:off x="192088" y="134938"/>
            <a:ext cx="51006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zh-CN" altLang="en-US" sz="2800" b="1">
                <a:solidFill>
                  <a:srgbClr val="FF0000"/>
                </a:solidFill>
                <a:ea typeface="幼圆" panose="02010509060101010101" pitchFamily="49" charset="-122"/>
                <a:cs typeface="Times New Roman" panose="02020603050405020304" pitchFamily="18" charset="0"/>
              </a:rPr>
              <a:t>基本状态参数</a:t>
            </a:r>
            <a:r>
              <a:rPr lang="en-US" altLang="zh-CN" sz="2800" b="1">
                <a:solidFill>
                  <a:srgbClr val="FF0000"/>
                </a:solidFill>
                <a:ea typeface="幼圆" panose="02010509060101010101" pitchFamily="49" charset="-122"/>
                <a:cs typeface="Times New Roman" panose="02020603050405020304" pitchFamily="18" charset="0"/>
              </a:rPr>
              <a:t>-</a:t>
            </a:r>
            <a:r>
              <a:rPr lang="zh-CN" altLang="en-US" sz="2800" b="1">
                <a:solidFill>
                  <a:srgbClr val="0033CC"/>
                </a:solidFill>
                <a:ea typeface="幼圆" panose="02010509060101010101" pitchFamily="49" charset="-122"/>
                <a:cs typeface="Times New Roman" panose="02020603050405020304" pitchFamily="18" charset="0"/>
              </a:rPr>
              <a:t>比体积及密度</a:t>
            </a:r>
            <a:endParaRPr lang="en-US" altLang="zh-CN" sz="2800" b="1">
              <a:solidFill>
                <a:srgbClr val="0033CC"/>
              </a:solidFill>
              <a:ea typeface="幼圆" panose="02010509060101010101" pitchFamily="49" charset="-122"/>
              <a:cs typeface="Times New Roman" panose="02020603050405020304" pitchFamily="18" charset="0"/>
            </a:endParaRPr>
          </a:p>
        </p:txBody>
      </p:sp>
    </p:spTree>
  </p:cSld>
  <p:clrMapOvr>
    <a:masterClrMapping/>
  </p:clrMapOvr>
  <p:transition spd="slow">
    <p:checke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矩形 2"/>
          <p:cNvSpPr>
            <a:spLocks noChangeArrowheads="1"/>
          </p:cNvSpPr>
          <p:nvPr/>
        </p:nvSpPr>
        <p:spPr bwMode="auto">
          <a:xfrm>
            <a:off x="0" y="620713"/>
            <a:ext cx="9144000" cy="4318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54275" name="矩形 3"/>
          <p:cNvSpPr>
            <a:spLocks noChangeArrowheads="1"/>
          </p:cNvSpPr>
          <p:nvPr/>
        </p:nvSpPr>
        <p:spPr bwMode="auto">
          <a:xfrm>
            <a:off x="0" y="6021388"/>
            <a:ext cx="9144000" cy="4318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54276" name="圆角矩形 4"/>
          <p:cNvSpPr>
            <a:spLocks noChangeArrowheads="1"/>
          </p:cNvSpPr>
          <p:nvPr/>
        </p:nvSpPr>
        <p:spPr bwMode="auto">
          <a:xfrm>
            <a:off x="1403350" y="476250"/>
            <a:ext cx="865188" cy="5832475"/>
          </a:xfrm>
          <a:prstGeom prst="roundRect">
            <a:avLst>
              <a:gd name="adj" fmla="val 16667"/>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54277" name="矩形 5"/>
          <p:cNvSpPr>
            <a:spLocks noChangeArrowheads="1"/>
          </p:cNvSpPr>
          <p:nvPr/>
        </p:nvSpPr>
        <p:spPr bwMode="auto">
          <a:xfrm>
            <a:off x="2411413" y="1201738"/>
            <a:ext cx="6335712"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latinLnBrk="1" hangingPunct="1"/>
            <a:r>
              <a:rPr kumimoji="1" lang="en-US" altLang="zh-CN" sz="6000" b="1">
                <a:solidFill>
                  <a:srgbClr val="0033CC"/>
                </a:solidFill>
                <a:latin typeface="幼圆" panose="02010509060101010101" pitchFamily="49" charset="-122"/>
                <a:ea typeface="幼圆" panose="02010509060101010101" pitchFamily="49" charset="-122"/>
              </a:rPr>
              <a:t>1-4</a:t>
            </a:r>
            <a:r>
              <a:rPr kumimoji="1" lang="en-US" altLang="zh-CN" sz="3600" b="1">
                <a:solidFill>
                  <a:srgbClr val="FF0000"/>
                </a:solidFill>
                <a:latin typeface="幼圆" panose="02010509060101010101" pitchFamily="49" charset="-122"/>
                <a:ea typeface="幼圆" panose="02010509060101010101" pitchFamily="49" charset="-122"/>
              </a:rPr>
              <a:t> </a:t>
            </a:r>
          </a:p>
          <a:p>
            <a:pPr eaLnBrk="1" latinLnBrk="1" hangingPunct="1"/>
            <a:endParaRPr kumimoji="1" lang="en-US" altLang="zh-CN" sz="3600" b="1">
              <a:solidFill>
                <a:srgbClr val="FF0000"/>
              </a:solidFill>
              <a:latin typeface="幼圆" panose="02010509060101010101" pitchFamily="49" charset="-122"/>
              <a:ea typeface="幼圆" panose="02010509060101010101" pitchFamily="49" charset="-122"/>
            </a:endParaRPr>
          </a:p>
          <a:p>
            <a:pPr eaLnBrk="1" latinLnBrk="1" hangingPunct="1"/>
            <a:r>
              <a:rPr kumimoji="1" lang="zh-CN" altLang="en-US" sz="3600" b="1">
                <a:solidFill>
                  <a:srgbClr val="FF0000"/>
                </a:solidFill>
                <a:latin typeface="幼圆" panose="02010509060101010101" pitchFamily="49" charset="-122"/>
                <a:ea typeface="幼圆" panose="02010509060101010101" pitchFamily="49" charset="-122"/>
              </a:rPr>
              <a:t>       平衡状态</a:t>
            </a:r>
            <a:endParaRPr kumimoji="1" lang="en-US" altLang="zh-CN" sz="3600" b="1">
              <a:solidFill>
                <a:srgbClr val="FF0000"/>
              </a:solidFill>
              <a:latin typeface="幼圆" panose="02010509060101010101" pitchFamily="49" charset="-122"/>
              <a:ea typeface="幼圆" panose="02010509060101010101" pitchFamily="49" charset="-122"/>
            </a:endParaRPr>
          </a:p>
          <a:p>
            <a:pPr eaLnBrk="1" latinLnBrk="1" hangingPunct="1"/>
            <a:r>
              <a:rPr kumimoji="1" lang="zh-CN" altLang="en-US" sz="3600" b="1">
                <a:solidFill>
                  <a:srgbClr val="FF0000"/>
                </a:solidFill>
                <a:latin typeface="幼圆" panose="02010509060101010101" pitchFamily="49" charset="-122"/>
                <a:ea typeface="幼圆" panose="02010509060101010101" pitchFamily="49" charset="-122"/>
              </a:rPr>
              <a:t>       状态方程式</a:t>
            </a:r>
            <a:endParaRPr kumimoji="1" lang="en-US" altLang="zh-CN" sz="3600" b="1">
              <a:solidFill>
                <a:srgbClr val="FF0000"/>
              </a:solidFill>
              <a:latin typeface="幼圆" panose="02010509060101010101" pitchFamily="49" charset="-122"/>
              <a:ea typeface="幼圆" panose="02010509060101010101" pitchFamily="49" charset="-122"/>
            </a:endParaRPr>
          </a:p>
          <a:p>
            <a:pPr eaLnBrk="1" latinLnBrk="1" hangingPunct="1"/>
            <a:r>
              <a:rPr kumimoji="1" lang="zh-CN" altLang="en-US" sz="3600" b="1">
                <a:solidFill>
                  <a:srgbClr val="FF0000"/>
                </a:solidFill>
                <a:latin typeface="幼圆" panose="02010509060101010101" pitchFamily="49" charset="-122"/>
                <a:ea typeface="幼圆" panose="02010509060101010101" pitchFamily="49" charset="-122"/>
              </a:rPr>
              <a:t>       坐标图</a:t>
            </a:r>
          </a:p>
        </p:txBody>
      </p:sp>
      <p:sp>
        <p:nvSpPr>
          <p:cNvPr id="54278" name="矩形 5"/>
          <p:cNvSpPr>
            <a:spLocks noChangeArrowheads="1"/>
          </p:cNvSpPr>
          <p:nvPr/>
        </p:nvSpPr>
        <p:spPr bwMode="auto">
          <a:xfrm>
            <a:off x="250825" y="6381750"/>
            <a:ext cx="8893175" cy="47625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Tree>
  </p:cSld>
  <p:clrMapOvr>
    <a:masterClrMapping/>
  </p:clrMapOvr>
  <p:transition spd="slow">
    <p:wheel spokes="1"/>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ChangeArrowheads="1"/>
          </p:cNvSpPr>
          <p:nvPr/>
        </p:nvSpPr>
        <p:spPr bwMode="auto">
          <a:xfrm>
            <a:off x="212725" y="-17463"/>
            <a:ext cx="7850188" cy="838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just"/>
            <a:r>
              <a:rPr kumimoji="1" lang="zh-CN" altLang="en-US" sz="2800" b="1">
                <a:solidFill>
                  <a:srgbClr val="FF0000"/>
                </a:solidFill>
                <a:latin typeface="幼圆" panose="02010509060101010101" pitchFamily="49" charset="-122"/>
                <a:ea typeface="幼圆" panose="02010509060101010101" pitchFamily="49" charset="-122"/>
              </a:rPr>
              <a:t>平衡状态</a:t>
            </a:r>
            <a:r>
              <a:rPr kumimoji="1" lang="zh-CN" altLang="en-US" sz="2400">
                <a:solidFill>
                  <a:srgbClr val="0033CC"/>
                </a:solidFill>
                <a:ea typeface="幼圆" panose="02010509060101010101" pitchFamily="49" charset="-122"/>
                <a:cs typeface="Times New Roman" panose="02020603050405020304" pitchFamily="18" charset="0"/>
              </a:rPr>
              <a:t>（</a:t>
            </a:r>
            <a:r>
              <a:rPr kumimoji="1" lang="en-US" altLang="zh-CN" sz="2400">
                <a:solidFill>
                  <a:srgbClr val="0033CC"/>
                </a:solidFill>
                <a:ea typeface="幼圆" panose="02010509060101010101" pitchFamily="49" charset="-122"/>
                <a:cs typeface="Times New Roman" panose="02020603050405020304" pitchFamily="18" charset="0"/>
              </a:rPr>
              <a:t>Equilibrium state</a:t>
            </a:r>
            <a:r>
              <a:rPr kumimoji="1" lang="zh-CN" altLang="en-US" sz="2400">
                <a:solidFill>
                  <a:srgbClr val="0033CC"/>
                </a:solidFill>
                <a:ea typeface="幼圆" panose="02010509060101010101" pitchFamily="49" charset="-122"/>
                <a:cs typeface="Times New Roman" panose="02020603050405020304" pitchFamily="18" charset="0"/>
              </a:rPr>
              <a:t>）</a:t>
            </a:r>
          </a:p>
        </p:txBody>
      </p:sp>
      <p:sp>
        <p:nvSpPr>
          <p:cNvPr id="55299" name="圆角矩形 6"/>
          <p:cNvSpPr>
            <a:spLocks noChangeArrowheads="1"/>
          </p:cNvSpPr>
          <p:nvPr/>
        </p:nvSpPr>
        <p:spPr bwMode="auto">
          <a:xfrm>
            <a:off x="417513" y="879475"/>
            <a:ext cx="8369300" cy="946150"/>
          </a:xfrm>
          <a:prstGeom prst="roundRect">
            <a:avLst>
              <a:gd name="adj" fmla="val 16667"/>
            </a:avLst>
          </a:prstGeom>
          <a:solidFill>
            <a:srgbClr val="CCFF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kumimoji="1" lang="zh-CN" altLang="en-US" sz="2000" b="1">
                <a:solidFill>
                  <a:srgbClr val="FF0000"/>
                </a:solidFill>
                <a:latin typeface="幼圆" panose="02010509060101010101" pitchFamily="49" charset="-122"/>
                <a:ea typeface="幼圆" panose="02010509060101010101" pitchFamily="49" charset="-122"/>
              </a:rPr>
              <a:t>定义：</a:t>
            </a:r>
            <a:r>
              <a:rPr kumimoji="1" lang="zh-CN" altLang="en-US" sz="2000" b="1">
                <a:solidFill>
                  <a:srgbClr val="0033CC"/>
                </a:solidFill>
                <a:latin typeface="幼圆" panose="02010509060101010101" pitchFamily="49" charset="-122"/>
                <a:ea typeface="幼圆" panose="02010509060101010101" pitchFamily="49" charset="-122"/>
              </a:rPr>
              <a:t>无外界影响</a:t>
            </a:r>
            <a:r>
              <a:rPr kumimoji="1" lang="zh-CN" altLang="en-US" sz="2000" b="1">
                <a:latin typeface="幼圆" panose="02010509060101010101" pitchFamily="49" charset="-122"/>
                <a:ea typeface="幼圆" panose="02010509060101010101" pitchFamily="49" charset="-122"/>
              </a:rPr>
              <a:t>的条件下，系统的状态参数能够始终保持不变，</a:t>
            </a:r>
            <a:endParaRPr kumimoji="1" lang="en-US" altLang="zh-CN" sz="2000" b="1">
              <a:latin typeface="幼圆" panose="02010509060101010101" pitchFamily="49" charset="-122"/>
              <a:ea typeface="幼圆" panose="02010509060101010101" pitchFamily="49" charset="-122"/>
            </a:endParaRPr>
          </a:p>
          <a:p>
            <a:pPr>
              <a:lnSpc>
                <a:spcPct val="150000"/>
              </a:lnSpc>
            </a:pPr>
            <a:r>
              <a:rPr kumimoji="1" lang="en-US" altLang="zh-CN" sz="2000" b="1">
                <a:latin typeface="幼圆" panose="02010509060101010101" pitchFamily="49" charset="-122"/>
                <a:ea typeface="幼圆" panose="02010509060101010101" pitchFamily="49" charset="-122"/>
              </a:rPr>
              <a:t>      </a:t>
            </a:r>
            <a:r>
              <a:rPr kumimoji="1" lang="zh-CN" altLang="en-US" sz="2000" b="1">
                <a:latin typeface="幼圆" panose="02010509060101010101" pitchFamily="49" charset="-122"/>
                <a:ea typeface="幼圆" panose="02010509060101010101" pitchFamily="49" charset="-122"/>
              </a:rPr>
              <a:t>则称系统的这种状态为 </a:t>
            </a:r>
            <a:r>
              <a:rPr kumimoji="1" lang="zh-CN" altLang="en-US" sz="2000" b="1">
                <a:solidFill>
                  <a:srgbClr val="0033CC"/>
                </a:solidFill>
                <a:latin typeface="幼圆" panose="02010509060101010101" pitchFamily="49" charset="-122"/>
                <a:ea typeface="幼圆" panose="02010509060101010101" pitchFamily="49" charset="-122"/>
              </a:rPr>
              <a:t>平衡状态</a:t>
            </a:r>
            <a:r>
              <a:rPr kumimoji="1" lang="zh-CN" altLang="en-US" sz="2000" b="1">
                <a:latin typeface="幼圆" panose="02010509060101010101" pitchFamily="49" charset="-122"/>
                <a:ea typeface="幼圆" panose="02010509060101010101" pitchFamily="49" charset="-122"/>
              </a:rPr>
              <a:t>。</a:t>
            </a:r>
            <a:endParaRPr kumimoji="1" lang="zh-CN" altLang="en-US" sz="2000" b="1">
              <a:latin typeface="幼圆" panose="02010509060101010101" pitchFamily="49" charset="-122"/>
              <a:ea typeface="幼圆" panose="02010509060101010101" pitchFamily="49" charset="-122"/>
              <a:cs typeface="Times New Roman" panose="02020603050405020304" pitchFamily="18" charset="0"/>
            </a:endParaRPr>
          </a:p>
        </p:txBody>
      </p:sp>
      <p:sp>
        <p:nvSpPr>
          <p:cNvPr id="55300" name="圆角矩形 8"/>
          <p:cNvSpPr>
            <a:spLocks noChangeArrowheads="1"/>
          </p:cNvSpPr>
          <p:nvPr/>
        </p:nvSpPr>
        <p:spPr bwMode="auto">
          <a:xfrm>
            <a:off x="417513" y="1989138"/>
            <a:ext cx="3578225" cy="1439862"/>
          </a:xfrm>
          <a:prstGeom prst="roundRect">
            <a:avLst>
              <a:gd name="adj" fmla="val 16667"/>
            </a:avLst>
          </a:pr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25000"/>
              </a:lnSpc>
            </a:pPr>
            <a:r>
              <a:rPr kumimoji="1" lang="en-US" altLang="zh-CN" sz="2000" b="1">
                <a:ea typeface="楷体_GB2312" pitchFamily="49" charset="-122"/>
                <a:cs typeface="Times New Roman" panose="02020603050405020304" pitchFamily="18" charset="0"/>
              </a:rPr>
              <a:t>• </a:t>
            </a:r>
            <a:r>
              <a:rPr kumimoji="1" lang="zh-CN" altLang="en-US" sz="2000" b="1">
                <a:ea typeface="幼圆" panose="02010509060101010101" pitchFamily="49" charset="-122"/>
                <a:cs typeface="Times New Roman" panose="02020603050405020304" pitchFamily="18" charset="0"/>
              </a:rPr>
              <a:t>组成热力系统的各部分之间</a:t>
            </a:r>
            <a:r>
              <a:rPr kumimoji="1" lang="zh-CN" altLang="en-US" sz="2000" b="1">
                <a:solidFill>
                  <a:srgbClr val="FF0000"/>
                </a:solidFill>
                <a:ea typeface="幼圆" panose="02010509060101010101" pitchFamily="49" charset="-122"/>
                <a:cs typeface="Times New Roman" panose="02020603050405020304" pitchFamily="18" charset="0"/>
              </a:rPr>
              <a:t>没有热量的传递</a:t>
            </a:r>
            <a:endParaRPr kumimoji="1" lang="en-US" altLang="zh-CN" sz="2000" b="1">
              <a:solidFill>
                <a:srgbClr val="FF0000"/>
              </a:solidFill>
              <a:ea typeface="幼圆" panose="02010509060101010101" pitchFamily="49" charset="-122"/>
              <a:cs typeface="Times New Roman" panose="02020603050405020304" pitchFamily="18" charset="0"/>
            </a:endParaRPr>
          </a:p>
          <a:p>
            <a:pPr>
              <a:lnSpc>
                <a:spcPct val="125000"/>
              </a:lnSpc>
            </a:pPr>
            <a:r>
              <a:rPr kumimoji="1" lang="zh-CN" altLang="en-US" sz="2000" b="1">
                <a:solidFill>
                  <a:srgbClr val="0033CC"/>
                </a:solidFill>
                <a:ea typeface="幼圆" panose="02010509060101010101" pitchFamily="49" charset="-122"/>
                <a:cs typeface="Times New Roman" panose="02020603050405020304" pitchFamily="18" charset="0"/>
              </a:rPr>
              <a:t> →热平衡</a:t>
            </a:r>
            <a:r>
              <a:rPr kumimoji="1" lang="en-US" altLang="zh-CN" sz="1600">
                <a:ea typeface="幼圆" panose="02010509060101010101" pitchFamily="49" charset="-122"/>
                <a:cs typeface="Times New Roman" panose="02020603050405020304" pitchFamily="18" charset="0"/>
              </a:rPr>
              <a:t>(Thermal equilibrium</a:t>
            </a:r>
            <a:r>
              <a:rPr kumimoji="1" lang="zh-CN" altLang="en-US" sz="1600">
                <a:ea typeface="幼圆" panose="02010509060101010101" pitchFamily="49" charset="-122"/>
                <a:cs typeface="Times New Roman" panose="02020603050405020304" pitchFamily="18" charset="0"/>
              </a:rPr>
              <a:t>）</a:t>
            </a:r>
          </a:p>
        </p:txBody>
      </p:sp>
      <p:sp>
        <p:nvSpPr>
          <p:cNvPr id="55301" name="圆角矩形 9"/>
          <p:cNvSpPr>
            <a:spLocks noChangeArrowheads="1"/>
          </p:cNvSpPr>
          <p:nvPr/>
        </p:nvSpPr>
        <p:spPr bwMode="auto">
          <a:xfrm>
            <a:off x="5130800" y="1989138"/>
            <a:ext cx="3578225" cy="1439862"/>
          </a:xfrm>
          <a:prstGeom prst="roundRect">
            <a:avLst>
              <a:gd name="adj" fmla="val 16667"/>
            </a:avLst>
          </a:pr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25000"/>
              </a:lnSpc>
            </a:pPr>
            <a:r>
              <a:rPr kumimoji="1" lang="en-US" altLang="zh-CN" sz="2000" b="1">
                <a:ea typeface="楷体_GB2312" pitchFamily="49" charset="-122"/>
                <a:cs typeface="Times New Roman" panose="02020603050405020304" pitchFamily="18" charset="0"/>
              </a:rPr>
              <a:t>• </a:t>
            </a:r>
            <a:r>
              <a:rPr kumimoji="1" lang="zh-CN" altLang="en-US" sz="2000" b="1">
                <a:ea typeface="幼圆" panose="02010509060101010101" pitchFamily="49" charset="-122"/>
                <a:cs typeface="Times New Roman" panose="02020603050405020304" pitchFamily="18" charset="0"/>
              </a:rPr>
              <a:t>组成热力系统的各部分之间</a:t>
            </a:r>
            <a:r>
              <a:rPr kumimoji="1" lang="zh-CN" altLang="en-US" sz="2000" b="1">
                <a:solidFill>
                  <a:srgbClr val="FF0000"/>
                </a:solidFill>
                <a:ea typeface="幼圆" panose="02010509060101010101" pitchFamily="49" charset="-122"/>
                <a:cs typeface="Times New Roman" panose="02020603050405020304" pitchFamily="18" charset="0"/>
              </a:rPr>
              <a:t>没有相对位移</a:t>
            </a:r>
            <a:endParaRPr kumimoji="1" lang="en-US" altLang="zh-CN" sz="2000" b="1">
              <a:solidFill>
                <a:srgbClr val="FF0000"/>
              </a:solidFill>
              <a:ea typeface="幼圆" panose="02010509060101010101" pitchFamily="49" charset="-122"/>
              <a:cs typeface="Times New Roman" panose="02020603050405020304" pitchFamily="18" charset="0"/>
            </a:endParaRPr>
          </a:p>
          <a:p>
            <a:pPr>
              <a:lnSpc>
                <a:spcPct val="125000"/>
              </a:lnSpc>
            </a:pPr>
            <a:r>
              <a:rPr kumimoji="1" lang="zh-CN" altLang="en-US" sz="2000" b="1">
                <a:solidFill>
                  <a:srgbClr val="0033CC"/>
                </a:solidFill>
                <a:ea typeface="幼圆" panose="02010509060101010101" pitchFamily="49" charset="-122"/>
                <a:cs typeface="Times New Roman" panose="02020603050405020304" pitchFamily="18" charset="0"/>
              </a:rPr>
              <a:t>→力平衡</a:t>
            </a:r>
            <a:r>
              <a:rPr kumimoji="1" lang="en-US" altLang="zh-CN" sz="1600">
                <a:ea typeface="幼圆" panose="02010509060101010101" pitchFamily="49" charset="-122"/>
                <a:cs typeface="Times New Roman" panose="02020603050405020304" pitchFamily="18" charset="0"/>
              </a:rPr>
              <a:t>(Mechanical equilibrium</a:t>
            </a:r>
            <a:r>
              <a:rPr kumimoji="1" lang="zh-CN" altLang="en-US" sz="1600">
                <a:ea typeface="幼圆" panose="02010509060101010101" pitchFamily="49" charset="-122"/>
                <a:cs typeface="Times New Roman" panose="02020603050405020304" pitchFamily="18" charset="0"/>
              </a:rPr>
              <a:t>）</a:t>
            </a:r>
          </a:p>
        </p:txBody>
      </p:sp>
      <p:grpSp>
        <p:nvGrpSpPr>
          <p:cNvPr id="55302" name="组合 3"/>
          <p:cNvGrpSpPr>
            <a:grpSpLocks/>
          </p:cNvGrpSpPr>
          <p:nvPr/>
        </p:nvGrpSpPr>
        <p:grpSpPr bwMode="auto">
          <a:xfrm>
            <a:off x="1614488" y="2032000"/>
            <a:ext cx="4895850" cy="2784475"/>
            <a:chOff x="1686433" y="2292989"/>
            <a:chExt cx="4896544" cy="2783869"/>
          </a:xfrm>
        </p:grpSpPr>
        <p:sp>
          <p:nvSpPr>
            <p:cNvPr id="2" name="加号 1"/>
            <p:cNvSpPr/>
            <p:nvPr/>
          </p:nvSpPr>
          <p:spPr bwMode="auto">
            <a:xfrm>
              <a:off x="4026740" y="2292989"/>
              <a:ext cx="1152688" cy="1117357"/>
            </a:xfrm>
            <a:prstGeom prst="mathPlus">
              <a:avLst/>
            </a:prstGeom>
            <a:solidFill>
              <a:schemeClr val="accent2">
                <a:lumMod val="60000"/>
                <a:lumOff val="40000"/>
              </a:schemeClr>
            </a:solidFill>
            <a:ln w="9525" cap="flat" cmpd="sng" algn="ctr">
              <a:noFill/>
              <a:prstDash val="solid"/>
              <a:round/>
              <a:headEnd type="none" w="med" len="med"/>
              <a:tailEnd type="none" w="med" len="med"/>
            </a:ln>
            <a:effectLst/>
          </p:spPr>
          <p:txBody>
            <a:bodyPr/>
            <a:lstStyle/>
            <a:p>
              <a:pPr>
                <a:defRPr/>
              </a:pPr>
              <a:endParaRPr lang="zh-CN" altLang="en-US"/>
            </a:p>
          </p:txBody>
        </p:sp>
        <p:sp>
          <p:nvSpPr>
            <p:cNvPr id="55305" name="圆角矩形 11"/>
            <p:cNvSpPr>
              <a:spLocks noChangeArrowheads="1"/>
            </p:cNvSpPr>
            <p:nvPr/>
          </p:nvSpPr>
          <p:spPr bwMode="auto">
            <a:xfrm>
              <a:off x="2766553" y="3852722"/>
              <a:ext cx="3816424" cy="1224136"/>
            </a:xfrm>
            <a:prstGeom prst="roundRect">
              <a:avLst>
                <a:gd name="adj" fmla="val 16667"/>
              </a:avLst>
            </a:pr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kumimoji="1" lang="en-US" altLang="zh-CN" sz="2000" b="1">
                  <a:solidFill>
                    <a:schemeClr val="bg1"/>
                  </a:solidFill>
                  <a:ea typeface="楷体_GB2312" pitchFamily="49" charset="-122"/>
                  <a:cs typeface="Times New Roman" panose="02020603050405020304" pitchFamily="18" charset="0"/>
                </a:rPr>
                <a:t>•   </a:t>
              </a:r>
              <a:r>
                <a:rPr kumimoji="1" lang="zh-CN" altLang="en-US" sz="2000" b="1">
                  <a:solidFill>
                    <a:schemeClr val="bg1"/>
                  </a:solidFill>
                  <a:ea typeface="幼圆" panose="02010509060101010101" pitchFamily="49" charset="-122"/>
                  <a:cs typeface="Times New Roman" panose="02020603050405020304" pitchFamily="18" charset="0"/>
                </a:rPr>
                <a:t>同时具备了热和力的平衡</a:t>
              </a:r>
              <a:endParaRPr kumimoji="1" lang="en-US" altLang="zh-CN" sz="2000" b="1">
                <a:solidFill>
                  <a:schemeClr val="bg1"/>
                </a:solidFill>
                <a:ea typeface="幼圆" panose="02010509060101010101" pitchFamily="49" charset="-122"/>
                <a:cs typeface="Times New Roman" panose="02020603050405020304" pitchFamily="18" charset="0"/>
              </a:endParaRPr>
            </a:p>
            <a:p>
              <a:pPr>
                <a:lnSpc>
                  <a:spcPct val="150000"/>
                </a:lnSpc>
              </a:pPr>
              <a:r>
                <a:rPr kumimoji="1" lang="zh-CN" altLang="en-US" sz="2000" b="1">
                  <a:solidFill>
                    <a:schemeClr val="bg1"/>
                  </a:solidFill>
                  <a:ea typeface="幼圆" panose="02010509060101010101" pitchFamily="49" charset="-122"/>
                  <a:cs typeface="Times New Roman" panose="02020603050405020304" pitchFamily="18" charset="0"/>
                </a:rPr>
                <a:t> → 热力平衡</a:t>
              </a:r>
              <a:r>
                <a:rPr kumimoji="1" lang="en-US" altLang="zh-CN" sz="1600">
                  <a:solidFill>
                    <a:schemeClr val="bg1"/>
                  </a:solidFill>
                  <a:ea typeface="幼圆" panose="02010509060101010101" pitchFamily="49" charset="-122"/>
                  <a:cs typeface="Times New Roman" panose="02020603050405020304" pitchFamily="18" charset="0"/>
                </a:rPr>
                <a:t>(Thermal equilibrium</a:t>
              </a:r>
              <a:r>
                <a:rPr kumimoji="1" lang="zh-CN" altLang="en-US" sz="1600">
                  <a:solidFill>
                    <a:schemeClr val="bg1"/>
                  </a:solidFill>
                  <a:ea typeface="幼圆" panose="02010509060101010101" pitchFamily="49" charset="-122"/>
                  <a:cs typeface="Times New Roman" panose="02020603050405020304" pitchFamily="18" charset="0"/>
                </a:rPr>
                <a:t>）</a:t>
              </a:r>
            </a:p>
          </p:txBody>
        </p:sp>
        <p:sp>
          <p:nvSpPr>
            <p:cNvPr id="3" name="等于号 2"/>
            <p:cNvSpPr/>
            <p:nvPr/>
          </p:nvSpPr>
          <p:spPr bwMode="auto">
            <a:xfrm>
              <a:off x="1686433" y="4091236"/>
              <a:ext cx="1079653" cy="704697"/>
            </a:xfrm>
            <a:prstGeom prst="mathEqual">
              <a:avLst/>
            </a:prstGeom>
            <a:solidFill>
              <a:schemeClr val="accent2">
                <a:lumMod val="60000"/>
                <a:lumOff val="40000"/>
              </a:schemeClr>
            </a:solidFill>
            <a:ln w="9525" cap="flat" cmpd="sng" algn="ctr">
              <a:noFill/>
              <a:prstDash val="solid"/>
              <a:round/>
              <a:headEnd type="none" w="med" len="med"/>
              <a:tailEnd type="none" w="med" len="med"/>
            </a:ln>
            <a:effectLst/>
          </p:spPr>
          <p:txBody>
            <a:bodyPr/>
            <a:lstStyle/>
            <a:p>
              <a:pPr>
                <a:defRPr/>
              </a:pPr>
              <a:endParaRPr lang="zh-CN" altLang="en-US"/>
            </a:p>
          </p:txBody>
        </p:sp>
      </p:grpSp>
      <p:sp>
        <p:nvSpPr>
          <p:cNvPr id="15" name="圆角矩形 14"/>
          <p:cNvSpPr>
            <a:spLocks noChangeArrowheads="1"/>
          </p:cNvSpPr>
          <p:nvPr/>
        </p:nvSpPr>
        <p:spPr bwMode="auto">
          <a:xfrm>
            <a:off x="417513" y="5010150"/>
            <a:ext cx="8472487" cy="1206500"/>
          </a:xfrm>
          <a:prstGeom prst="roundRect">
            <a:avLst>
              <a:gd name="adj" fmla="val 16667"/>
            </a:avLst>
          </a:prstGeom>
          <a:solidFill>
            <a:schemeClr val="accent2">
              <a:lumMod val="20000"/>
              <a:lumOff val="80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marL="285750" indent="-285750">
              <a:lnSpc>
                <a:spcPct val="150000"/>
              </a:lnSpc>
              <a:buClr>
                <a:srgbClr val="FF0000"/>
              </a:buClr>
              <a:buFont typeface="Wingdings" panose="05000000000000000000" pitchFamily="2" charset="2"/>
              <a:buChar char="u"/>
              <a:defRPr/>
            </a:pPr>
            <a:r>
              <a:rPr kumimoji="1" lang="zh-CN" altLang="en-US" b="1" dirty="0" smtClean="0">
                <a:latin typeface="幼圆" panose="02010509060101010101" pitchFamily="49" charset="-122"/>
                <a:ea typeface="幼圆" panose="02010509060101010101" pitchFamily="49" charset="-122"/>
              </a:rPr>
              <a:t>不平衡状态的系统，在没有外界条件的影响下，总会自发趋于平衡状态。</a:t>
            </a:r>
            <a:endParaRPr kumimoji="1" lang="en-US" altLang="zh-CN" b="1" dirty="0" smtClean="0">
              <a:latin typeface="幼圆" panose="02010509060101010101" pitchFamily="49" charset="-122"/>
              <a:ea typeface="幼圆" panose="02010509060101010101" pitchFamily="49" charset="-122"/>
            </a:endParaRPr>
          </a:p>
          <a:p>
            <a:pPr marL="285750" indent="-285750">
              <a:lnSpc>
                <a:spcPct val="150000"/>
              </a:lnSpc>
              <a:buClr>
                <a:srgbClr val="FF0000"/>
              </a:buClr>
              <a:buFont typeface="Wingdings" panose="05000000000000000000" pitchFamily="2" charset="2"/>
              <a:buChar char="u"/>
              <a:defRPr/>
            </a:pPr>
            <a:r>
              <a:rPr kumimoji="1" lang="zh-CN" altLang="en-US" b="1" dirty="0" smtClean="0">
                <a:latin typeface="幼圆" panose="02010509060101010101" pitchFamily="49" charset="-122"/>
                <a:ea typeface="幼圆" panose="02010509060101010101" pitchFamily="49" charset="-122"/>
                <a:cs typeface="Times New Roman" panose="02020603050405020304" pitchFamily="18" charset="0"/>
              </a:rPr>
              <a:t>系统受到外界的影响，就不能保持平衡状态。</a:t>
            </a:r>
            <a:endParaRPr kumimoji="1" lang="en-US" altLang="zh-CN" b="1" dirty="0" smtClean="0">
              <a:latin typeface="幼圆" panose="02010509060101010101" pitchFamily="49" charset="-122"/>
              <a:ea typeface="幼圆" panose="02010509060101010101" pitchFamily="49" charset="-122"/>
              <a:cs typeface="Times New Roman" panose="02020603050405020304" pitchFamily="18" charset="0"/>
            </a:endParaRPr>
          </a:p>
          <a:p>
            <a:pPr marL="285750" indent="-285750">
              <a:lnSpc>
                <a:spcPct val="150000"/>
              </a:lnSpc>
              <a:buClr>
                <a:srgbClr val="FF0000"/>
              </a:buClr>
              <a:buFont typeface="Wingdings" panose="05000000000000000000" pitchFamily="2" charset="2"/>
              <a:buChar char="u"/>
              <a:defRPr/>
            </a:pPr>
            <a:r>
              <a:rPr kumimoji="1" lang="zh-CN" altLang="en-US" b="1" dirty="0" smtClean="0">
                <a:latin typeface="幼圆" panose="02010509060101010101" pitchFamily="49" charset="-122"/>
                <a:ea typeface="幼圆" panose="02010509060101010101" pitchFamily="49" charset="-122"/>
                <a:cs typeface="Times New Roman" panose="02020603050405020304" pitchFamily="18" charset="0"/>
              </a:rPr>
              <a:t>系统和外界间相互作用的最终结果，必然是共同达到一个新的平衡状态。</a:t>
            </a:r>
          </a:p>
        </p:txBody>
      </p:sp>
    </p:spTree>
  </p:cSld>
  <p:clrMapOvr>
    <a:masterClrMapping/>
  </p:clrMapOvr>
  <p:transition spd="slow">
    <p:comb/>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5"/>
          <p:cNvSpPr txBox="1">
            <a:spLocks noChangeArrowheads="1"/>
          </p:cNvSpPr>
          <p:nvPr/>
        </p:nvSpPr>
        <p:spPr bwMode="auto">
          <a:xfrm>
            <a:off x="1042988" y="5189538"/>
            <a:ext cx="762635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2400">
                <a:solidFill>
                  <a:srgbClr val="FF0000"/>
                </a:solidFill>
                <a:latin typeface="幼圆" panose="02010509060101010101" pitchFamily="49" charset="-122"/>
                <a:ea typeface="幼圆" panose="02010509060101010101" pitchFamily="49" charset="-122"/>
              </a:rPr>
              <a:t>—  </a:t>
            </a:r>
            <a:r>
              <a:rPr kumimoji="1" lang="zh-CN" altLang="en-US" sz="2400" b="1">
                <a:solidFill>
                  <a:srgbClr val="FF0000"/>
                </a:solidFill>
                <a:latin typeface="幼圆" panose="02010509060101010101" pitchFamily="49" charset="-122"/>
                <a:ea typeface="幼圆" panose="02010509060101010101" pitchFamily="49" charset="-122"/>
              </a:rPr>
              <a:t>平衡可不均匀           </a:t>
            </a:r>
            <a:r>
              <a:rPr kumimoji="1" lang="en-US" altLang="zh-CN" sz="2400">
                <a:solidFill>
                  <a:srgbClr val="FF0000"/>
                </a:solidFill>
                <a:latin typeface="幼圆" panose="02010509060101010101" pitchFamily="49" charset="-122"/>
                <a:ea typeface="幼圆" panose="02010509060101010101" pitchFamily="49" charset="-122"/>
              </a:rPr>
              <a:t>—  </a:t>
            </a:r>
            <a:r>
              <a:rPr kumimoji="1" lang="zh-CN" altLang="en-US" sz="2400" b="1">
                <a:solidFill>
                  <a:srgbClr val="FF0000"/>
                </a:solidFill>
                <a:latin typeface="幼圆" panose="02010509060101010101" pitchFamily="49" charset="-122"/>
                <a:ea typeface="幼圆" panose="02010509060101010101" pitchFamily="49" charset="-122"/>
              </a:rPr>
              <a:t>稳定未必平衡</a:t>
            </a:r>
          </a:p>
        </p:txBody>
      </p:sp>
      <p:pic>
        <p:nvPicPr>
          <p:cNvPr id="56323" name="Picture 12" descr="pptbalance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9038" y="2117725"/>
            <a:ext cx="2228850" cy="273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4" name="Picture 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100" y="2378075"/>
            <a:ext cx="4176713" cy="221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圆角矩形 8"/>
          <p:cNvSpPr>
            <a:spLocks noChangeArrowheads="1"/>
          </p:cNvSpPr>
          <p:nvPr/>
        </p:nvSpPr>
        <p:spPr bwMode="auto">
          <a:xfrm>
            <a:off x="1485900" y="1169988"/>
            <a:ext cx="1931988" cy="457200"/>
          </a:xfrm>
          <a:prstGeom prst="roundRect">
            <a:avLst>
              <a:gd name="adj" fmla="val 16667"/>
            </a:avLst>
          </a:prstGeom>
          <a:solidFill>
            <a:schemeClr val="accent2">
              <a:lumMod val="75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25000"/>
              </a:lnSpc>
              <a:spcBef>
                <a:spcPts val="0"/>
              </a:spcBef>
              <a:defRPr/>
            </a:pPr>
            <a:r>
              <a:rPr kumimoji="1" lang="zh-CN" altLang="en-US" sz="2400" b="1" dirty="0" smtClean="0">
                <a:solidFill>
                  <a:schemeClr val="bg1"/>
                </a:solidFill>
                <a:ea typeface="幼圆" panose="02010509060101010101" pitchFamily="49" charset="-122"/>
                <a:cs typeface="Times New Roman" panose="02020603050405020304" pitchFamily="18" charset="0"/>
              </a:rPr>
              <a:t>平衡与均匀</a:t>
            </a:r>
          </a:p>
        </p:txBody>
      </p:sp>
      <p:sp>
        <p:nvSpPr>
          <p:cNvPr id="10" name="圆角矩形 9"/>
          <p:cNvSpPr>
            <a:spLocks noChangeArrowheads="1"/>
          </p:cNvSpPr>
          <p:nvPr/>
        </p:nvSpPr>
        <p:spPr bwMode="auto">
          <a:xfrm>
            <a:off x="5657850" y="1169988"/>
            <a:ext cx="1866900" cy="457200"/>
          </a:xfrm>
          <a:prstGeom prst="roundRect">
            <a:avLst>
              <a:gd name="adj" fmla="val 16667"/>
            </a:avLst>
          </a:prstGeom>
          <a:solidFill>
            <a:schemeClr val="accent2">
              <a:lumMod val="75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25000"/>
              </a:lnSpc>
              <a:spcBef>
                <a:spcPts val="0"/>
              </a:spcBef>
              <a:defRPr/>
            </a:pPr>
            <a:r>
              <a:rPr kumimoji="1" lang="zh-CN" altLang="en-US" sz="2400" b="1" dirty="0" smtClean="0">
                <a:solidFill>
                  <a:schemeClr val="bg1"/>
                </a:solidFill>
                <a:ea typeface="幼圆" panose="02010509060101010101" pitchFamily="49" charset="-122"/>
                <a:cs typeface="Times New Roman" panose="02020603050405020304" pitchFamily="18" charset="0"/>
              </a:rPr>
              <a:t>平衡与稳定</a:t>
            </a:r>
          </a:p>
        </p:txBody>
      </p:sp>
      <p:sp>
        <p:nvSpPr>
          <p:cNvPr id="56327" name="Rectangle 2"/>
          <p:cNvSpPr>
            <a:spLocks noChangeArrowheads="1"/>
          </p:cNvSpPr>
          <p:nvPr/>
        </p:nvSpPr>
        <p:spPr bwMode="auto">
          <a:xfrm>
            <a:off x="179388" y="68263"/>
            <a:ext cx="7850187" cy="649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just"/>
            <a:r>
              <a:rPr kumimoji="1" lang="zh-CN" altLang="en-US" sz="2800" b="1">
                <a:solidFill>
                  <a:srgbClr val="FF0000"/>
                </a:solidFill>
                <a:latin typeface="幼圆" panose="02010509060101010101" pitchFamily="49" charset="-122"/>
                <a:ea typeface="幼圆" panose="02010509060101010101" pitchFamily="49" charset="-122"/>
              </a:rPr>
              <a:t>平衡状态</a:t>
            </a:r>
            <a:r>
              <a:rPr kumimoji="1" lang="zh-CN" altLang="en-US" sz="2400">
                <a:solidFill>
                  <a:srgbClr val="0033CC"/>
                </a:solidFill>
                <a:ea typeface="幼圆" panose="02010509060101010101" pitchFamily="49" charset="-122"/>
                <a:cs typeface="Times New Roman" panose="02020603050405020304" pitchFamily="18" charset="0"/>
              </a:rPr>
              <a:t>（</a:t>
            </a:r>
            <a:r>
              <a:rPr kumimoji="1" lang="en-US" altLang="zh-CN" sz="2400">
                <a:solidFill>
                  <a:srgbClr val="0033CC"/>
                </a:solidFill>
                <a:ea typeface="幼圆" panose="02010509060101010101" pitchFamily="49" charset="-122"/>
                <a:cs typeface="Times New Roman" panose="02020603050405020304" pitchFamily="18" charset="0"/>
              </a:rPr>
              <a:t>Equilibrium state</a:t>
            </a:r>
            <a:r>
              <a:rPr kumimoji="1" lang="zh-CN" altLang="en-US" sz="2400">
                <a:solidFill>
                  <a:srgbClr val="0033CC"/>
                </a:solidFill>
                <a:ea typeface="幼圆" panose="02010509060101010101" pitchFamily="49" charset="-122"/>
                <a:cs typeface="Times New Roman" panose="02020603050405020304" pitchFamily="18" charset="0"/>
              </a:rPr>
              <a:t>）</a:t>
            </a:r>
          </a:p>
        </p:txBody>
      </p:sp>
      <p:sp>
        <p:nvSpPr>
          <p:cNvPr id="56328" name="Text Box 5"/>
          <p:cNvSpPr txBox="1">
            <a:spLocks noChangeArrowheads="1"/>
          </p:cNvSpPr>
          <p:nvPr/>
        </p:nvSpPr>
        <p:spPr bwMode="auto">
          <a:xfrm>
            <a:off x="1835150" y="3641725"/>
            <a:ext cx="14414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800" b="1">
                <a:solidFill>
                  <a:srgbClr val="0033CC"/>
                </a:solidFill>
                <a:latin typeface="幼圆" panose="02010509060101010101" pitchFamily="49" charset="-122"/>
                <a:ea typeface="幼圆" panose="02010509060101010101" pitchFamily="49" charset="-122"/>
              </a:rPr>
              <a:t>液相</a:t>
            </a:r>
          </a:p>
        </p:txBody>
      </p:sp>
      <p:sp>
        <p:nvSpPr>
          <p:cNvPr id="56329" name="Text Box 5"/>
          <p:cNvSpPr txBox="1">
            <a:spLocks noChangeArrowheads="1"/>
          </p:cNvSpPr>
          <p:nvPr/>
        </p:nvSpPr>
        <p:spPr bwMode="auto">
          <a:xfrm>
            <a:off x="1835150" y="2357438"/>
            <a:ext cx="14414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800" b="1">
                <a:solidFill>
                  <a:srgbClr val="0033CC"/>
                </a:solidFill>
                <a:latin typeface="幼圆" panose="02010509060101010101" pitchFamily="49" charset="-122"/>
                <a:ea typeface="幼圆" panose="02010509060101010101" pitchFamily="49" charset="-122"/>
              </a:rPr>
              <a:t>汽相</a:t>
            </a:r>
          </a:p>
        </p:txBody>
      </p:sp>
    </p:spTree>
  </p:cSld>
  <p:clrMapOvr>
    <a:masterClrMapping/>
  </p:clrMapOvr>
  <p:transition spd="med">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6" name="圆角矩形 30"/>
          <p:cNvSpPr>
            <a:spLocks noChangeArrowheads="1"/>
          </p:cNvSpPr>
          <p:nvPr/>
        </p:nvSpPr>
        <p:spPr bwMode="auto">
          <a:xfrm>
            <a:off x="422275" y="3752850"/>
            <a:ext cx="8364538" cy="806450"/>
          </a:xfrm>
          <a:prstGeom prst="roundRect">
            <a:avLst>
              <a:gd name="adj" fmla="val 16667"/>
            </a:avLst>
          </a:prstGeom>
          <a:solidFill>
            <a:srgbClr val="FFFFCC"/>
          </a:solidFill>
          <a:ln>
            <a:noFill/>
          </a:ln>
          <a:extLst>
            <a:ext uri="{91240B29-F687-4F45-9708-019B960494DF}">
              <a14:hiddenLine xmlns:a14="http://schemas.microsoft.com/office/drawing/2010/main" w="2857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endParaRPr kumimoji="1" lang="zh-CN" altLang="en-US" sz="2000" b="1">
              <a:solidFill>
                <a:schemeClr val="bg1"/>
              </a:solidFill>
              <a:latin typeface="幼圆" panose="02010509060101010101" pitchFamily="49" charset="-122"/>
              <a:ea typeface="幼圆" panose="02010509060101010101" pitchFamily="49" charset="-122"/>
              <a:cs typeface="Times New Roman" panose="02020603050405020304" pitchFamily="18" charset="0"/>
            </a:endParaRPr>
          </a:p>
        </p:txBody>
      </p:sp>
      <p:sp>
        <p:nvSpPr>
          <p:cNvPr id="57347" name="圆角矩形 25"/>
          <p:cNvSpPr>
            <a:spLocks noChangeArrowheads="1"/>
          </p:cNvSpPr>
          <p:nvPr/>
        </p:nvSpPr>
        <p:spPr bwMode="auto">
          <a:xfrm>
            <a:off x="417513" y="3167063"/>
            <a:ext cx="8369300" cy="538162"/>
          </a:xfrm>
          <a:prstGeom prst="roundRect">
            <a:avLst>
              <a:gd name="adj" fmla="val 16667"/>
            </a:avLst>
          </a:pr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endParaRPr kumimoji="1" lang="zh-CN" altLang="en-US" sz="2000" b="1">
              <a:solidFill>
                <a:schemeClr val="bg1"/>
              </a:solidFill>
              <a:latin typeface="幼圆" panose="02010509060101010101" pitchFamily="49" charset="-122"/>
              <a:ea typeface="幼圆" panose="02010509060101010101" pitchFamily="49" charset="-122"/>
              <a:cs typeface="Times New Roman" panose="02020603050405020304" pitchFamily="18" charset="0"/>
            </a:endParaRPr>
          </a:p>
        </p:txBody>
      </p:sp>
      <p:sp>
        <p:nvSpPr>
          <p:cNvPr id="57348" name="Text Box 2"/>
          <p:cNvSpPr txBox="1">
            <a:spLocks noChangeArrowheads="1"/>
          </p:cNvSpPr>
          <p:nvPr/>
        </p:nvSpPr>
        <p:spPr bwMode="auto">
          <a:xfrm>
            <a:off x="192088" y="134938"/>
            <a:ext cx="19875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zh-CN" altLang="en-US" sz="2800" b="1">
                <a:solidFill>
                  <a:srgbClr val="FF0000"/>
                </a:solidFill>
                <a:ea typeface="幼圆" panose="02010509060101010101" pitchFamily="49" charset="-122"/>
                <a:cs typeface="Times New Roman" panose="02020603050405020304" pitchFamily="18" charset="0"/>
              </a:rPr>
              <a:t>状态方程式</a:t>
            </a:r>
          </a:p>
        </p:txBody>
      </p:sp>
      <p:sp>
        <p:nvSpPr>
          <p:cNvPr id="57349" name="圆角矩形 7"/>
          <p:cNvSpPr>
            <a:spLocks noChangeArrowheads="1"/>
          </p:cNvSpPr>
          <p:nvPr/>
        </p:nvSpPr>
        <p:spPr bwMode="auto">
          <a:xfrm>
            <a:off x="417513" y="879475"/>
            <a:ext cx="8369300" cy="1036638"/>
          </a:xfrm>
          <a:prstGeom prst="roundRect">
            <a:avLst>
              <a:gd name="adj" fmla="val 16667"/>
            </a:avLst>
          </a:prstGeom>
          <a:solidFill>
            <a:srgbClr val="CCFF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kumimoji="1" lang="zh-CN" altLang="en-US" sz="2000" b="1">
                <a:solidFill>
                  <a:srgbClr val="FF0000"/>
                </a:solidFill>
                <a:latin typeface="幼圆" panose="02010509060101010101" pitchFamily="49" charset="-122"/>
                <a:ea typeface="幼圆" panose="02010509060101010101" pitchFamily="49" charset="-122"/>
              </a:rPr>
              <a:t>定义：</a:t>
            </a:r>
            <a:r>
              <a:rPr kumimoji="1" lang="zh-CN" altLang="en-US" sz="2000" b="1">
                <a:latin typeface="幼圆" panose="02010509060101010101" pitchFamily="49" charset="-122"/>
                <a:ea typeface="幼圆" panose="02010509060101010101" pitchFamily="49" charset="-122"/>
              </a:rPr>
              <a:t>系统处于平衡状态时，状态参数服从一定的关系式，</a:t>
            </a:r>
            <a:endParaRPr kumimoji="1" lang="en-US" altLang="zh-CN" sz="2000" b="1">
              <a:latin typeface="幼圆" panose="02010509060101010101" pitchFamily="49" charset="-122"/>
              <a:ea typeface="幼圆" panose="02010509060101010101" pitchFamily="49" charset="-122"/>
            </a:endParaRPr>
          </a:p>
          <a:p>
            <a:pPr>
              <a:lnSpc>
                <a:spcPct val="150000"/>
              </a:lnSpc>
            </a:pPr>
            <a:r>
              <a:rPr kumimoji="1" lang="en-US" altLang="zh-CN" sz="2000" b="1">
                <a:latin typeface="幼圆" panose="02010509060101010101" pitchFamily="49" charset="-122"/>
                <a:ea typeface="幼圆" panose="02010509060101010101" pitchFamily="49" charset="-122"/>
              </a:rPr>
              <a:t>       </a:t>
            </a:r>
            <a:r>
              <a:rPr kumimoji="1" lang="zh-CN" altLang="en-US" sz="2000" b="1">
                <a:latin typeface="幼圆" panose="02010509060101010101" pitchFamily="49" charset="-122"/>
                <a:ea typeface="幼圆" panose="02010509060101010101" pitchFamily="49" charset="-122"/>
              </a:rPr>
              <a:t>这样的关系式叫做</a:t>
            </a:r>
            <a:r>
              <a:rPr kumimoji="1" lang="zh-CN" altLang="en-US" sz="2000" b="1">
                <a:solidFill>
                  <a:srgbClr val="0033CC"/>
                </a:solidFill>
                <a:latin typeface="幼圆" panose="02010509060101010101" pitchFamily="49" charset="-122"/>
                <a:ea typeface="幼圆" panose="02010509060101010101" pitchFamily="49" charset="-122"/>
              </a:rPr>
              <a:t>状态方程式。</a:t>
            </a:r>
            <a:endParaRPr kumimoji="1" lang="zh-CN" altLang="en-US" sz="2000" b="1">
              <a:solidFill>
                <a:srgbClr val="0033CC"/>
              </a:solidFill>
              <a:latin typeface="幼圆" panose="02010509060101010101" pitchFamily="49" charset="-122"/>
              <a:ea typeface="幼圆" panose="02010509060101010101" pitchFamily="49" charset="-122"/>
              <a:cs typeface="Times New Roman" panose="02020603050405020304" pitchFamily="18" charset="0"/>
            </a:endParaRPr>
          </a:p>
        </p:txBody>
      </p:sp>
      <p:graphicFrame>
        <p:nvGraphicFramePr>
          <p:cNvPr id="57350" name="Object 7"/>
          <p:cNvGraphicFramePr>
            <a:graphicFrameLocks/>
          </p:cNvGraphicFramePr>
          <p:nvPr/>
        </p:nvGraphicFramePr>
        <p:xfrm>
          <a:off x="2484438" y="1892300"/>
          <a:ext cx="1671637" cy="512763"/>
        </p:xfrm>
        <a:graphic>
          <a:graphicData uri="http://schemas.openxmlformats.org/presentationml/2006/ole">
            <mc:AlternateContent xmlns:mc="http://schemas.openxmlformats.org/markup-compatibility/2006">
              <mc:Choice xmlns:v="urn:schemas-microsoft-com:vml" Requires="v">
                <p:oleObj spid="_x0000_s57388" name="Equation" r:id="rId4" imgW="16754559" imgH="4867344" progId="Equation.DSMT4">
                  <p:embed/>
                </p:oleObj>
              </mc:Choice>
              <mc:Fallback>
                <p:oleObj name="Equation" r:id="rId4" imgW="16754559" imgH="4867344" progId="Equation.DSMT4">
                  <p:embed/>
                  <p:pic>
                    <p:nvPicPr>
                      <p:cNvPr id="0" name="Object 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4438" y="1892300"/>
                        <a:ext cx="1671637"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7351" name="Object 6"/>
          <p:cNvGraphicFramePr>
            <a:graphicFrameLocks/>
          </p:cNvGraphicFramePr>
          <p:nvPr/>
        </p:nvGraphicFramePr>
        <p:xfrm>
          <a:off x="4492625" y="1957388"/>
          <a:ext cx="1582738" cy="476250"/>
        </p:xfrm>
        <a:graphic>
          <a:graphicData uri="http://schemas.openxmlformats.org/presentationml/2006/ole">
            <mc:AlternateContent xmlns:mc="http://schemas.openxmlformats.org/markup-compatibility/2006">
              <mc:Choice xmlns:v="urn:schemas-microsoft-com:vml" Requires="v">
                <p:oleObj spid="_x0000_s57389" name="Equation" r:id="rId6" imgW="17364159" imgH="4867344" progId="Equation.DSMT4">
                  <p:embed/>
                </p:oleObj>
              </mc:Choice>
              <mc:Fallback>
                <p:oleObj name="Equation" r:id="rId6" imgW="17364159" imgH="4867344" progId="Equation.DSMT4">
                  <p:embed/>
                  <p:pic>
                    <p:nvPicPr>
                      <p:cNvPr id="0" name="Object 6"/>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2625" y="1957388"/>
                        <a:ext cx="1582738"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7352" name="Object 7"/>
          <p:cNvGraphicFramePr>
            <a:graphicFrameLocks/>
          </p:cNvGraphicFramePr>
          <p:nvPr/>
        </p:nvGraphicFramePr>
        <p:xfrm>
          <a:off x="6577013" y="1851025"/>
          <a:ext cx="1762125" cy="565150"/>
        </p:xfrm>
        <a:graphic>
          <a:graphicData uri="http://schemas.openxmlformats.org/presentationml/2006/ole">
            <mc:AlternateContent xmlns:mc="http://schemas.openxmlformats.org/markup-compatibility/2006">
              <mc:Choice xmlns:v="urn:schemas-microsoft-com:vml" Requires="v">
                <p:oleObj spid="_x0000_s57390" name="Equation" r:id="rId8" imgW="17364159" imgH="4867344" progId="Equation.DSMT4">
                  <p:embed/>
                </p:oleObj>
              </mc:Choice>
              <mc:Fallback>
                <p:oleObj name="Equation" r:id="rId8" imgW="17364159" imgH="4867344" progId="Equation.DSMT4">
                  <p:embed/>
                  <p:pic>
                    <p:nvPicPr>
                      <p:cNvPr id="0" name="Object 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77013" y="1851025"/>
                        <a:ext cx="1762125"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7353" name="Object 8"/>
          <p:cNvGraphicFramePr>
            <a:graphicFrameLocks/>
          </p:cNvGraphicFramePr>
          <p:nvPr/>
        </p:nvGraphicFramePr>
        <p:xfrm>
          <a:off x="2439988" y="2474913"/>
          <a:ext cx="2252662" cy="576262"/>
        </p:xfrm>
        <a:graphic>
          <a:graphicData uri="http://schemas.openxmlformats.org/presentationml/2006/ole">
            <mc:AlternateContent xmlns:mc="http://schemas.openxmlformats.org/markup-compatibility/2006">
              <mc:Choice xmlns:v="urn:schemas-microsoft-com:vml" Requires="v">
                <p:oleObj spid="_x0000_s57391" name="Equation" r:id="rId10" imgW="21326559" imgH="6086409" progId="Equation.DSMT4">
                  <p:embed/>
                </p:oleObj>
              </mc:Choice>
              <mc:Fallback>
                <p:oleObj name="Equation" r:id="rId10" imgW="21326559" imgH="6086409" progId="Equation.DSMT4">
                  <p:embed/>
                  <p:pic>
                    <p:nvPicPr>
                      <p:cNvPr id="0" name="Object 8"/>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39988" y="2474913"/>
                        <a:ext cx="2252662"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7354" name="Text Box 5"/>
          <p:cNvSpPr txBox="1">
            <a:spLocks noChangeArrowheads="1"/>
          </p:cNvSpPr>
          <p:nvPr/>
        </p:nvSpPr>
        <p:spPr bwMode="auto">
          <a:xfrm>
            <a:off x="549275" y="3100388"/>
            <a:ext cx="7240588"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400" b="1">
                <a:solidFill>
                  <a:schemeClr val="bg1"/>
                </a:solidFill>
                <a:ea typeface="幼圆" panose="02010509060101010101" pitchFamily="49" charset="-122"/>
                <a:cs typeface="Times New Roman" panose="02020603050405020304" pitchFamily="18" charset="0"/>
              </a:rPr>
              <a:t>理想气体状态方程</a:t>
            </a:r>
            <a:r>
              <a:rPr kumimoji="1" lang="zh-CN" altLang="en-US" b="1">
                <a:solidFill>
                  <a:schemeClr val="bg1"/>
                </a:solidFill>
                <a:ea typeface="幼圆" panose="02010509060101010101" pitchFamily="49" charset="-122"/>
                <a:cs typeface="Times New Roman" panose="02020603050405020304" pitchFamily="18" charset="0"/>
              </a:rPr>
              <a:t>（</a:t>
            </a:r>
            <a:r>
              <a:rPr kumimoji="1" lang="en-US" altLang="zh-CN" b="1">
                <a:solidFill>
                  <a:schemeClr val="bg1"/>
                </a:solidFill>
                <a:ea typeface="幼圆" panose="02010509060101010101" pitchFamily="49" charset="-122"/>
                <a:cs typeface="Times New Roman" panose="02020603050405020304" pitchFamily="18" charset="0"/>
              </a:rPr>
              <a:t>Ideal-gas equation; Clapeyron’s equation</a:t>
            </a:r>
            <a:r>
              <a:rPr kumimoji="1" lang="zh-CN" altLang="en-US" b="1">
                <a:solidFill>
                  <a:schemeClr val="bg1"/>
                </a:solidFill>
                <a:ea typeface="幼圆" panose="02010509060101010101" pitchFamily="49" charset="-122"/>
                <a:cs typeface="Times New Roman" panose="02020603050405020304" pitchFamily="18" charset="0"/>
              </a:rPr>
              <a:t>） </a:t>
            </a:r>
          </a:p>
        </p:txBody>
      </p:sp>
      <p:graphicFrame>
        <p:nvGraphicFramePr>
          <p:cNvPr id="57355" name="Object 7"/>
          <p:cNvGraphicFramePr>
            <a:graphicFrameLocks noChangeAspect="1"/>
          </p:cNvGraphicFramePr>
          <p:nvPr/>
        </p:nvGraphicFramePr>
        <p:xfrm>
          <a:off x="2274888" y="5753100"/>
          <a:ext cx="4551362" cy="509588"/>
        </p:xfrm>
        <a:graphic>
          <a:graphicData uri="http://schemas.openxmlformats.org/presentationml/2006/ole">
            <mc:AlternateContent xmlns:mc="http://schemas.openxmlformats.org/markup-compatibility/2006">
              <mc:Choice xmlns:v="urn:schemas-microsoft-com:vml" Requires="v">
                <p:oleObj spid="_x0000_s57392" name="Equation" r:id="rId12" imgW="2641600" imgH="279400" progId="Equation.DSMT4">
                  <p:embed/>
                </p:oleObj>
              </mc:Choice>
              <mc:Fallback>
                <p:oleObj name="Equation" r:id="rId12" imgW="2641600" imgH="279400" progId="Equation.DSMT4">
                  <p:embed/>
                  <p:pic>
                    <p:nvPicPr>
                      <p:cNvPr id="0"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74888" y="5753100"/>
                        <a:ext cx="4551362"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7356" name="Object 9"/>
          <p:cNvGraphicFramePr>
            <a:graphicFrameLocks noChangeAspect="1"/>
          </p:cNvGraphicFramePr>
          <p:nvPr/>
        </p:nvGraphicFramePr>
        <p:xfrm>
          <a:off x="3328988" y="3971925"/>
          <a:ext cx="1600200" cy="500063"/>
        </p:xfrm>
        <a:graphic>
          <a:graphicData uri="http://schemas.openxmlformats.org/presentationml/2006/ole">
            <mc:AlternateContent xmlns:mc="http://schemas.openxmlformats.org/markup-compatibility/2006">
              <mc:Choice xmlns:v="urn:schemas-microsoft-com:vml" Requires="v">
                <p:oleObj spid="_x0000_s57393" name="Equation" r:id="rId14" imgW="609336" imgH="190417" progId="Equation.3">
                  <p:embed/>
                </p:oleObj>
              </mc:Choice>
              <mc:Fallback>
                <p:oleObj name="Equation" r:id="rId14" imgW="609336" imgH="190417" progId="Equation.3">
                  <p:embed/>
                  <p:pic>
                    <p:nvPicPr>
                      <p:cNvPr id="0" name="Object 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28988" y="3971925"/>
                        <a:ext cx="1600200" cy="500063"/>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357" name="Text Box 11"/>
          <p:cNvSpPr txBox="1">
            <a:spLocks noChangeArrowheads="1"/>
          </p:cNvSpPr>
          <p:nvPr/>
        </p:nvSpPr>
        <p:spPr bwMode="auto">
          <a:xfrm>
            <a:off x="684213" y="4606925"/>
            <a:ext cx="836930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b="1" i="1">
                <a:ea typeface="幼圆" panose="02010509060101010101" pitchFamily="49" charset="-122"/>
                <a:cs typeface="Times New Roman" panose="02020603050405020304" pitchFamily="18" charset="0"/>
              </a:rPr>
              <a:t>R</a:t>
            </a:r>
            <a:r>
              <a:rPr kumimoji="1" lang="en-US" altLang="zh-CN" b="1">
                <a:ea typeface="幼圆" panose="02010509060101010101" pitchFamily="49" charset="-122"/>
                <a:cs typeface="Times New Roman" panose="02020603050405020304" pitchFamily="18" charset="0"/>
              </a:rPr>
              <a:t>—</a:t>
            </a:r>
            <a:r>
              <a:rPr kumimoji="1" lang="zh-CN" altLang="en-US" b="1">
                <a:solidFill>
                  <a:srgbClr val="0033CC"/>
                </a:solidFill>
                <a:ea typeface="幼圆" panose="02010509060101010101" pitchFamily="49" charset="-122"/>
                <a:cs typeface="Times New Roman" panose="02020603050405020304" pitchFamily="18" charset="0"/>
              </a:rPr>
              <a:t>摩尔气体常数</a:t>
            </a:r>
            <a:r>
              <a:rPr kumimoji="1" lang="zh-CN" altLang="en-US" b="1">
                <a:ea typeface="幼圆" panose="02010509060101010101" pitchFamily="49" charset="-122"/>
                <a:cs typeface="Times New Roman" panose="02020603050405020304" pitchFamily="18" charset="0"/>
              </a:rPr>
              <a:t> </a:t>
            </a:r>
            <a:r>
              <a:rPr kumimoji="1" lang="en-US" altLang="zh-CN" b="1">
                <a:ea typeface="幼圆" panose="02010509060101010101" pitchFamily="49" charset="-122"/>
                <a:cs typeface="Times New Roman" panose="02020603050405020304" pitchFamily="18" charset="0"/>
              </a:rPr>
              <a:t>(Molar gas constant )</a:t>
            </a:r>
            <a:r>
              <a:rPr kumimoji="1" lang="zh-CN" altLang="en-US" b="1">
                <a:ea typeface="幼圆" panose="02010509060101010101" pitchFamily="49" charset="-122"/>
                <a:cs typeface="Times New Roman" panose="02020603050405020304" pitchFamily="18" charset="0"/>
              </a:rPr>
              <a:t>：  与气体状态无关，与气体种类无关</a:t>
            </a:r>
            <a:r>
              <a:rPr kumimoji="1" lang="en-US" altLang="zh-CN" b="1">
                <a:ea typeface="幼圆" panose="02010509060101010101" pitchFamily="49" charset="-122"/>
                <a:cs typeface="Times New Roman" panose="02020603050405020304" pitchFamily="18" charset="0"/>
              </a:rPr>
              <a:t> </a:t>
            </a:r>
          </a:p>
        </p:txBody>
      </p:sp>
      <p:graphicFrame>
        <p:nvGraphicFramePr>
          <p:cNvPr id="57358" name="Object 2"/>
          <p:cNvGraphicFramePr>
            <a:graphicFrameLocks noChangeAspect="1"/>
          </p:cNvGraphicFramePr>
          <p:nvPr/>
        </p:nvGraphicFramePr>
        <p:xfrm>
          <a:off x="3284538" y="5199063"/>
          <a:ext cx="2530475" cy="385762"/>
        </p:xfrm>
        <a:graphic>
          <a:graphicData uri="http://schemas.openxmlformats.org/presentationml/2006/ole">
            <mc:AlternateContent xmlns:mc="http://schemas.openxmlformats.org/markup-compatibility/2006">
              <mc:Choice xmlns:v="urn:schemas-microsoft-com:vml" Requires="v">
                <p:oleObj spid="_x0000_s57394" name="Equation" r:id="rId16" imgW="1333500" imgH="203200" progId="Equation.DSMT4">
                  <p:embed/>
                </p:oleObj>
              </mc:Choice>
              <mc:Fallback>
                <p:oleObj name="Equation" r:id="rId16" imgW="1333500" imgH="203200" progId="Equation.DSMT4">
                  <p:embed/>
                  <p:pic>
                    <p:nvPicPr>
                      <p:cNvPr id="0" name="Object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84538" y="5199063"/>
                        <a:ext cx="2530475"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五角星 1"/>
          <p:cNvSpPr/>
          <p:nvPr/>
        </p:nvSpPr>
        <p:spPr bwMode="auto">
          <a:xfrm>
            <a:off x="5522913" y="3840163"/>
            <a:ext cx="631825" cy="546100"/>
          </a:xfrm>
          <a:prstGeom prst="star5">
            <a:avLst/>
          </a:prstGeom>
          <a:solidFill>
            <a:srgbClr val="FFC000"/>
          </a:solidFill>
          <a:ln w="9525" cap="flat" cmpd="sng" algn="ctr">
            <a:solidFill>
              <a:schemeClr val="tx1"/>
            </a:solidFill>
            <a:prstDash val="solid"/>
            <a:round/>
            <a:headEnd type="none" w="med" len="med"/>
            <a:tailEnd type="none" w="med" len="med"/>
          </a:ln>
          <a:effectLst/>
        </p:spPr>
        <p:txBody>
          <a:bodyPr/>
          <a:lstStyle/>
          <a:p>
            <a:pPr>
              <a:defRPr/>
            </a:pPr>
            <a:endParaRPr lang="zh-CN" altLang="en-US"/>
          </a:p>
        </p:txBody>
      </p:sp>
    </p:spTree>
  </p:cSld>
  <p:clrMapOvr>
    <a:masterClrMapping/>
  </p:clrMapOvr>
  <p:transition spd="slow">
    <p:push dir="u"/>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圆角矩形 13"/>
          <p:cNvSpPr>
            <a:spLocks noChangeArrowheads="1"/>
          </p:cNvSpPr>
          <p:nvPr/>
        </p:nvSpPr>
        <p:spPr bwMode="auto">
          <a:xfrm>
            <a:off x="684213" y="1846263"/>
            <a:ext cx="7516812" cy="4175125"/>
          </a:xfrm>
          <a:prstGeom prst="roundRect">
            <a:avLst>
              <a:gd name="adj" fmla="val 16667"/>
            </a:avLst>
          </a:prstGeom>
          <a:solidFill>
            <a:srgbClr val="FFFFCC"/>
          </a:solidFill>
          <a:ln w="28575">
            <a:solidFill>
              <a:srgbClr val="C00000"/>
            </a:solidFill>
            <a:round/>
            <a:headEnd/>
            <a:tailEnd/>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endParaRPr kumimoji="1" lang="zh-CN" altLang="en-US" sz="2000" b="1">
              <a:solidFill>
                <a:schemeClr val="bg1"/>
              </a:solidFill>
              <a:ea typeface="幼圆" panose="02010509060101010101" pitchFamily="49" charset="-122"/>
              <a:cs typeface="Times New Roman" panose="02020603050405020304" pitchFamily="18" charset="0"/>
            </a:endParaRPr>
          </a:p>
        </p:txBody>
      </p:sp>
      <p:sp>
        <p:nvSpPr>
          <p:cNvPr id="59395" name="Text Box 4"/>
          <p:cNvSpPr txBox="1">
            <a:spLocks noChangeArrowheads="1"/>
          </p:cNvSpPr>
          <p:nvPr/>
        </p:nvSpPr>
        <p:spPr bwMode="auto">
          <a:xfrm>
            <a:off x="1476375" y="2151063"/>
            <a:ext cx="2911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400" b="1">
                <a:solidFill>
                  <a:srgbClr val="0033CC"/>
                </a:solidFill>
                <a:ea typeface="幼圆" panose="02010509060101010101" pitchFamily="49" charset="-122"/>
                <a:cs typeface="Times New Roman" panose="02020603050405020304" pitchFamily="18" charset="0"/>
              </a:rPr>
              <a:t>范德瓦尔方程</a:t>
            </a:r>
          </a:p>
        </p:txBody>
      </p:sp>
      <p:graphicFrame>
        <p:nvGraphicFramePr>
          <p:cNvPr id="59396" name="Object 5"/>
          <p:cNvGraphicFramePr>
            <a:graphicFrameLocks noChangeAspect="1"/>
          </p:cNvGraphicFramePr>
          <p:nvPr/>
        </p:nvGraphicFramePr>
        <p:xfrm>
          <a:off x="4419600" y="1997075"/>
          <a:ext cx="2600325" cy="1042988"/>
        </p:xfrm>
        <a:graphic>
          <a:graphicData uri="http://schemas.openxmlformats.org/presentationml/2006/ole">
            <mc:AlternateContent xmlns:mc="http://schemas.openxmlformats.org/markup-compatibility/2006">
              <mc:Choice xmlns:v="urn:schemas-microsoft-com:vml" Requires="v">
                <p:oleObj spid="_x0000_s59411" name="Equation" r:id="rId4" imgW="889000" imgH="419100" progId="Equation.DSMT4">
                  <p:embed/>
                </p:oleObj>
              </mc:Choice>
              <mc:Fallback>
                <p:oleObj name="Equation" r:id="rId4" imgW="889000" imgH="419100" progId="Equation.DSMT4">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9600" y="1997075"/>
                        <a:ext cx="2600325" cy="1042988"/>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397" name="Text Box 7"/>
          <p:cNvSpPr txBox="1">
            <a:spLocks noChangeArrowheads="1"/>
          </p:cNvSpPr>
          <p:nvPr/>
        </p:nvSpPr>
        <p:spPr bwMode="auto">
          <a:xfrm>
            <a:off x="4219575" y="3194050"/>
            <a:ext cx="39814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800" b="1">
                <a:ea typeface="幼圆" panose="02010509060101010101" pitchFamily="49" charset="-122"/>
                <a:cs typeface="Times New Roman" panose="02020603050405020304" pitchFamily="18" charset="0"/>
              </a:rPr>
              <a:t>（</a:t>
            </a:r>
            <a:r>
              <a:rPr kumimoji="1" lang="en-US" altLang="zh-CN" sz="2400" b="1" i="1">
                <a:ea typeface="幼圆" panose="02010509060101010101" pitchFamily="49" charset="-122"/>
                <a:cs typeface="Times New Roman" panose="02020603050405020304" pitchFamily="18" charset="0"/>
              </a:rPr>
              <a:t>a</a:t>
            </a:r>
            <a:r>
              <a:rPr kumimoji="1" lang="en-US" altLang="zh-CN" sz="2400" b="1">
                <a:ea typeface="幼圆" panose="02010509060101010101" pitchFamily="49" charset="-122"/>
                <a:cs typeface="Times New Roman" panose="02020603050405020304" pitchFamily="18" charset="0"/>
              </a:rPr>
              <a:t>, </a:t>
            </a:r>
            <a:r>
              <a:rPr kumimoji="1" lang="en-US" altLang="zh-CN" sz="2400" b="1" i="1">
                <a:ea typeface="幼圆" panose="02010509060101010101" pitchFamily="49" charset="-122"/>
                <a:cs typeface="Times New Roman" panose="02020603050405020304" pitchFamily="18" charset="0"/>
              </a:rPr>
              <a:t>b</a:t>
            </a:r>
            <a:r>
              <a:rPr kumimoji="1" lang="zh-CN" altLang="en-US" sz="2400" b="1">
                <a:ea typeface="幼圆" panose="02010509060101010101" pitchFamily="49" charset="-122"/>
                <a:cs typeface="Times New Roman" panose="02020603050405020304" pitchFamily="18" charset="0"/>
              </a:rPr>
              <a:t>为物性常数</a:t>
            </a:r>
            <a:r>
              <a:rPr kumimoji="1" lang="zh-CN" altLang="en-US" sz="2800" b="1">
                <a:ea typeface="幼圆" panose="02010509060101010101" pitchFamily="49" charset="-122"/>
                <a:cs typeface="Times New Roman" panose="02020603050405020304" pitchFamily="18" charset="0"/>
              </a:rPr>
              <a:t>）</a:t>
            </a:r>
          </a:p>
        </p:txBody>
      </p:sp>
      <p:sp>
        <p:nvSpPr>
          <p:cNvPr id="59398" name="Text Box 8"/>
          <p:cNvSpPr txBox="1">
            <a:spLocks noChangeArrowheads="1"/>
          </p:cNvSpPr>
          <p:nvPr/>
        </p:nvSpPr>
        <p:spPr bwMode="auto">
          <a:xfrm>
            <a:off x="1620838" y="4429125"/>
            <a:ext cx="13684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2400" b="1">
                <a:solidFill>
                  <a:srgbClr val="0033CC"/>
                </a:solidFill>
                <a:ea typeface="幼圆" panose="02010509060101010101" pitchFamily="49" charset="-122"/>
                <a:cs typeface="Times New Roman" panose="02020603050405020304" pitchFamily="18" charset="0"/>
              </a:rPr>
              <a:t>R-K</a:t>
            </a:r>
            <a:r>
              <a:rPr kumimoji="1" lang="zh-CN" altLang="en-US" sz="2400" b="1">
                <a:solidFill>
                  <a:srgbClr val="0033CC"/>
                </a:solidFill>
                <a:ea typeface="幼圆" panose="02010509060101010101" pitchFamily="49" charset="-122"/>
                <a:cs typeface="Times New Roman" panose="02020603050405020304" pitchFamily="18" charset="0"/>
              </a:rPr>
              <a:t>方程</a:t>
            </a:r>
          </a:p>
        </p:txBody>
      </p:sp>
      <p:graphicFrame>
        <p:nvGraphicFramePr>
          <p:cNvPr id="59399" name="Object 9"/>
          <p:cNvGraphicFramePr>
            <a:graphicFrameLocks noChangeAspect="1"/>
          </p:cNvGraphicFramePr>
          <p:nvPr/>
        </p:nvGraphicFramePr>
        <p:xfrm>
          <a:off x="4095750" y="4013200"/>
          <a:ext cx="3063875" cy="1111250"/>
        </p:xfrm>
        <a:graphic>
          <a:graphicData uri="http://schemas.openxmlformats.org/presentationml/2006/ole">
            <mc:AlternateContent xmlns:mc="http://schemas.openxmlformats.org/markup-compatibility/2006">
              <mc:Choice xmlns:v="urn:schemas-microsoft-com:vml" Requires="v">
                <p:oleObj spid="_x0000_s59412" name="Equation" r:id="rId6" imgW="1422400" imgH="444500" progId="Equation.DSMT4">
                  <p:embed/>
                </p:oleObj>
              </mc:Choice>
              <mc:Fallback>
                <p:oleObj name="Equation" r:id="rId6" imgW="1422400" imgH="444500" progId="Equation.DSMT4">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95750" y="4013200"/>
                        <a:ext cx="3063875" cy="111125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400" name="Text Box 10"/>
          <p:cNvSpPr txBox="1">
            <a:spLocks noChangeArrowheads="1"/>
          </p:cNvSpPr>
          <p:nvPr/>
        </p:nvSpPr>
        <p:spPr bwMode="auto">
          <a:xfrm>
            <a:off x="4240213" y="5359400"/>
            <a:ext cx="4078287" cy="884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2800">
                <a:ea typeface="宋体" panose="02010600030101010101" pitchFamily="2" charset="-122"/>
              </a:rPr>
              <a:t>   (</a:t>
            </a:r>
            <a:r>
              <a:rPr kumimoji="1" lang="en-US" altLang="zh-CN" sz="2400" b="1" i="1">
                <a:ea typeface="宋体" panose="02010600030101010101" pitchFamily="2" charset="-122"/>
              </a:rPr>
              <a:t>a</a:t>
            </a:r>
            <a:r>
              <a:rPr kumimoji="1" lang="en-US" altLang="zh-CN" sz="2400" b="1">
                <a:ea typeface="宋体" panose="02010600030101010101" pitchFamily="2" charset="-122"/>
              </a:rPr>
              <a:t>, </a:t>
            </a:r>
            <a:r>
              <a:rPr kumimoji="1" lang="en-US" altLang="zh-CN" sz="2400" b="1" i="1">
                <a:ea typeface="宋体" panose="02010600030101010101" pitchFamily="2" charset="-122"/>
              </a:rPr>
              <a:t>b</a:t>
            </a:r>
            <a:r>
              <a:rPr kumimoji="1" lang="zh-CN" altLang="en-US" sz="2400" b="1">
                <a:ea typeface="楷体_GB2312" pitchFamily="49" charset="-122"/>
              </a:rPr>
              <a:t>为物性常数</a:t>
            </a:r>
            <a:r>
              <a:rPr kumimoji="1" lang="en-US" altLang="zh-CN" sz="2800">
                <a:ea typeface="宋体" panose="02010600030101010101" pitchFamily="2" charset="-122"/>
              </a:rPr>
              <a:t>)</a:t>
            </a:r>
            <a:endParaRPr kumimoji="1" lang="zh-CN" altLang="en-US" sz="2800">
              <a:ea typeface="宋体" panose="02010600030101010101" pitchFamily="2" charset="-122"/>
            </a:endParaRPr>
          </a:p>
          <a:p>
            <a:endParaRPr kumimoji="1" lang="en-US" altLang="zh-CN" sz="2400">
              <a:ea typeface="宋体" panose="02010600030101010101" pitchFamily="2" charset="-122"/>
            </a:endParaRPr>
          </a:p>
        </p:txBody>
      </p:sp>
      <p:sp>
        <p:nvSpPr>
          <p:cNvPr id="59401" name="Text Box 2"/>
          <p:cNvSpPr txBox="1">
            <a:spLocks noChangeArrowheads="1"/>
          </p:cNvSpPr>
          <p:nvPr/>
        </p:nvSpPr>
        <p:spPr bwMode="auto">
          <a:xfrm>
            <a:off x="192088" y="134938"/>
            <a:ext cx="34305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zh-CN" altLang="en-US" sz="2800" b="1">
                <a:solidFill>
                  <a:srgbClr val="FF0000"/>
                </a:solidFill>
                <a:ea typeface="幼圆" panose="02010509060101010101" pitchFamily="49" charset="-122"/>
                <a:cs typeface="Times New Roman" panose="02020603050405020304" pitchFamily="18" charset="0"/>
              </a:rPr>
              <a:t>实际气体状态方程式</a:t>
            </a:r>
          </a:p>
        </p:txBody>
      </p:sp>
      <p:sp>
        <p:nvSpPr>
          <p:cNvPr id="59402" name="圆角矩形 15"/>
          <p:cNvSpPr>
            <a:spLocks noChangeArrowheads="1"/>
          </p:cNvSpPr>
          <p:nvPr/>
        </p:nvSpPr>
        <p:spPr bwMode="auto">
          <a:xfrm>
            <a:off x="736600" y="1066800"/>
            <a:ext cx="7516813" cy="625475"/>
          </a:xfrm>
          <a:prstGeom prst="roundRect">
            <a:avLst>
              <a:gd name="adj" fmla="val 16667"/>
            </a:avLst>
          </a:prstGeom>
          <a:solidFill>
            <a:srgbClr val="CCFF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50000"/>
              </a:lnSpc>
            </a:pPr>
            <a:r>
              <a:rPr kumimoji="1" lang="zh-CN" altLang="en-US" sz="2400" b="1">
                <a:ea typeface="幼圆" panose="02010509060101010101" pitchFamily="49" charset="-122"/>
                <a:cs typeface="Times New Roman" panose="02020603050405020304" pitchFamily="18" charset="0"/>
              </a:rPr>
              <a:t>实际气体</a:t>
            </a:r>
            <a:r>
              <a:rPr kumimoji="1" lang="en-US" altLang="zh-CN" sz="2400" b="1">
                <a:ea typeface="幼圆" panose="02010509060101010101" pitchFamily="49" charset="-122"/>
                <a:cs typeface="Times New Roman" panose="02020603050405020304" pitchFamily="18" charset="0"/>
              </a:rPr>
              <a:t>(real gas; imperfect gas)</a:t>
            </a:r>
            <a:r>
              <a:rPr kumimoji="1" lang="zh-CN" altLang="en-US" sz="2400" b="1">
                <a:ea typeface="幼圆" panose="02010509060101010101" pitchFamily="49" charset="-122"/>
                <a:cs typeface="Times New Roman" panose="02020603050405020304" pitchFamily="18" charset="0"/>
              </a:rPr>
              <a:t>的状态方程</a:t>
            </a:r>
          </a:p>
        </p:txBody>
      </p:sp>
    </p:spTree>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9732"/>
            <a:ext cx="7632848" cy="823752"/>
          </a:xfrm>
          <a:prstGeom prst="rect">
            <a:avLst/>
          </a:prstGeom>
          <a:noFill/>
        </p:spPr>
        <p:txBody>
          <a:bodyPr wrap="square" rtlCol="0">
            <a:spAutoFit/>
          </a:bodyPr>
          <a:lstStyle/>
          <a:p>
            <a:pPr>
              <a:lnSpc>
                <a:spcPct val="150000"/>
              </a:lnSpc>
            </a:pPr>
            <a:r>
              <a:rPr lang="zh-CN" altLang="en-US" sz="3600" b="1" dirty="0" smtClean="0"/>
              <a:t>热机效率</a:t>
            </a:r>
            <a:endParaRPr lang="zh-CN" altLang="en-US" sz="3600" b="1" dirty="0"/>
          </a:p>
        </p:txBody>
      </p:sp>
      <p:sp>
        <p:nvSpPr>
          <p:cNvPr id="4" name="TextBox 3"/>
          <p:cNvSpPr txBox="1"/>
          <p:nvPr/>
        </p:nvSpPr>
        <p:spPr>
          <a:xfrm>
            <a:off x="251520" y="1196752"/>
            <a:ext cx="8496944" cy="5169492"/>
          </a:xfrm>
          <a:prstGeom prst="rect">
            <a:avLst/>
          </a:prstGeom>
          <a:noFill/>
        </p:spPr>
        <p:txBody>
          <a:bodyPr wrap="square" rtlCol="0">
            <a:spAutoFit/>
          </a:bodyPr>
          <a:lstStyle/>
          <a:p>
            <a:pPr>
              <a:lnSpc>
                <a:spcPct val="150000"/>
              </a:lnSpc>
            </a:pPr>
            <a:r>
              <a:rPr lang="zh-CN" altLang="en-US" sz="3200" dirty="0" smtClean="0"/>
              <a:t>瓦特蒸汽机：</a:t>
            </a:r>
            <a:r>
              <a:rPr lang="en-US" altLang="zh-CN" sz="3200" dirty="0" smtClean="0"/>
              <a:t>1</a:t>
            </a:r>
            <a:r>
              <a:rPr lang="zh-CN" altLang="en-US" sz="3200" dirty="0" smtClean="0"/>
              <a:t>～</a:t>
            </a:r>
            <a:r>
              <a:rPr lang="en-US" altLang="zh-CN" sz="3200" dirty="0" smtClean="0"/>
              <a:t>3%</a:t>
            </a:r>
          </a:p>
          <a:p>
            <a:pPr>
              <a:lnSpc>
                <a:spcPct val="150000"/>
              </a:lnSpc>
            </a:pPr>
            <a:r>
              <a:rPr lang="zh-CN" altLang="en-US" sz="3200" dirty="0" smtClean="0"/>
              <a:t>蒸汽机车：</a:t>
            </a:r>
            <a:r>
              <a:rPr lang="en-US" altLang="zh-CN" sz="3200" dirty="0" smtClean="0"/>
              <a:t>10</a:t>
            </a:r>
            <a:r>
              <a:rPr lang="zh-CN" altLang="en-US" sz="3200" dirty="0" smtClean="0"/>
              <a:t>～</a:t>
            </a:r>
            <a:r>
              <a:rPr lang="en-US" altLang="zh-CN" sz="3200" dirty="0" smtClean="0"/>
              <a:t>15%</a:t>
            </a:r>
          </a:p>
          <a:p>
            <a:pPr>
              <a:lnSpc>
                <a:spcPct val="150000"/>
              </a:lnSpc>
            </a:pPr>
            <a:r>
              <a:rPr lang="zh-CN" altLang="en-US" sz="3200" dirty="0" smtClean="0"/>
              <a:t>汽油机：</a:t>
            </a:r>
            <a:r>
              <a:rPr lang="en-US" altLang="zh-CN" sz="3200" dirty="0" smtClean="0"/>
              <a:t>25</a:t>
            </a:r>
            <a:r>
              <a:rPr lang="zh-CN" altLang="en-US" sz="3200" dirty="0" smtClean="0"/>
              <a:t>～</a:t>
            </a:r>
            <a:r>
              <a:rPr lang="en-US" altLang="zh-CN" sz="3200" dirty="0" smtClean="0"/>
              <a:t>35%</a:t>
            </a:r>
          </a:p>
          <a:p>
            <a:pPr>
              <a:lnSpc>
                <a:spcPct val="150000"/>
              </a:lnSpc>
            </a:pPr>
            <a:r>
              <a:rPr lang="zh-CN" altLang="en-US" sz="3200" dirty="0" smtClean="0"/>
              <a:t>柴油机：</a:t>
            </a:r>
            <a:r>
              <a:rPr lang="en-US" altLang="zh-CN" sz="3200" dirty="0" smtClean="0"/>
              <a:t>30</a:t>
            </a:r>
            <a:r>
              <a:rPr lang="zh-CN" altLang="en-US" sz="3200" dirty="0" smtClean="0"/>
              <a:t>～</a:t>
            </a:r>
            <a:r>
              <a:rPr lang="en-US" altLang="zh-CN" sz="3200" dirty="0" smtClean="0"/>
              <a:t>45%</a:t>
            </a:r>
          </a:p>
          <a:p>
            <a:pPr>
              <a:lnSpc>
                <a:spcPct val="150000"/>
              </a:lnSpc>
            </a:pPr>
            <a:r>
              <a:rPr lang="zh-CN" altLang="en-US" sz="3200" dirty="0"/>
              <a:t>蒸汽</a:t>
            </a:r>
            <a:r>
              <a:rPr lang="zh-CN" altLang="en-US" sz="3200" dirty="0" smtClean="0"/>
              <a:t>轮机：</a:t>
            </a:r>
            <a:r>
              <a:rPr lang="en-US" altLang="zh-CN" sz="3200" dirty="0" smtClean="0"/>
              <a:t>30</a:t>
            </a:r>
            <a:r>
              <a:rPr lang="zh-CN" altLang="en-US" sz="3200" dirty="0" smtClean="0"/>
              <a:t>～</a:t>
            </a:r>
            <a:r>
              <a:rPr lang="en-US" altLang="zh-CN" sz="3200" dirty="0" smtClean="0"/>
              <a:t>50%</a:t>
            </a:r>
          </a:p>
          <a:p>
            <a:pPr>
              <a:lnSpc>
                <a:spcPct val="150000"/>
              </a:lnSpc>
            </a:pPr>
            <a:r>
              <a:rPr lang="zh-CN" altLang="en-US" sz="3200" dirty="0" smtClean="0"/>
              <a:t>燃气轮机：</a:t>
            </a:r>
            <a:r>
              <a:rPr lang="en-US" altLang="zh-CN" sz="3200" dirty="0" smtClean="0"/>
              <a:t>35</a:t>
            </a:r>
            <a:r>
              <a:rPr lang="zh-CN" altLang="en-US" sz="3200" dirty="0" smtClean="0"/>
              <a:t>～</a:t>
            </a:r>
            <a:r>
              <a:rPr lang="en-US" altLang="zh-CN" sz="3200" dirty="0" smtClean="0"/>
              <a:t>45%</a:t>
            </a:r>
          </a:p>
          <a:p>
            <a:pPr>
              <a:lnSpc>
                <a:spcPct val="150000"/>
              </a:lnSpc>
            </a:pPr>
            <a:r>
              <a:rPr lang="zh-CN" altLang="en-US" sz="3200" dirty="0" smtClean="0"/>
              <a:t>大型蒸汽</a:t>
            </a:r>
            <a:r>
              <a:rPr lang="en-US" altLang="zh-CN" sz="3200" dirty="0" smtClean="0"/>
              <a:t>-</a:t>
            </a:r>
            <a:r>
              <a:rPr lang="zh-CN" altLang="en-US" sz="3200" dirty="0" smtClean="0"/>
              <a:t>燃气联合发电装置：</a:t>
            </a:r>
            <a:r>
              <a:rPr lang="en-US" altLang="zh-CN" sz="3200" dirty="0" smtClean="0"/>
              <a:t>50</a:t>
            </a:r>
            <a:r>
              <a:rPr lang="zh-CN" altLang="en-US" sz="3200" dirty="0" smtClean="0"/>
              <a:t>～</a:t>
            </a:r>
            <a:r>
              <a:rPr lang="en-US" altLang="zh-CN" sz="3200" dirty="0" smtClean="0"/>
              <a:t>60%</a:t>
            </a:r>
            <a:endParaRPr lang="zh-CN" altLang="en-US" sz="3200" dirty="0"/>
          </a:p>
        </p:txBody>
      </p:sp>
    </p:spTree>
    <p:extLst>
      <p:ext uri="{BB962C8B-B14F-4D97-AF65-F5344CB8AC3E}">
        <p14:creationId xmlns:p14="http://schemas.microsoft.com/office/powerpoint/2010/main" val="3407435152"/>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ChangeArrowheads="1"/>
          </p:cNvSpPr>
          <p:nvPr/>
        </p:nvSpPr>
        <p:spPr bwMode="auto">
          <a:xfrm>
            <a:off x="331788" y="73025"/>
            <a:ext cx="7848600" cy="67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800" b="1">
                <a:solidFill>
                  <a:srgbClr val="FF0000"/>
                </a:solidFill>
                <a:ea typeface="幼圆" panose="02010509060101010101" pitchFamily="49" charset="-122"/>
                <a:cs typeface="Times New Roman" panose="02020603050405020304" pitchFamily="18" charset="0"/>
              </a:rPr>
              <a:t>状态参数坐标图</a:t>
            </a:r>
            <a:r>
              <a:rPr kumimoji="1" lang="zh-CN" altLang="en-US" sz="2400">
                <a:solidFill>
                  <a:srgbClr val="0033CC"/>
                </a:solidFill>
                <a:ea typeface="幼圆" panose="02010509060101010101" pitchFamily="49" charset="-122"/>
                <a:cs typeface="Times New Roman" panose="02020603050405020304" pitchFamily="18" charset="0"/>
              </a:rPr>
              <a:t>（</a:t>
            </a:r>
            <a:r>
              <a:rPr kumimoji="1" lang="en-US" altLang="zh-CN" sz="2400">
                <a:solidFill>
                  <a:srgbClr val="0033CC"/>
                </a:solidFill>
                <a:ea typeface="幼圆" panose="02010509060101010101" pitchFamily="49" charset="-122"/>
                <a:cs typeface="Times New Roman" panose="02020603050405020304" pitchFamily="18" charset="0"/>
              </a:rPr>
              <a:t>Parametric coordinates</a:t>
            </a:r>
            <a:r>
              <a:rPr kumimoji="1" lang="zh-CN" altLang="en-US" sz="2400">
                <a:solidFill>
                  <a:srgbClr val="0033CC"/>
                </a:solidFill>
                <a:ea typeface="幼圆" panose="02010509060101010101" pitchFamily="49" charset="-122"/>
                <a:cs typeface="Times New Roman" panose="02020603050405020304" pitchFamily="18" charset="0"/>
              </a:rPr>
              <a:t>）</a:t>
            </a:r>
          </a:p>
        </p:txBody>
      </p:sp>
      <p:sp>
        <p:nvSpPr>
          <p:cNvPr id="61443" name="Rectangle 3"/>
          <p:cNvSpPr>
            <a:spLocks noChangeArrowheads="1"/>
          </p:cNvSpPr>
          <p:nvPr/>
        </p:nvSpPr>
        <p:spPr bwMode="auto">
          <a:xfrm>
            <a:off x="-119063" y="912813"/>
            <a:ext cx="8867776" cy="104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spcBef>
                <a:spcPct val="20000"/>
              </a:spcBef>
            </a:pPr>
            <a:r>
              <a:rPr kumimoji="1" lang="zh-CN" altLang="en-US" sz="2400" b="1">
                <a:latin typeface="幼圆" panose="02010509060101010101" pitchFamily="49" charset="-122"/>
                <a:ea typeface="幼圆" panose="02010509060101010101" pitchFamily="49" charset="-122"/>
              </a:rPr>
              <a:t>      简单可压缩系只有两个独立参数，所以可用平面坐标上一点确定其状态</a:t>
            </a:r>
            <a:r>
              <a:rPr kumimoji="1" lang="en-US" altLang="zh-CN" sz="2400" b="1">
                <a:latin typeface="幼圆" panose="02010509060101010101" pitchFamily="49" charset="-122"/>
                <a:ea typeface="幼圆" panose="02010509060101010101" pitchFamily="49" charset="-122"/>
              </a:rPr>
              <a:t>;</a:t>
            </a:r>
          </a:p>
          <a:p>
            <a:pPr>
              <a:lnSpc>
                <a:spcPct val="150000"/>
              </a:lnSpc>
              <a:spcBef>
                <a:spcPct val="20000"/>
              </a:spcBef>
            </a:pPr>
            <a:r>
              <a:rPr kumimoji="1" lang="en-US" altLang="zh-CN" sz="2400" b="1">
                <a:latin typeface="幼圆" panose="02010509060101010101" pitchFamily="49" charset="-122"/>
                <a:ea typeface="幼圆" panose="02010509060101010101" pitchFamily="49" charset="-122"/>
              </a:rPr>
              <a:t>      </a:t>
            </a:r>
            <a:r>
              <a:rPr kumimoji="1" lang="zh-CN" altLang="en-US" sz="2400" b="1">
                <a:latin typeface="幼圆" panose="02010509060101010101" pitchFamily="49" charset="-122"/>
                <a:ea typeface="幼圆" panose="02010509060101010101" pitchFamily="49" charset="-122"/>
              </a:rPr>
              <a:t>反之</a:t>
            </a:r>
            <a:r>
              <a:rPr kumimoji="1" lang="en-US" altLang="zh-CN" sz="2400" b="1">
                <a:latin typeface="幼圆" panose="02010509060101010101" pitchFamily="49" charset="-122"/>
                <a:ea typeface="幼圆" panose="02010509060101010101" pitchFamily="49" charset="-122"/>
              </a:rPr>
              <a:t>,</a:t>
            </a:r>
            <a:r>
              <a:rPr kumimoji="1" lang="zh-CN" altLang="en-US" sz="2400" b="1">
                <a:latin typeface="幼圆" panose="02010509060101010101" pitchFamily="49" charset="-122"/>
                <a:ea typeface="幼圆" panose="02010509060101010101" pitchFamily="49" charset="-122"/>
              </a:rPr>
              <a:t>任一状态可在平面坐标上找到对应点。</a:t>
            </a:r>
          </a:p>
        </p:txBody>
      </p:sp>
      <p:grpSp>
        <p:nvGrpSpPr>
          <p:cNvPr id="61444" name="组合 1"/>
          <p:cNvGrpSpPr>
            <a:grpSpLocks/>
          </p:cNvGrpSpPr>
          <p:nvPr/>
        </p:nvGrpSpPr>
        <p:grpSpPr bwMode="auto">
          <a:xfrm>
            <a:off x="795338" y="3284538"/>
            <a:ext cx="7653337" cy="2438400"/>
            <a:chOff x="795338" y="3284984"/>
            <a:chExt cx="7653337" cy="2438400"/>
          </a:xfrm>
        </p:grpSpPr>
        <p:sp>
          <p:nvSpPr>
            <p:cNvPr id="61445" name="Line 4"/>
            <p:cNvSpPr>
              <a:spLocks noChangeShapeType="1"/>
            </p:cNvSpPr>
            <p:nvPr/>
          </p:nvSpPr>
          <p:spPr bwMode="auto">
            <a:xfrm flipV="1">
              <a:off x="1200150" y="3624709"/>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46" name="Line 5"/>
            <p:cNvSpPr>
              <a:spLocks noChangeShapeType="1"/>
            </p:cNvSpPr>
            <p:nvPr/>
          </p:nvSpPr>
          <p:spPr bwMode="auto">
            <a:xfrm>
              <a:off x="1200150" y="5224909"/>
              <a:ext cx="17526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47" name="Rectangle 6"/>
            <p:cNvSpPr>
              <a:spLocks noChangeArrowheads="1"/>
            </p:cNvSpPr>
            <p:nvPr/>
          </p:nvSpPr>
          <p:spPr bwMode="auto">
            <a:xfrm>
              <a:off x="1200150" y="4234309"/>
              <a:ext cx="609600" cy="990600"/>
            </a:xfrm>
            <a:prstGeom prst="rect">
              <a:avLst/>
            </a:prstGeom>
            <a:solidFill>
              <a:srgbClr val="CCFF99"/>
            </a:solidFill>
            <a:ln w="9525">
              <a:solidFill>
                <a:schemeClr val="tx1"/>
              </a:solidFill>
              <a:prstDash val="sysDot"/>
              <a:miter lim="800000"/>
              <a:headEnd/>
              <a:tailEnd/>
            </a:ln>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61448" name="Line 7"/>
            <p:cNvSpPr>
              <a:spLocks noChangeShapeType="1"/>
            </p:cNvSpPr>
            <p:nvPr/>
          </p:nvSpPr>
          <p:spPr bwMode="auto">
            <a:xfrm flipV="1">
              <a:off x="3779838" y="3624709"/>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49" name="Line 8"/>
            <p:cNvSpPr>
              <a:spLocks noChangeShapeType="1"/>
            </p:cNvSpPr>
            <p:nvPr/>
          </p:nvSpPr>
          <p:spPr bwMode="auto">
            <a:xfrm>
              <a:off x="3779838" y="5224909"/>
              <a:ext cx="17526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50" name="Rectangle 9"/>
            <p:cNvSpPr>
              <a:spLocks noChangeArrowheads="1"/>
            </p:cNvSpPr>
            <p:nvPr/>
          </p:nvSpPr>
          <p:spPr bwMode="auto">
            <a:xfrm>
              <a:off x="3779838" y="4234309"/>
              <a:ext cx="685800" cy="990600"/>
            </a:xfrm>
            <a:prstGeom prst="rect">
              <a:avLst/>
            </a:prstGeom>
            <a:solidFill>
              <a:srgbClr val="FFCC99"/>
            </a:solidFill>
            <a:ln w="9525">
              <a:solidFill>
                <a:schemeClr val="tx1"/>
              </a:solidFill>
              <a:prstDash val="sysDot"/>
              <a:miter lim="800000"/>
              <a:headEnd/>
              <a:tailEnd/>
            </a:ln>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61451" name="Line 10"/>
            <p:cNvSpPr>
              <a:spLocks noChangeShapeType="1"/>
            </p:cNvSpPr>
            <p:nvPr/>
          </p:nvSpPr>
          <p:spPr bwMode="auto">
            <a:xfrm flipV="1">
              <a:off x="6357938" y="3624709"/>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52" name="Line 11"/>
            <p:cNvSpPr>
              <a:spLocks noChangeShapeType="1"/>
            </p:cNvSpPr>
            <p:nvPr/>
          </p:nvSpPr>
          <p:spPr bwMode="auto">
            <a:xfrm>
              <a:off x="6357938" y="5224909"/>
              <a:ext cx="17526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56" name="Rectangle 12"/>
            <p:cNvSpPr>
              <a:spLocks noChangeArrowheads="1"/>
            </p:cNvSpPr>
            <p:nvPr/>
          </p:nvSpPr>
          <p:spPr bwMode="auto">
            <a:xfrm>
              <a:off x="6357938" y="4234309"/>
              <a:ext cx="685800" cy="990600"/>
            </a:xfrm>
            <a:prstGeom prst="rect">
              <a:avLst/>
            </a:prstGeom>
            <a:solidFill>
              <a:schemeClr val="accent1">
                <a:lumMod val="20000"/>
                <a:lumOff val="80000"/>
              </a:schemeClr>
            </a:solidFill>
            <a:ln w="9525">
              <a:solidFill>
                <a:schemeClr val="tx1"/>
              </a:solidFill>
              <a:prstDash val="sysDot"/>
              <a:miter lim="800000"/>
              <a:headEnd/>
              <a:tailEnd/>
            </a:ln>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defRPr/>
              </a:pPr>
              <a:endParaRPr lang="zh-CN" altLang="en-US" smtClean="0">
                <a:ea typeface="宋体" panose="02010600030101010101" pitchFamily="2" charset="-122"/>
              </a:endParaRPr>
            </a:p>
          </p:txBody>
        </p:sp>
        <p:sp>
          <p:nvSpPr>
            <p:cNvPr id="61454" name="Text Box 13"/>
            <p:cNvSpPr txBox="1">
              <a:spLocks noChangeArrowheads="1"/>
            </p:cNvSpPr>
            <p:nvPr/>
          </p:nvSpPr>
          <p:spPr bwMode="auto">
            <a:xfrm>
              <a:off x="1123950" y="4462909"/>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kumimoji="1" lang="zh-CN" altLang="zh-CN" sz="2400">
                <a:ea typeface="宋体" panose="02010600030101010101" pitchFamily="2" charset="-122"/>
              </a:endParaRPr>
            </a:p>
          </p:txBody>
        </p:sp>
        <p:sp>
          <p:nvSpPr>
            <p:cNvPr id="61455" name="Text Box 14"/>
            <p:cNvSpPr txBox="1">
              <a:spLocks noChangeArrowheads="1"/>
            </p:cNvSpPr>
            <p:nvPr/>
          </p:nvSpPr>
          <p:spPr bwMode="auto">
            <a:xfrm>
              <a:off x="819150" y="3472309"/>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2400" i="1">
                  <a:ea typeface="宋体" panose="02010600030101010101" pitchFamily="2" charset="-122"/>
                </a:rPr>
                <a:t>p</a:t>
              </a:r>
            </a:p>
          </p:txBody>
        </p:sp>
        <p:sp>
          <p:nvSpPr>
            <p:cNvPr id="61456" name="Text Box 15"/>
            <p:cNvSpPr txBox="1">
              <a:spLocks noChangeArrowheads="1"/>
            </p:cNvSpPr>
            <p:nvPr/>
          </p:nvSpPr>
          <p:spPr bwMode="auto">
            <a:xfrm>
              <a:off x="2860675" y="5189984"/>
              <a:ext cx="319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2400" i="1">
                  <a:ea typeface="宋体" panose="02010600030101010101" pitchFamily="2" charset="-122"/>
                </a:rPr>
                <a:t>v</a:t>
              </a:r>
            </a:p>
          </p:txBody>
        </p:sp>
        <p:sp>
          <p:nvSpPr>
            <p:cNvPr id="61457" name="Text Box 16"/>
            <p:cNvSpPr txBox="1">
              <a:spLocks noChangeArrowheads="1"/>
            </p:cNvSpPr>
            <p:nvPr/>
          </p:nvSpPr>
          <p:spPr bwMode="auto">
            <a:xfrm>
              <a:off x="1793875" y="3818384"/>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2400">
                  <a:ea typeface="宋体" panose="02010600030101010101" pitchFamily="2" charset="-122"/>
                </a:rPr>
                <a:t>1</a:t>
              </a:r>
            </a:p>
          </p:txBody>
        </p:sp>
        <p:graphicFrame>
          <p:nvGraphicFramePr>
            <p:cNvPr id="61458" name="Object 17"/>
            <p:cNvGraphicFramePr>
              <a:graphicFrameLocks noChangeAspect="1"/>
            </p:cNvGraphicFramePr>
            <p:nvPr/>
          </p:nvGraphicFramePr>
          <p:xfrm>
            <a:off x="1657350" y="4081909"/>
            <a:ext cx="304800" cy="304800"/>
          </p:xfrm>
          <a:graphic>
            <a:graphicData uri="http://schemas.openxmlformats.org/presentationml/2006/ole">
              <mc:AlternateContent xmlns:mc="http://schemas.openxmlformats.org/markup-compatibility/2006">
                <mc:Choice xmlns:v="urn:schemas-microsoft-com:vml" Requires="v">
                  <p:oleObj spid="_x0000_s61488" name="Equation" r:id="rId3" imgW="101512" imgH="101512" progId="Equation.3">
                    <p:embed/>
                  </p:oleObj>
                </mc:Choice>
                <mc:Fallback>
                  <p:oleObj name="Equation" r:id="rId3" imgW="101512" imgH="101512" progId="Equation.3">
                    <p:embed/>
                    <p:pic>
                      <p:nvPicPr>
                        <p:cNvPr id="0"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7350" y="4081909"/>
                          <a:ext cx="304800" cy="304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459" name="Text Box 18"/>
            <p:cNvSpPr txBox="1">
              <a:spLocks noChangeArrowheads="1"/>
            </p:cNvSpPr>
            <p:nvPr/>
          </p:nvSpPr>
          <p:spPr bwMode="auto">
            <a:xfrm>
              <a:off x="819150" y="4005709"/>
              <a:ext cx="43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2400" i="1">
                  <a:ea typeface="宋体" panose="02010600030101010101" pitchFamily="2" charset="-122"/>
                </a:rPr>
                <a:t>p</a:t>
              </a:r>
              <a:r>
                <a:rPr kumimoji="1" lang="en-US" altLang="zh-CN" sz="2400" baseline="-25000">
                  <a:ea typeface="宋体" panose="02010600030101010101" pitchFamily="2" charset="-122"/>
                </a:rPr>
                <a:t>1</a:t>
              </a:r>
              <a:endParaRPr kumimoji="1" lang="en-US" altLang="zh-CN" sz="2400">
                <a:ea typeface="宋体" panose="02010600030101010101" pitchFamily="2" charset="-122"/>
              </a:endParaRPr>
            </a:p>
          </p:txBody>
        </p:sp>
        <p:sp>
          <p:nvSpPr>
            <p:cNvPr id="61460" name="Text Box 19"/>
            <p:cNvSpPr txBox="1">
              <a:spLocks noChangeArrowheads="1"/>
            </p:cNvSpPr>
            <p:nvPr/>
          </p:nvSpPr>
          <p:spPr bwMode="auto">
            <a:xfrm>
              <a:off x="1657350" y="5169347"/>
              <a:ext cx="4206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2400" i="1">
                  <a:ea typeface="宋体" panose="02010600030101010101" pitchFamily="2" charset="-122"/>
                </a:rPr>
                <a:t>v</a:t>
              </a:r>
              <a:r>
                <a:rPr kumimoji="1" lang="en-US" altLang="zh-CN" sz="2400" baseline="-25000">
                  <a:ea typeface="宋体" panose="02010600030101010101" pitchFamily="2" charset="-122"/>
                </a:rPr>
                <a:t>1</a:t>
              </a:r>
              <a:endParaRPr kumimoji="1" lang="en-US" altLang="zh-CN" sz="2400">
                <a:ea typeface="宋体" panose="02010600030101010101" pitchFamily="2" charset="-122"/>
              </a:endParaRPr>
            </a:p>
          </p:txBody>
        </p:sp>
        <p:sp>
          <p:nvSpPr>
            <p:cNvPr id="61461" name="Text Box 20"/>
            <p:cNvSpPr txBox="1">
              <a:spLocks noChangeArrowheads="1"/>
            </p:cNvSpPr>
            <p:nvPr/>
          </p:nvSpPr>
          <p:spPr bwMode="auto">
            <a:xfrm>
              <a:off x="3459163" y="3361184"/>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2400" i="1">
                  <a:ea typeface="宋体" panose="02010600030101010101" pitchFamily="2" charset="-122"/>
                </a:rPr>
                <a:t>T</a:t>
              </a:r>
            </a:p>
          </p:txBody>
        </p:sp>
        <p:sp>
          <p:nvSpPr>
            <p:cNvPr id="61462" name="Text Box 21"/>
            <p:cNvSpPr txBox="1">
              <a:spLocks noChangeArrowheads="1"/>
            </p:cNvSpPr>
            <p:nvPr/>
          </p:nvSpPr>
          <p:spPr bwMode="auto">
            <a:xfrm>
              <a:off x="5364163" y="5189984"/>
              <a:ext cx="303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2400" i="1">
                  <a:ea typeface="宋体" panose="02010600030101010101" pitchFamily="2" charset="-122"/>
                </a:rPr>
                <a:t>s</a:t>
              </a:r>
            </a:p>
          </p:txBody>
        </p:sp>
        <p:graphicFrame>
          <p:nvGraphicFramePr>
            <p:cNvPr id="61463" name="Object 22"/>
            <p:cNvGraphicFramePr>
              <a:graphicFrameLocks noChangeAspect="1"/>
            </p:cNvGraphicFramePr>
            <p:nvPr/>
          </p:nvGraphicFramePr>
          <p:xfrm>
            <a:off x="4313238" y="4081909"/>
            <a:ext cx="304800" cy="304800"/>
          </p:xfrm>
          <a:graphic>
            <a:graphicData uri="http://schemas.openxmlformats.org/presentationml/2006/ole">
              <mc:AlternateContent xmlns:mc="http://schemas.openxmlformats.org/markup-compatibility/2006">
                <mc:Choice xmlns:v="urn:schemas-microsoft-com:vml" Requires="v">
                  <p:oleObj spid="_x0000_s61489" name="Equation" r:id="rId5" imgW="101512" imgH="101512" progId="Equation.3">
                    <p:embed/>
                  </p:oleObj>
                </mc:Choice>
                <mc:Fallback>
                  <p:oleObj name="Equation" r:id="rId5" imgW="101512" imgH="101512" progId="Equation.3">
                    <p:embed/>
                    <p:pic>
                      <p:nvPicPr>
                        <p:cNvPr id="0" name="Object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3238" y="4081909"/>
                          <a:ext cx="304800" cy="304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464" name="Text Box 23"/>
            <p:cNvSpPr txBox="1">
              <a:spLocks noChangeArrowheads="1"/>
            </p:cNvSpPr>
            <p:nvPr/>
          </p:nvSpPr>
          <p:spPr bwMode="auto">
            <a:xfrm>
              <a:off x="4525963" y="3742184"/>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2400">
                  <a:ea typeface="宋体" panose="02010600030101010101" pitchFamily="2" charset="-122"/>
                </a:rPr>
                <a:t>2</a:t>
              </a:r>
            </a:p>
          </p:txBody>
        </p:sp>
        <p:sp>
          <p:nvSpPr>
            <p:cNvPr id="61465" name="Text Box 24"/>
            <p:cNvSpPr txBox="1">
              <a:spLocks noChangeArrowheads="1"/>
            </p:cNvSpPr>
            <p:nvPr/>
          </p:nvSpPr>
          <p:spPr bwMode="auto">
            <a:xfrm>
              <a:off x="3322638" y="3929509"/>
              <a:ext cx="455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2400" i="1">
                  <a:ea typeface="宋体" panose="02010600030101010101" pitchFamily="2" charset="-122"/>
                </a:rPr>
                <a:t>T</a:t>
              </a:r>
              <a:r>
                <a:rPr kumimoji="1" lang="en-US" altLang="zh-CN" sz="2400" baseline="-25000">
                  <a:ea typeface="宋体" panose="02010600030101010101" pitchFamily="2" charset="-122"/>
                </a:rPr>
                <a:t>2</a:t>
              </a:r>
              <a:endParaRPr kumimoji="1" lang="en-US" altLang="zh-CN" sz="2400">
                <a:ea typeface="宋体" panose="02010600030101010101" pitchFamily="2" charset="-122"/>
              </a:endParaRPr>
            </a:p>
          </p:txBody>
        </p:sp>
        <p:sp>
          <p:nvSpPr>
            <p:cNvPr id="61466" name="Text Box 25"/>
            <p:cNvSpPr txBox="1">
              <a:spLocks noChangeArrowheads="1"/>
            </p:cNvSpPr>
            <p:nvPr/>
          </p:nvSpPr>
          <p:spPr bwMode="auto">
            <a:xfrm>
              <a:off x="4237038" y="5224909"/>
              <a:ext cx="404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2400" i="1">
                  <a:ea typeface="宋体" panose="02010600030101010101" pitchFamily="2" charset="-122"/>
                </a:rPr>
                <a:t>s</a:t>
              </a:r>
              <a:r>
                <a:rPr kumimoji="1" lang="en-US" altLang="zh-CN" sz="2400" baseline="-25000">
                  <a:ea typeface="宋体" panose="02010600030101010101" pitchFamily="2" charset="-122"/>
                </a:rPr>
                <a:t>2</a:t>
              </a:r>
              <a:endParaRPr kumimoji="1" lang="en-US" altLang="zh-CN" sz="2400">
                <a:ea typeface="宋体" panose="02010600030101010101" pitchFamily="2" charset="-122"/>
              </a:endParaRPr>
            </a:p>
          </p:txBody>
        </p:sp>
        <p:sp>
          <p:nvSpPr>
            <p:cNvPr id="61467" name="Text Box 26"/>
            <p:cNvSpPr txBox="1">
              <a:spLocks noChangeArrowheads="1"/>
            </p:cNvSpPr>
            <p:nvPr/>
          </p:nvSpPr>
          <p:spPr bwMode="auto">
            <a:xfrm>
              <a:off x="5961063" y="3284984"/>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2400" i="1">
                  <a:ea typeface="宋体" panose="02010600030101010101" pitchFamily="2" charset="-122"/>
                </a:rPr>
                <a:t>p</a:t>
              </a:r>
            </a:p>
          </p:txBody>
        </p:sp>
        <p:sp>
          <p:nvSpPr>
            <p:cNvPr id="61468" name="Text Box 27"/>
            <p:cNvSpPr txBox="1">
              <a:spLocks noChangeArrowheads="1"/>
            </p:cNvSpPr>
            <p:nvPr/>
          </p:nvSpPr>
          <p:spPr bwMode="auto">
            <a:xfrm>
              <a:off x="8094663" y="5266184"/>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2400" i="1">
                  <a:ea typeface="宋体" panose="02010600030101010101" pitchFamily="2" charset="-122"/>
                </a:rPr>
                <a:t>T</a:t>
              </a:r>
            </a:p>
          </p:txBody>
        </p:sp>
        <p:graphicFrame>
          <p:nvGraphicFramePr>
            <p:cNvPr id="61469" name="Object 28"/>
            <p:cNvGraphicFramePr>
              <a:graphicFrameLocks noChangeAspect="1"/>
            </p:cNvGraphicFramePr>
            <p:nvPr/>
          </p:nvGraphicFramePr>
          <p:xfrm>
            <a:off x="6891338" y="4081909"/>
            <a:ext cx="304800" cy="304800"/>
          </p:xfrm>
          <a:graphic>
            <a:graphicData uri="http://schemas.openxmlformats.org/presentationml/2006/ole">
              <mc:AlternateContent xmlns:mc="http://schemas.openxmlformats.org/markup-compatibility/2006">
                <mc:Choice xmlns:v="urn:schemas-microsoft-com:vml" Requires="v">
                  <p:oleObj spid="_x0000_s61490" name="Equation" r:id="rId6" imgW="101512" imgH="101512" progId="Equation.3">
                    <p:embed/>
                  </p:oleObj>
                </mc:Choice>
                <mc:Fallback>
                  <p:oleObj name="Equation" r:id="rId6" imgW="101512" imgH="101512" progId="Equation.3">
                    <p:embed/>
                    <p:pic>
                      <p:nvPicPr>
                        <p:cNvPr id="0" name="Object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1338" y="4081909"/>
                          <a:ext cx="304800" cy="304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470" name="Text Box 29"/>
            <p:cNvSpPr txBox="1">
              <a:spLocks noChangeArrowheads="1"/>
            </p:cNvSpPr>
            <p:nvPr/>
          </p:nvSpPr>
          <p:spPr bwMode="auto">
            <a:xfrm>
              <a:off x="7104063" y="3818384"/>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2400">
                  <a:ea typeface="宋体" panose="02010600030101010101" pitchFamily="2" charset="-122"/>
                </a:rPr>
                <a:t>3</a:t>
              </a:r>
            </a:p>
          </p:txBody>
        </p:sp>
        <p:sp>
          <p:nvSpPr>
            <p:cNvPr id="61471" name="Text Box 30"/>
            <p:cNvSpPr txBox="1">
              <a:spLocks noChangeArrowheads="1"/>
            </p:cNvSpPr>
            <p:nvPr/>
          </p:nvSpPr>
          <p:spPr bwMode="auto">
            <a:xfrm>
              <a:off x="5884863" y="3970784"/>
              <a:ext cx="43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2400" i="1">
                  <a:ea typeface="宋体" panose="02010600030101010101" pitchFamily="2" charset="-122"/>
                </a:rPr>
                <a:t>p</a:t>
              </a:r>
              <a:r>
                <a:rPr kumimoji="1" lang="en-US" altLang="zh-CN" sz="2400" baseline="-25000">
                  <a:ea typeface="宋体" panose="02010600030101010101" pitchFamily="2" charset="-122"/>
                </a:rPr>
                <a:t>3</a:t>
              </a:r>
              <a:endParaRPr kumimoji="1" lang="en-US" altLang="zh-CN" sz="2400">
                <a:ea typeface="宋体" panose="02010600030101010101" pitchFamily="2" charset="-122"/>
              </a:endParaRPr>
            </a:p>
          </p:txBody>
        </p:sp>
        <p:sp>
          <p:nvSpPr>
            <p:cNvPr id="61472" name="Text Box 31"/>
            <p:cNvSpPr txBox="1">
              <a:spLocks noChangeArrowheads="1"/>
            </p:cNvSpPr>
            <p:nvPr/>
          </p:nvSpPr>
          <p:spPr bwMode="auto">
            <a:xfrm>
              <a:off x="6951663" y="5189984"/>
              <a:ext cx="455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2400" i="1">
                  <a:ea typeface="宋体" panose="02010600030101010101" pitchFamily="2" charset="-122"/>
                </a:rPr>
                <a:t>T</a:t>
              </a:r>
              <a:r>
                <a:rPr kumimoji="1" lang="en-US" altLang="zh-CN" sz="2400" baseline="-25000">
                  <a:ea typeface="宋体" panose="02010600030101010101" pitchFamily="2" charset="-122"/>
                </a:rPr>
                <a:t>3</a:t>
              </a:r>
              <a:endParaRPr kumimoji="1" lang="en-US" altLang="zh-CN" sz="2400">
                <a:ea typeface="宋体" panose="02010600030101010101" pitchFamily="2" charset="-122"/>
              </a:endParaRPr>
            </a:p>
          </p:txBody>
        </p:sp>
        <p:sp>
          <p:nvSpPr>
            <p:cNvPr id="61473" name="Text Box 0"/>
            <p:cNvSpPr txBox="1">
              <a:spLocks noChangeArrowheads="1"/>
            </p:cNvSpPr>
            <p:nvPr/>
          </p:nvSpPr>
          <p:spPr bwMode="auto">
            <a:xfrm>
              <a:off x="795338" y="5167759"/>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2000" i="1">
                  <a:ea typeface="宋体" panose="02010600030101010101" pitchFamily="2" charset="-122"/>
                </a:rPr>
                <a:t>O</a:t>
              </a:r>
              <a:endParaRPr kumimoji="1" lang="en-US" altLang="zh-CN" sz="2000">
                <a:ea typeface="宋体" panose="02010600030101010101" pitchFamily="2" charset="-122"/>
              </a:endParaRPr>
            </a:p>
          </p:txBody>
        </p:sp>
        <p:sp>
          <p:nvSpPr>
            <p:cNvPr id="61474" name="Text Box 1"/>
            <p:cNvSpPr txBox="1">
              <a:spLocks noChangeArrowheads="1"/>
            </p:cNvSpPr>
            <p:nvPr/>
          </p:nvSpPr>
          <p:spPr bwMode="auto">
            <a:xfrm>
              <a:off x="3386138" y="5167759"/>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2000" i="1">
                  <a:ea typeface="宋体" panose="02010600030101010101" pitchFamily="2" charset="-122"/>
                </a:rPr>
                <a:t>O</a:t>
              </a:r>
              <a:endParaRPr kumimoji="1" lang="en-US" altLang="zh-CN" sz="2000">
                <a:ea typeface="宋体" panose="02010600030101010101" pitchFamily="2" charset="-122"/>
              </a:endParaRPr>
            </a:p>
          </p:txBody>
        </p:sp>
        <p:sp>
          <p:nvSpPr>
            <p:cNvPr id="61475" name="Text Box 2"/>
            <p:cNvSpPr txBox="1">
              <a:spLocks noChangeArrowheads="1"/>
            </p:cNvSpPr>
            <p:nvPr/>
          </p:nvSpPr>
          <p:spPr bwMode="auto">
            <a:xfrm>
              <a:off x="5976938" y="5239197"/>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2000" i="1">
                  <a:ea typeface="宋体" panose="02010600030101010101" pitchFamily="2" charset="-122"/>
                </a:rPr>
                <a:t>O</a:t>
              </a:r>
              <a:endParaRPr kumimoji="1" lang="en-US" altLang="zh-CN" sz="2000">
                <a:ea typeface="宋体" panose="02010600030101010101" pitchFamily="2" charset="-122"/>
              </a:endParaRPr>
            </a:p>
          </p:txBody>
        </p:sp>
      </p:grpSp>
    </p:spTree>
  </p:cSld>
  <p:clrMapOvr>
    <a:masterClrMapping/>
  </p:clrMapOvr>
  <p:transition spd="slow">
    <p:split orient="vert"/>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9"/>
          <p:cNvSpPr txBox="1">
            <a:spLocks/>
          </p:cNvSpPr>
          <p:nvPr/>
        </p:nvSpPr>
        <p:spPr bwMode="gray">
          <a:xfrm>
            <a:off x="0" y="188913"/>
            <a:ext cx="1476375" cy="503237"/>
          </a:xfrm>
          <a:prstGeom prst="rect">
            <a:avLst/>
          </a:prstGeom>
        </p:spPr>
        <p:txBody>
          <a:bodyPr/>
          <a:lstStyle/>
          <a:p>
            <a:pPr algn="ctr" eaLnBrk="1" hangingPunct="1">
              <a:defRPr/>
            </a:pPr>
            <a:r>
              <a:rPr lang="zh-CN" altLang="en-US" sz="2800" b="1" kern="0" dirty="0">
                <a:solidFill>
                  <a:srgbClr val="FF0000"/>
                </a:solidFill>
                <a:latin typeface="幼圆" pitchFamily="49" charset="-122"/>
                <a:ea typeface="幼圆" pitchFamily="49" charset="-122"/>
                <a:cs typeface="+mj-cs"/>
              </a:rPr>
              <a:t>内容</a:t>
            </a:r>
          </a:p>
        </p:txBody>
      </p:sp>
      <p:sp>
        <p:nvSpPr>
          <p:cNvPr id="6" name="AutoShape 4"/>
          <p:cNvSpPr>
            <a:spLocks noChangeArrowheads="1"/>
          </p:cNvSpPr>
          <p:nvPr/>
        </p:nvSpPr>
        <p:spPr bwMode="gray">
          <a:xfrm>
            <a:off x="835025" y="908050"/>
            <a:ext cx="5905500" cy="541338"/>
          </a:xfrm>
          <a:prstGeom prst="roundRect">
            <a:avLst>
              <a:gd name="adj" fmla="val 16667"/>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13500000" scaled="1"/>
            <a:tileRect/>
          </a:gradFill>
          <a:ln w="38100">
            <a:solidFill>
              <a:schemeClr val="bg1"/>
            </a:solidFill>
            <a:round/>
            <a:headEnd/>
            <a:tailEnd/>
          </a:ln>
          <a:effectLst/>
        </p:spPr>
        <p:txBody>
          <a:bodyPr wrap="none" anchor="ctr"/>
          <a:lstStyle/>
          <a:p>
            <a:pPr eaLnBrk="1" latinLnBrk="1" hangingPunct="1">
              <a:defRPr/>
            </a:pPr>
            <a:r>
              <a:rPr kumimoji="1" lang="en-US" altLang="zh-CN" sz="2400" b="1" dirty="0">
                <a:solidFill>
                  <a:srgbClr val="C00000"/>
                </a:solidFill>
                <a:latin typeface="幼圆" pitchFamily="49" charset="-122"/>
                <a:ea typeface="幼圆" pitchFamily="49" charset="-122"/>
              </a:rPr>
              <a:t>1-1 </a:t>
            </a:r>
            <a:r>
              <a:rPr kumimoji="1" lang="zh-CN" altLang="en-US" sz="2400" b="1" dirty="0">
                <a:solidFill>
                  <a:srgbClr val="C00000"/>
                </a:solidFill>
                <a:latin typeface="幼圆" pitchFamily="49" charset="-122"/>
                <a:ea typeface="幼圆" pitchFamily="49" charset="-122"/>
              </a:rPr>
              <a:t>热能和机械能的相互转换</a:t>
            </a:r>
            <a:endParaRPr kumimoji="1" lang="en-US" altLang="ko-KR" sz="2400" b="1" dirty="0">
              <a:solidFill>
                <a:srgbClr val="C00000"/>
              </a:solidFill>
              <a:latin typeface="幼圆" pitchFamily="49" charset="-122"/>
              <a:ea typeface="幼圆" pitchFamily="49" charset="-122"/>
            </a:endParaRPr>
          </a:p>
        </p:txBody>
      </p:sp>
      <p:sp>
        <p:nvSpPr>
          <p:cNvPr id="7" name="AutoShape 4"/>
          <p:cNvSpPr>
            <a:spLocks noChangeArrowheads="1"/>
          </p:cNvSpPr>
          <p:nvPr/>
        </p:nvSpPr>
        <p:spPr bwMode="gray">
          <a:xfrm>
            <a:off x="835025" y="2924175"/>
            <a:ext cx="5905500" cy="541338"/>
          </a:xfrm>
          <a:prstGeom prst="roundRect">
            <a:avLst>
              <a:gd name="adj" fmla="val 16667"/>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13500000" scaled="1"/>
            <a:tileRect/>
          </a:gradFill>
          <a:ln w="38100">
            <a:solidFill>
              <a:schemeClr val="bg1"/>
            </a:solidFill>
            <a:round/>
            <a:headEnd/>
            <a:tailEnd/>
          </a:ln>
          <a:effectLst/>
        </p:spPr>
        <p:txBody>
          <a:bodyPr wrap="none" anchor="ctr"/>
          <a:lstStyle/>
          <a:p>
            <a:pPr eaLnBrk="1" latinLnBrk="1" hangingPunct="1">
              <a:defRPr/>
            </a:pPr>
            <a:r>
              <a:rPr kumimoji="1" lang="en-US" altLang="zh-CN" sz="2400" b="1" dirty="0">
                <a:solidFill>
                  <a:srgbClr val="C00000"/>
                </a:solidFill>
                <a:latin typeface="幼圆" pitchFamily="49" charset="-122"/>
                <a:ea typeface="幼圆" pitchFamily="49" charset="-122"/>
              </a:rPr>
              <a:t>1-4 </a:t>
            </a:r>
            <a:r>
              <a:rPr kumimoji="1" lang="zh-CN" altLang="en-US" sz="2400" b="1" dirty="0">
                <a:solidFill>
                  <a:srgbClr val="C00000"/>
                </a:solidFill>
                <a:latin typeface="幼圆" pitchFamily="49" charset="-122"/>
                <a:ea typeface="幼圆" pitchFamily="49" charset="-122"/>
              </a:rPr>
              <a:t>平衡状态，状态方程式，坐标图</a:t>
            </a:r>
            <a:endParaRPr kumimoji="1" lang="en-US" altLang="ko-KR" sz="2400" b="1" dirty="0">
              <a:solidFill>
                <a:srgbClr val="C00000"/>
              </a:solidFill>
              <a:latin typeface="幼圆" pitchFamily="49" charset="-122"/>
              <a:ea typeface="幼圆" pitchFamily="49" charset="-122"/>
              <a:cs typeface="Times New Roman" pitchFamily="18" charset="0"/>
            </a:endParaRPr>
          </a:p>
        </p:txBody>
      </p:sp>
      <p:sp>
        <p:nvSpPr>
          <p:cNvPr id="5" name="AutoShape 4"/>
          <p:cNvSpPr>
            <a:spLocks noChangeArrowheads="1"/>
          </p:cNvSpPr>
          <p:nvPr/>
        </p:nvSpPr>
        <p:spPr bwMode="gray">
          <a:xfrm>
            <a:off x="835025" y="2249488"/>
            <a:ext cx="5905500" cy="541337"/>
          </a:xfrm>
          <a:prstGeom prst="roundRect">
            <a:avLst>
              <a:gd name="adj" fmla="val 16667"/>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13500000" scaled="1"/>
            <a:tileRect/>
          </a:gradFill>
          <a:ln w="38100">
            <a:solidFill>
              <a:schemeClr val="bg1"/>
            </a:solidFill>
            <a:round/>
            <a:headEnd/>
            <a:tailEnd/>
          </a:ln>
          <a:effectLst/>
        </p:spPr>
        <p:txBody>
          <a:bodyPr wrap="none" anchor="ctr"/>
          <a:lstStyle/>
          <a:p>
            <a:pPr eaLnBrk="1" latinLnBrk="1" hangingPunct="1">
              <a:defRPr/>
            </a:pPr>
            <a:r>
              <a:rPr kumimoji="1" lang="en-US" altLang="zh-CN" sz="2400" b="1" dirty="0">
                <a:solidFill>
                  <a:srgbClr val="C00000"/>
                </a:solidFill>
                <a:latin typeface="幼圆" pitchFamily="49" charset="-122"/>
                <a:ea typeface="幼圆" pitchFamily="49" charset="-122"/>
              </a:rPr>
              <a:t>1-3 </a:t>
            </a:r>
            <a:r>
              <a:rPr kumimoji="1" lang="zh-CN" altLang="en-US" sz="2400" b="1" dirty="0">
                <a:solidFill>
                  <a:srgbClr val="C00000"/>
                </a:solidFill>
                <a:latin typeface="幼圆" pitchFamily="49" charset="-122"/>
                <a:ea typeface="幼圆" pitchFamily="49" charset="-122"/>
              </a:rPr>
              <a:t>工质的热力学状态及其基本状态参数</a:t>
            </a:r>
            <a:endParaRPr kumimoji="1" lang="en-US" altLang="ko-KR" sz="2400" b="1" dirty="0">
              <a:solidFill>
                <a:srgbClr val="C00000"/>
              </a:solidFill>
              <a:latin typeface="幼圆" pitchFamily="49" charset="-122"/>
              <a:ea typeface="幼圆" pitchFamily="49" charset="-122"/>
            </a:endParaRPr>
          </a:p>
        </p:txBody>
      </p:sp>
      <p:sp>
        <p:nvSpPr>
          <p:cNvPr id="10" name="AutoShape 4"/>
          <p:cNvSpPr>
            <a:spLocks noChangeArrowheads="1"/>
          </p:cNvSpPr>
          <p:nvPr/>
        </p:nvSpPr>
        <p:spPr bwMode="gray">
          <a:xfrm>
            <a:off x="835025" y="1574800"/>
            <a:ext cx="5905500" cy="541338"/>
          </a:xfrm>
          <a:prstGeom prst="roundRect">
            <a:avLst>
              <a:gd name="adj" fmla="val 16667"/>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13500000" scaled="1"/>
            <a:tileRect/>
          </a:gradFill>
          <a:ln w="38100">
            <a:solidFill>
              <a:schemeClr val="bg1"/>
            </a:solidFill>
            <a:round/>
            <a:headEnd/>
            <a:tailEnd/>
          </a:ln>
          <a:effectLst/>
        </p:spPr>
        <p:txBody>
          <a:bodyPr wrap="none" anchor="ctr"/>
          <a:lstStyle/>
          <a:p>
            <a:pPr eaLnBrk="1" latinLnBrk="1" hangingPunct="1">
              <a:defRPr/>
            </a:pPr>
            <a:r>
              <a:rPr kumimoji="1" lang="en-US" altLang="zh-CN" sz="2400" b="1" dirty="0">
                <a:solidFill>
                  <a:srgbClr val="C00000"/>
                </a:solidFill>
                <a:latin typeface="幼圆" pitchFamily="49" charset="-122"/>
                <a:ea typeface="幼圆" pitchFamily="49" charset="-122"/>
              </a:rPr>
              <a:t>1-2 </a:t>
            </a:r>
            <a:r>
              <a:rPr kumimoji="1" lang="zh-CN" altLang="en-US" sz="2400" b="1" dirty="0">
                <a:solidFill>
                  <a:srgbClr val="C00000"/>
                </a:solidFill>
                <a:latin typeface="幼圆" pitchFamily="49" charset="-122"/>
                <a:ea typeface="幼圆" pitchFamily="49" charset="-122"/>
              </a:rPr>
              <a:t>热力系统</a:t>
            </a:r>
            <a:endParaRPr kumimoji="1" lang="en-US" altLang="ko-KR" sz="2400" b="1" dirty="0">
              <a:solidFill>
                <a:srgbClr val="C00000"/>
              </a:solidFill>
              <a:latin typeface="幼圆" pitchFamily="49" charset="-122"/>
              <a:ea typeface="幼圆" pitchFamily="49" charset="-122"/>
            </a:endParaRPr>
          </a:p>
        </p:txBody>
      </p:sp>
      <p:sp>
        <p:nvSpPr>
          <p:cNvPr id="8" name="AutoShape 4"/>
          <p:cNvSpPr>
            <a:spLocks noChangeArrowheads="1"/>
          </p:cNvSpPr>
          <p:nvPr/>
        </p:nvSpPr>
        <p:spPr bwMode="gray">
          <a:xfrm>
            <a:off x="827088" y="4949825"/>
            <a:ext cx="5905500" cy="539750"/>
          </a:xfrm>
          <a:prstGeom prst="roundRect">
            <a:avLst>
              <a:gd name="adj" fmla="val 16667"/>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13500000" scaled="1"/>
            <a:tileRect/>
          </a:gradFill>
          <a:ln w="38100">
            <a:solidFill>
              <a:schemeClr val="bg1"/>
            </a:solidFill>
            <a:round/>
            <a:headEnd/>
            <a:tailEnd/>
          </a:ln>
          <a:effectLst/>
        </p:spPr>
        <p:txBody>
          <a:bodyPr wrap="none" anchor="ctr"/>
          <a:lstStyle/>
          <a:p>
            <a:pPr eaLnBrk="1" latinLnBrk="1" hangingPunct="1">
              <a:defRPr/>
            </a:pPr>
            <a:r>
              <a:rPr kumimoji="1" lang="en-US" altLang="zh-CN" sz="2400" b="1" dirty="0">
                <a:solidFill>
                  <a:schemeClr val="accent1">
                    <a:lumMod val="75000"/>
                  </a:schemeClr>
                </a:solidFill>
                <a:latin typeface="幼圆" pitchFamily="49" charset="-122"/>
                <a:ea typeface="幼圆" pitchFamily="49" charset="-122"/>
              </a:rPr>
              <a:t>1-7 </a:t>
            </a:r>
            <a:r>
              <a:rPr kumimoji="1" lang="zh-CN" altLang="en-US" sz="2400" b="1" dirty="0">
                <a:solidFill>
                  <a:schemeClr val="accent1">
                    <a:lumMod val="75000"/>
                  </a:schemeClr>
                </a:solidFill>
                <a:latin typeface="幼圆" pitchFamily="49" charset="-122"/>
                <a:ea typeface="幼圆" pitchFamily="49" charset="-122"/>
              </a:rPr>
              <a:t>热力循环</a:t>
            </a:r>
            <a:endParaRPr kumimoji="1" lang="en-US" altLang="ko-KR" sz="2400" b="1" dirty="0">
              <a:solidFill>
                <a:schemeClr val="accent1">
                  <a:lumMod val="75000"/>
                </a:schemeClr>
              </a:solidFill>
              <a:latin typeface="幼圆" pitchFamily="49" charset="-122"/>
              <a:ea typeface="幼圆" pitchFamily="49" charset="-122"/>
              <a:cs typeface="Times New Roman" pitchFamily="18" charset="0"/>
            </a:endParaRPr>
          </a:p>
        </p:txBody>
      </p:sp>
      <p:sp>
        <p:nvSpPr>
          <p:cNvPr id="11" name="AutoShape 4"/>
          <p:cNvSpPr>
            <a:spLocks noChangeArrowheads="1"/>
          </p:cNvSpPr>
          <p:nvPr/>
        </p:nvSpPr>
        <p:spPr bwMode="gray">
          <a:xfrm>
            <a:off x="827088" y="4275138"/>
            <a:ext cx="5905500" cy="539750"/>
          </a:xfrm>
          <a:prstGeom prst="roundRect">
            <a:avLst>
              <a:gd name="adj" fmla="val 16667"/>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13500000" scaled="1"/>
            <a:tileRect/>
          </a:gradFill>
          <a:ln w="38100">
            <a:solidFill>
              <a:schemeClr val="bg1"/>
            </a:solidFill>
            <a:round/>
            <a:headEnd/>
            <a:tailEnd/>
          </a:ln>
          <a:effectLst/>
        </p:spPr>
        <p:txBody>
          <a:bodyPr wrap="none" anchor="ctr"/>
          <a:lstStyle/>
          <a:p>
            <a:pPr eaLnBrk="1" latinLnBrk="1" hangingPunct="1">
              <a:defRPr/>
            </a:pPr>
            <a:r>
              <a:rPr kumimoji="1" lang="en-US" altLang="zh-CN" sz="2400" b="1" dirty="0">
                <a:solidFill>
                  <a:schemeClr val="accent1">
                    <a:lumMod val="75000"/>
                  </a:schemeClr>
                </a:solidFill>
                <a:latin typeface="幼圆" pitchFamily="49" charset="-122"/>
                <a:ea typeface="幼圆" pitchFamily="49" charset="-122"/>
              </a:rPr>
              <a:t>1-6 </a:t>
            </a:r>
            <a:r>
              <a:rPr kumimoji="1" lang="zh-CN" altLang="en-US" sz="2400" b="1" dirty="0">
                <a:solidFill>
                  <a:schemeClr val="accent1">
                    <a:lumMod val="75000"/>
                  </a:schemeClr>
                </a:solidFill>
                <a:latin typeface="幼圆" pitchFamily="49" charset="-122"/>
                <a:ea typeface="幼圆" pitchFamily="49" charset="-122"/>
              </a:rPr>
              <a:t>过程功和热量</a:t>
            </a:r>
            <a:endParaRPr kumimoji="1" lang="en-US" altLang="ko-KR" sz="2400" b="1" dirty="0">
              <a:solidFill>
                <a:schemeClr val="accent1">
                  <a:lumMod val="75000"/>
                </a:schemeClr>
              </a:solidFill>
              <a:latin typeface="幼圆" pitchFamily="49" charset="-122"/>
              <a:ea typeface="幼圆" pitchFamily="49" charset="-122"/>
            </a:endParaRPr>
          </a:p>
        </p:txBody>
      </p:sp>
      <p:sp>
        <p:nvSpPr>
          <p:cNvPr id="12" name="AutoShape 4"/>
          <p:cNvSpPr>
            <a:spLocks noChangeArrowheads="1"/>
          </p:cNvSpPr>
          <p:nvPr/>
        </p:nvSpPr>
        <p:spPr bwMode="gray">
          <a:xfrm>
            <a:off x="827088" y="3600450"/>
            <a:ext cx="5905500" cy="539750"/>
          </a:xfrm>
          <a:prstGeom prst="roundRect">
            <a:avLst>
              <a:gd name="adj" fmla="val 16667"/>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13500000" scaled="1"/>
            <a:tileRect/>
          </a:gradFill>
          <a:ln w="38100">
            <a:solidFill>
              <a:schemeClr val="bg1"/>
            </a:solidFill>
            <a:round/>
            <a:headEnd/>
            <a:tailEnd/>
          </a:ln>
          <a:effectLst/>
        </p:spPr>
        <p:txBody>
          <a:bodyPr wrap="none" anchor="ctr"/>
          <a:lstStyle/>
          <a:p>
            <a:pPr eaLnBrk="1" latinLnBrk="1" hangingPunct="1">
              <a:defRPr/>
            </a:pPr>
            <a:r>
              <a:rPr kumimoji="1" lang="en-US" altLang="zh-CN" sz="2400" b="1" dirty="0">
                <a:solidFill>
                  <a:schemeClr val="accent1">
                    <a:lumMod val="75000"/>
                  </a:schemeClr>
                </a:solidFill>
                <a:latin typeface="幼圆" pitchFamily="49" charset="-122"/>
                <a:ea typeface="幼圆" pitchFamily="49" charset="-122"/>
              </a:rPr>
              <a:t>1-5 </a:t>
            </a:r>
            <a:r>
              <a:rPr kumimoji="1" lang="zh-CN" altLang="en-US" sz="2400" b="1" dirty="0">
                <a:solidFill>
                  <a:schemeClr val="accent1">
                    <a:lumMod val="75000"/>
                  </a:schemeClr>
                </a:solidFill>
                <a:latin typeface="幼圆" pitchFamily="49" charset="-122"/>
                <a:ea typeface="幼圆" pitchFamily="49" charset="-122"/>
              </a:rPr>
              <a:t>工质的状态变化过程</a:t>
            </a:r>
            <a:endParaRPr kumimoji="1" lang="en-US" altLang="ko-KR" sz="2400" b="1" dirty="0">
              <a:solidFill>
                <a:schemeClr val="accent1">
                  <a:lumMod val="75000"/>
                </a:schemeClr>
              </a:solidFill>
              <a:latin typeface="幼圆" pitchFamily="49" charset="-122"/>
              <a:ea typeface="幼圆" pitchFamily="49" charset="-122"/>
            </a:endParaRPr>
          </a:p>
        </p:txBody>
      </p:sp>
      <p:sp>
        <p:nvSpPr>
          <p:cNvPr id="13" name="AutoShape 4"/>
          <p:cNvSpPr>
            <a:spLocks noChangeArrowheads="1"/>
          </p:cNvSpPr>
          <p:nvPr/>
        </p:nvSpPr>
        <p:spPr bwMode="gray">
          <a:xfrm>
            <a:off x="827088" y="5616575"/>
            <a:ext cx="5905500" cy="539750"/>
          </a:xfrm>
          <a:prstGeom prst="roundRect">
            <a:avLst>
              <a:gd name="adj" fmla="val 16667"/>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13500000" scaled="1"/>
            <a:tileRect/>
          </a:gradFill>
          <a:ln w="38100">
            <a:solidFill>
              <a:schemeClr val="bg1"/>
            </a:solidFill>
            <a:round/>
            <a:headEnd/>
            <a:tailEnd/>
          </a:ln>
          <a:effectLst/>
        </p:spPr>
        <p:txBody>
          <a:bodyPr wrap="none" anchor="ctr"/>
          <a:lstStyle/>
          <a:p>
            <a:pPr eaLnBrk="1" latinLnBrk="1" hangingPunct="1">
              <a:defRPr/>
            </a:pPr>
            <a:r>
              <a:rPr kumimoji="1" lang="en-US" altLang="zh-CN" sz="2400" b="1" dirty="0">
                <a:solidFill>
                  <a:schemeClr val="accent1">
                    <a:lumMod val="75000"/>
                  </a:schemeClr>
                </a:solidFill>
                <a:latin typeface="幼圆" pitchFamily="49" charset="-122"/>
                <a:ea typeface="幼圆" pitchFamily="49" charset="-122"/>
              </a:rPr>
              <a:t>1-8 </a:t>
            </a:r>
            <a:r>
              <a:rPr kumimoji="1" lang="zh-CN" altLang="en-US" sz="2400" b="1" dirty="0">
                <a:solidFill>
                  <a:schemeClr val="accent1">
                    <a:lumMod val="75000"/>
                  </a:schemeClr>
                </a:solidFill>
                <a:latin typeface="幼圆" pitchFamily="49" charset="-122"/>
                <a:ea typeface="幼圆" pitchFamily="49" charset="-122"/>
              </a:rPr>
              <a:t>本章小结</a:t>
            </a:r>
            <a:endParaRPr kumimoji="1" lang="en-US" altLang="ko-KR" sz="2400" b="1" dirty="0">
              <a:solidFill>
                <a:schemeClr val="accent1">
                  <a:lumMod val="75000"/>
                </a:schemeClr>
              </a:solidFill>
              <a:latin typeface="幼圆" pitchFamily="49" charset="-122"/>
              <a:ea typeface="幼圆" pitchFamily="49" charset="-122"/>
              <a:cs typeface="Times New Roman" pitchFamily="18" charset="0"/>
            </a:endParaRPr>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2"/>
          <p:cNvSpPr txBox="1">
            <a:spLocks noChangeArrowheads="1"/>
          </p:cNvSpPr>
          <p:nvPr/>
        </p:nvSpPr>
        <p:spPr bwMode="auto">
          <a:xfrm>
            <a:off x="246063" y="239713"/>
            <a:ext cx="34305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zh-CN" altLang="en-US" sz="2800" b="1">
                <a:solidFill>
                  <a:srgbClr val="FF0000"/>
                </a:solidFill>
                <a:ea typeface="幼圆" panose="02010509060101010101" pitchFamily="49" charset="-122"/>
                <a:cs typeface="Times New Roman" panose="02020603050405020304" pitchFamily="18" charset="0"/>
              </a:rPr>
              <a:t>能量转换装置的分类</a:t>
            </a:r>
          </a:p>
        </p:txBody>
      </p:sp>
      <p:grpSp>
        <p:nvGrpSpPr>
          <p:cNvPr id="66563" name="组合 6"/>
          <p:cNvGrpSpPr>
            <a:grpSpLocks/>
          </p:cNvGrpSpPr>
          <p:nvPr/>
        </p:nvGrpSpPr>
        <p:grpSpPr bwMode="auto">
          <a:xfrm>
            <a:off x="735013" y="4221163"/>
            <a:ext cx="7789862" cy="1862137"/>
            <a:chOff x="735385" y="4221088"/>
            <a:chExt cx="7789862" cy="1862138"/>
          </a:xfrm>
        </p:grpSpPr>
        <p:sp>
          <p:nvSpPr>
            <p:cNvPr id="66587" name="圆角矩形 4"/>
            <p:cNvSpPr>
              <a:spLocks noChangeArrowheads="1"/>
            </p:cNvSpPr>
            <p:nvPr/>
          </p:nvSpPr>
          <p:spPr bwMode="auto">
            <a:xfrm>
              <a:off x="735385" y="4610026"/>
              <a:ext cx="1150937" cy="1008062"/>
            </a:xfrm>
            <a:prstGeom prst="roundRect">
              <a:avLst>
                <a:gd name="adj" fmla="val 16667"/>
              </a:avLst>
            </a:pr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lang="zh-CN" altLang="en-US" sz="2000" b="1">
                  <a:ea typeface="幼圆" panose="02010509060101010101" pitchFamily="49" charset="-122"/>
                  <a:cs typeface="Times New Roman" panose="02020603050405020304" pitchFamily="18" charset="0"/>
                </a:rPr>
                <a:t>能量转换装置</a:t>
              </a:r>
              <a:endParaRPr lang="en-US" altLang="zh-CN" sz="2000" b="1">
                <a:ea typeface="幼圆" panose="02010509060101010101" pitchFamily="49" charset="-122"/>
                <a:cs typeface="Times New Roman" panose="02020603050405020304" pitchFamily="18" charset="0"/>
              </a:endParaRPr>
            </a:p>
          </p:txBody>
        </p:sp>
        <p:sp>
          <p:nvSpPr>
            <p:cNvPr id="10" name="圆角矩形 4"/>
            <p:cNvSpPr>
              <a:spLocks noChangeArrowheads="1"/>
            </p:cNvSpPr>
            <p:nvPr/>
          </p:nvSpPr>
          <p:spPr bwMode="auto">
            <a:xfrm>
              <a:off x="2278435" y="4263950"/>
              <a:ext cx="2232025" cy="503238"/>
            </a:xfrm>
            <a:prstGeom prst="roundRect">
              <a:avLst>
                <a:gd name="adj" fmla="val 16667"/>
              </a:avLst>
            </a:prstGeom>
            <a:solidFill>
              <a:schemeClr val="accent1">
                <a:lumMod val="60000"/>
                <a:lumOff val="40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defRPr/>
              </a:pPr>
              <a:r>
                <a:rPr lang="zh-CN" altLang="en-US" sz="2000" b="1" dirty="0" smtClean="0">
                  <a:ea typeface="幼圆" panose="02010509060101010101" pitchFamily="49" charset="-122"/>
                  <a:cs typeface="Times New Roman" panose="02020603050405020304" pitchFamily="18" charset="0"/>
                </a:rPr>
                <a:t>热能动力装置</a:t>
              </a:r>
              <a:endParaRPr lang="en-US" altLang="zh-CN" sz="2000" b="1" dirty="0">
                <a:ea typeface="幼圆" panose="02010509060101010101" pitchFamily="49" charset="-122"/>
                <a:cs typeface="Times New Roman" panose="02020603050405020304" pitchFamily="18" charset="0"/>
              </a:endParaRPr>
            </a:p>
          </p:txBody>
        </p:sp>
        <p:sp>
          <p:nvSpPr>
            <p:cNvPr id="11" name="圆角矩形 4"/>
            <p:cNvSpPr>
              <a:spLocks noChangeArrowheads="1"/>
            </p:cNvSpPr>
            <p:nvPr/>
          </p:nvSpPr>
          <p:spPr bwMode="auto">
            <a:xfrm>
              <a:off x="2278435" y="4929113"/>
              <a:ext cx="2232025" cy="503237"/>
            </a:xfrm>
            <a:prstGeom prst="roundRect">
              <a:avLst>
                <a:gd name="adj" fmla="val 16667"/>
              </a:avLst>
            </a:prstGeom>
            <a:solidFill>
              <a:schemeClr val="accent1">
                <a:lumMod val="60000"/>
                <a:lumOff val="40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defRPr/>
              </a:pPr>
              <a:r>
                <a:rPr lang="zh-CN" altLang="en-US" sz="2000" b="1" dirty="0" smtClean="0">
                  <a:ea typeface="幼圆" panose="02010509060101010101" pitchFamily="49" charset="-122"/>
                  <a:cs typeface="Times New Roman" panose="02020603050405020304" pitchFamily="18" charset="0"/>
                </a:rPr>
                <a:t>制冷装置及热泵</a:t>
              </a:r>
              <a:endParaRPr lang="en-US" altLang="zh-CN" sz="2000" b="1" dirty="0">
                <a:ea typeface="幼圆" panose="02010509060101010101" pitchFamily="49" charset="-122"/>
                <a:cs typeface="Times New Roman" panose="02020603050405020304" pitchFamily="18" charset="0"/>
              </a:endParaRPr>
            </a:p>
          </p:txBody>
        </p:sp>
        <p:sp>
          <p:nvSpPr>
            <p:cNvPr id="12" name="圆角矩形 4"/>
            <p:cNvSpPr>
              <a:spLocks noChangeArrowheads="1"/>
            </p:cNvSpPr>
            <p:nvPr/>
          </p:nvSpPr>
          <p:spPr bwMode="auto">
            <a:xfrm>
              <a:off x="2278435" y="5579989"/>
              <a:ext cx="2232025" cy="503237"/>
            </a:xfrm>
            <a:prstGeom prst="roundRect">
              <a:avLst>
                <a:gd name="adj" fmla="val 16667"/>
              </a:avLst>
            </a:prstGeom>
            <a:solidFill>
              <a:schemeClr val="accent1">
                <a:lumMod val="60000"/>
                <a:lumOff val="40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defRPr/>
              </a:pPr>
              <a:r>
                <a:rPr lang="zh-CN" altLang="en-US" sz="2000" b="1" dirty="0" smtClean="0">
                  <a:ea typeface="幼圆" panose="02010509060101010101" pitchFamily="49" charset="-122"/>
                  <a:cs typeface="Times New Roman" panose="02020603050405020304" pitchFamily="18" charset="0"/>
                </a:rPr>
                <a:t>燃料电池等</a:t>
              </a:r>
              <a:endParaRPr lang="en-US" altLang="zh-CN" sz="2000" b="1" dirty="0">
                <a:ea typeface="幼圆" panose="02010509060101010101" pitchFamily="49" charset="-122"/>
                <a:cs typeface="Times New Roman" panose="02020603050405020304" pitchFamily="18" charset="0"/>
              </a:endParaRPr>
            </a:p>
          </p:txBody>
        </p:sp>
        <p:sp>
          <p:nvSpPr>
            <p:cNvPr id="13" name="圆角矩形 4"/>
            <p:cNvSpPr>
              <a:spLocks noChangeArrowheads="1"/>
            </p:cNvSpPr>
            <p:nvPr/>
          </p:nvSpPr>
          <p:spPr bwMode="auto">
            <a:xfrm>
              <a:off x="5220072" y="4221088"/>
              <a:ext cx="3305175" cy="503237"/>
            </a:xfrm>
            <a:prstGeom prst="roundRect">
              <a:avLst>
                <a:gd name="adj" fmla="val 16667"/>
              </a:avLst>
            </a:prstGeom>
            <a:solidFill>
              <a:schemeClr val="accent1">
                <a:lumMod val="60000"/>
                <a:lumOff val="40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defRPr/>
              </a:pPr>
              <a:r>
                <a:rPr lang="zh-CN" altLang="en-US" sz="2000" b="1" dirty="0" smtClean="0">
                  <a:ea typeface="幼圆" panose="02010509060101010101" pitchFamily="49" charset="-122"/>
                  <a:cs typeface="Times New Roman" panose="02020603050405020304" pitchFamily="18" charset="0"/>
                </a:rPr>
                <a:t>热能→机械能</a:t>
              </a:r>
              <a:endParaRPr lang="en-US" altLang="zh-CN" sz="2000" b="1" dirty="0">
                <a:ea typeface="幼圆" panose="02010509060101010101" pitchFamily="49" charset="-122"/>
                <a:cs typeface="Times New Roman" panose="02020603050405020304" pitchFamily="18" charset="0"/>
              </a:endParaRPr>
            </a:p>
          </p:txBody>
        </p:sp>
        <p:sp>
          <p:nvSpPr>
            <p:cNvPr id="14" name="圆角矩形 4"/>
            <p:cNvSpPr>
              <a:spLocks noChangeArrowheads="1"/>
            </p:cNvSpPr>
            <p:nvPr/>
          </p:nvSpPr>
          <p:spPr bwMode="auto">
            <a:xfrm>
              <a:off x="5220072" y="4878313"/>
              <a:ext cx="3305175" cy="503237"/>
            </a:xfrm>
            <a:prstGeom prst="roundRect">
              <a:avLst>
                <a:gd name="adj" fmla="val 16667"/>
              </a:avLst>
            </a:prstGeom>
            <a:solidFill>
              <a:schemeClr val="accent1">
                <a:lumMod val="60000"/>
                <a:lumOff val="40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50000"/>
                </a:lnSpc>
                <a:defRPr/>
              </a:pPr>
              <a:r>
                <a:rPr lang="zh-CN" altLang="en-US" sz="2000" b="1" dirty="0" smtClean="0">
                  <a:ea typeface="幼圆" panose="02010509060101010101" pitchFamily="49" charset="-122"/>
                  <a:cs typeface="Times New Roman" panose="02020603050405020304" pitchFamily="18" charset="0"/>
                </a:rPr>
                <a:t>机械功</a:t>
              </a:r>
              <a:r>
                <a:rPr lang="en-US" altLang="zh-CN" sz="2000" b="1" dirty="0" smtClean="0">
                  <a:ea typeface="幼圆" panose="02010509060101010101" pitchFamily="49" charset="-122"/>
                  <a:cs typeface="Times New Roman" panose="02020603050405020304" pitchFamily="18" charset="0"/>
                </a:rPr>
                <a:t>(</a:t>
              </a:r>
              <a:r>
                <a:rPr lang="zh-CN" altLang="en-US" sz="2000" b="1" dirty="0" smtClean="0">
                  <a:ea typeface="幼圆" panose="02010509060101010101" pitchFamily="49" charset="-122"/>
                  <a:cs typeface="Times New Roman" panose="02020603050405020304" pitchFamily="18" charset="0"/>
                </a:rPr>
                <a:t>电能等</a:t>
              </a:r>
              <a:r>
                <a:rPr lang="en-US" altLang="zh-CN" sz="2000" b="1" dirty="0" smtClean="0">
                  <a:ea typeface="幼圆" panose="02010509060101010101" pitchFamily="49" charset="-122"/>
                  <a:cs typeface="Times New Roman" panose="02020603050405020304" pitchFamily="18" charset="0"/>
                </a:rPr>
                <a:t>)</a:t>
              </a:r>
              <a:r>
                <a:rPr lang="zh-CN" altLang="en-US" sz="2000" b="1" dirty="0" smtClean="0">
                  <a:ea typeface="幼圆" panose="02010509060101010101" pitchFamily="49" charset="-122"/>
                  <a:cs typeface="Times New Roman" panose="02020603050405020304" pitchFamily="18" charset="0"/>
                </a:rPr>
                <a:t>→热能转移</a:t>
              </a:r>
              <a:endParaRPr lang="en-US" altLang="zh-CN" sz="2000" b="1" dirty="0">
                <a:ea typeface="幼圆" panose="02010509060101010101" pitchFamily="49" charset="-122"/>
                <a:cs typeface="Times New Roman" panose="02020603050405020304" pitchFamily="18" charset="0"/>
              </a:endParaRPr>
            </a:p>
          </p:txBody>
        </p:sp>
        <p:sp>
          <p:nvSpPr>
            <p:cNvPr id="15" name="圆角矩形 4"/>
            <p:cNvSpPr>
              <a:spLocks noChangeArrowheads="1"/>
            </p:cNvSpPr>
            <p:nvPr/>
          </p:nvSpPr>
          <p:spPr bwMode="auto">
            <a:xfrm>
              <a:off x="5220072" y="5538714"/>
              <a:ext cx="3305175" cy="503237"/>
            </a:xfrm>
            <a:prstGeom prst="roundRect">
              <a:avLst>
                <a:gd name="adj" fmla="val 16667"/>
              </a:avLst>
            </a:prstGeom>
            <a:solidFill>
              <a:schemeClr val="accent1">
                <a:lumMod val="60000"/>
                <a:lumOff val="40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defRPr/>
              </a:pPr>
              <a:r>
                <a:rPr lang="zh-CN" altLang="en-US" sz="2000" b="1" dirty="0" smtClean="0">
                  <a:ea typeface="幼圆" panose="02010509060101010101" pitchFamily="49" charset="-122"/>
                  <a:cs typeface="Times New Roman" panose="02020603050405020304" pitchFamily="18" charset="0"/>
                </a:rPr>
                <a:t>化学能→机械能</a:t>
              </a:r>
              <a:r>
                <a:rPr lang="en-US" altLang="zh-CN" sz="2000" b="1" dirty="0" smtClean="0">
                  <a:ea typeface="幼圆" panose="02010509060101010101" pitchFamily="49" charset="-122"/>
                  <a:cs typeface="Times New Roman" panose="02020603050405020304" pitchFamily="18" charset="0"/>
                </a:rPr>
                <a:t>(</a:t>
              </a:r>
              <a:r>
                <a:rPr lang="zh-CN" altLang="en-US" sz="2000" b="1" dirty="0" smtClean="0">
                  <a:ea typeface="幼圆" panose="02010509060101010101" pitchFamily="49" charset="-122"/>
                  <a:cs typeface="Times New Roman" panose="02020603050405020304" pitchFamily="18" charset="0"/>
                </a:rPr>
                <a:t>电能</a:t>
              </a:r>
              <a:r>
                <a:rPr lang="en-US" altLang="zh-CN" sz="2000" b="1" dirty="0" smtClean="0">
                  <a:ea typeface="幼圆" panose="02010509060101010101" pitchFamily="49" charset="-122"/>
                  <a:cs typeface="Times New Roman" panose="02020603050405020304" pitchFamily="18" charset="0"/>
                </a:rPr>
                <a:t>)</a:t>
              </a:r>
              <a:endParaRPr lang="en-US" altLang="zh-CN" sz="2000" b="1" dirty="0">
                <a:ea typeface="幼圆" panose="02010509060101010101" pitchFamily="49" charset="-122"/>
                <a:cs typeface="Times New Roman" panose="02020603050405020304" pitchFamily="18" charset="0"/>
              </a:endParaRPr>
            </a:p>
          </p:txBody>
        </p:sp>
        <p:cxnSp>
          <p:nvCxnSpPr>
            <p:cNvPr id="66594" name="直接箭头连接符 2"/>
            <p:cNvCxnSpPr>
              <a:cxnSpLocks noChangeShapeType="1"/>
            </p:cNvCxnSpPr>
            <p:nvPr/>
          </p:nvCxnSpPr>
          <p:spPr bwMode="auto">
            <a:xfrm>
              <a:off x="4539035" y="4514776"/>
              <a:ext cx="504825" cy="0"/>
            </a:xfrm>
            <a:prstGeom prst="straightConnector1">
              <a:avLst/>
            </a:prstGeom>
            <a:noFill/>
            <a:ln w="57150" algn="ctr">
              <a:solidFill>
                <a:schemeClr val="accent1"/>
              </a:solidFill>
              <a:round/>
              <a:headEnd/>
              <a:tailEnd type="triangle" w="med" len="med"/>
            </a:ln>
            <a:extLst>
              <a:ext uri="{909E8E84-426E-40DD-AFC4-6F175D3DCCD1}">
                <a14:hiddenFill xmlns:a14="http://schemas.microsoft.com/office/drawing/2010/main">
                  <a:noFill/>
                </a14:hiddenFill>
              </a:ext>
            </a:extLst>
          </p:spPr>
        </p:cxnSp>
        <p:cxnSp>
          <p:nvCxnSpPr>
            <p:cNvPr id="66595" name="直接箭头连接符 17"/>
            <p:cNvCxnSpPr>
              <a:cxnSpLocks noChangeShapeType="1"/>
            </p:cNvCxnSpPr>
            <p:nvPr/>
          </p:nvCxnSpPr>
          <p:spPr bwMode="auto">
            <a:xfrm>
              <a:off x="4539035" y="5176763"/>
              <a:ext cx="504825" cy="0"/>
            </a:xfrm>
            <a:prstGeom prst="straightConnector1">
              <a:avLst/>
            </a:prstGeom>
            <a:noFill/>
            <a:ln w="57150" algn="ctr">
              <a:solidFill>
                <a:schemeClr val="accent1"/>
              </a:solidFill>
              <a:round/>
              <a:headEnd/>
              <a:tailEnd type="triangle" w="med" len="med"/>
            </a:ln>
            <a:extLst>
              <a:ext uri="{909E8E84-426E-40DD-AFC4-6F175D3DCCD1}">
                <a14:hiddenFill xmlns:a14="http://schemas.microsoft.com/office/drawing/2010/main">
                  <a:noFill/>
                </a14:hiddenFill>
              </a:ext>
            </a:extLst>
          </p:spPr>
        </p:cxnSp>
        <p:cxnSp>
          <p:nvCxnSpPr>
            <p:cNvPr id="66596" name="直接箭头连接符 18"/>
            <p:cNvCxnSpPr>
              <a:cxnSpLocks noChangeShapeType="1"/>
            </p:cNvCxnSpPr>
            <p:nvPr/>
          </p:nvCxnSpPr>
          <p:spPr bwMode="auto">
            <a:xfrm>
              <a:off x="4539035" y="5807001"/>
              <a:ext cx="504825" cy="0"/>
            </a:xfrm>
            <a:prstGeom prst="straightConnector1">
              <a:avLst/>
            </a:prstGeom>
            <a:noFill/>
            <a:ln w="57150" algn="ctr">
              <a:solidFill>
                <a:schemeClr val="accent1"/>
              </a:solidFill>
              <a:round/>
              <a:headEnd/>
              <a:tailEnd type="triangle" w="med" len="med"/>
            </a:ln>
            <a:extLst>
              <a:ext uri="{909E8E84-426E-40DD-AFC4-6F175D3DCCD1}">
                <a14:hiddenFill xmlns:a14="http://schemas.microsoft.com/office/drawing/2010/main">
                  <a:noFill/>
                </a14:hiddenFill>
              </a:ext>
            </a:extLst>
          </p:spPr>
        </p:cxnSp>
        <p:cxnSp>
          <p:nvCxnSpPr>
            <p:cNvPr id="66597" name="直接连接符 2"/>
            <p:cNvCxnSpPr>
              <a:cxnSpLocks noChangeShapeType="1"/>
            </p:cNvCxnSpPr>
            <p:nvPr/>
          </p:nvCxnSpPr>
          <p:spPr bwMode="auto">
            <a:xfrm>
              <a:off x="2051422" y="4514776"/>
              <a:ext cx="0" cy="1404937"/>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66598" name="直接连接符 2"/>
            <p:cNvCxnSpPr>
              <a:cxnSpLocks noChangeShapeType="1"/>
            </p:cNvCxnSpPr>
            <p:nvPr/>
          </p:nvCxnSpPr>
          <p:spPr bwMode="auto">
            <a:xfrm flipH="1" flipV="1">
              <a:off x="2051422" y="4514776"/>
              <a:ext cx="215900"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66599" name="直接连接符 2"/>
            <p:cNvCxnSpPr>
              <a:cxnSpLocks noChangeShapeType="1"/>
            </p:cNvCxnSpPr>
            <p:nvPr/>
          </p:nvCxnSpPr>
          <p:spPr bwMode="auto">
            <a:xfrm flipH="1" flipV="1">
              <a:off x="2051422" y="5919713"/>
              <a:ext cx="215900"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66600" name="直接连接符 2"/>
            <p:cNvCxnSpPr>
              <a:cxnSpLocks noChangeShapeType="1"/>
            </p:cNvCxnSpPr>
            <p:nvPr/>
          </p:nvCxnSpPr>
          <p:spPr bwMode="auto">
            <a:xfrm flipH="1" flipV="1">
              <a:off x="1846635" y="5176763"/>
              <a:ext cx="215900"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66601" name="直接连接符 2"/>
            <p:cNvCxnSpPr>
              <a:cxnSpLocks noChangeShapeType="1"/>
            </p:cNvCxnSpPr>
            <p:nvPr/>
          </p:nvCxnSpPr>
          <p:spPr bwMode="auto">
            <a:xfrm flipH="1" flipV="1">
              <a:off x="2062535" y="5176763"/>
              <a:ext cx="215900"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grpSp>
      <p:sp>
        <p:nvSpPr>
          <p:cNvPr id="66564" name="圆角矩形 4"/>
          <p:cNvSpPr>
            <a:spLocks noChangeArrowheads="1"/>
          </p:cNvSpPr>
          <p:nvPr/>
        </p:nvSpPr>
        <p:spPr bwMode="auto">
          <a:xfrm>
            <a:off x="3924300" y="908050"/>
            <a:ext cx="935038" cy="576263"/>
          </a:xfrm>
          <a:prstGeom prst="roundRect">
            <a:avLst>
              <a:gd name="adj" fmla="val 16667"/>
            </a:avLst>
          </a:pr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lang="zh-CN" altLang="en-US" sz="2400" b="1">
                <a:solidFill>
                  <a:schemeClr val="bg1"/>
                </a:solidFill>
                <a:ea typeface="幼圆" panose="02010509060101010101" pitchFamily="49" charset="-122"/>
                <a:cs typeface="Times New Roman" panose="02020603050405020304" pitchFamily="18" charset="0"/>
              </a:rPr>
              <a:t>能源</a:t>
            </a:r>
            <a:endParaRPr lang="en-US" altLang="zh-CN" sz="2400" b="1">
              <a:solidFill>
                <a:schemeClr val="bg1"/>
              </a:solidFill>
              <a:ea typeface="幼圆" panose="02010509060101010101" pitchFamily="49" charset="-122"/>
              <a:cs typeface="Times New Roman" panose="02020603050405020304" pitchFamily="18" charset="0"/>
            </a:endParaRPr>
          </a:p>
        </p:txBody>
      </p:sp>
      <p:cxnSp>
        <p:nvCxnSpPr>
          <p:cNvPr id="66565" name="直接连接符 2"/>
          <p:cNvCxnSpPr>
            <a:cxnSpLocks noChangeShapeType="1"/>
          </p:cNvCxnSpPr>
          <p:nvPr/>
        </p:nvCxnSpPr>
        <p:spPr bwMode="auto">
          <a:xfrm flipV="1">
            <a:off x="4356100" y="1484313"/>
            <a:ext cx="0" cy="288925"/>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66566" name="直接连接符 2"/>
          <p:cNvCxnSpPr>
            <a:cxnSpLocks noChangeShapeType="1"/>
          </p:cNvCxnSpPr>
          <p:nvPr/>
        </p:nvCxnSpPr>
        <p:spPr bwMode="auto">
          <a:xfrm flipV="1">
            <a:off x="1619250" y="1773238"/>
            <a:ext cx="0" cy="287337"/>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66567" name="直接连接符 2"/>
          <p:cNvCxnSpPr>
            <a:cxnSpLocks noChangeShapeType="1"/>
          </p:cNvCxnSpPr>
          <p:nvPr/>
        </p:nvCxnSpPr>
        <p:spPr bwMode="auto">
          <a:xfrm flipH="1">
            <a:off x="1619250" y="1773238"/>
            <a:ext cx="5616575"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66568" name="直接连接符 2"/>
          <p:cNvCxnSpPr>
            <a:cxnSpLocks noChangeShapeType="1"/>
          </p:cNvCxnSpPr>
          <p:nvPr/>
        </p:nvCxnSpPr>
        <p:spPr bwMode="auto">
          <a:xfrm flipV="1">
            <a:off x="2555875" y="1773238"/>
            <a:ext cx="0" cy="287337"/>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66569" name="直接连接符 2"/>
          <p:cNvCxnSpPr>
            <a:cxnSpLocks noChangeShapeType="1"/>
          </p:cNvCxnSpPr>
          <p:nvPr/>
        </p:nvCxnSpPr>
        <p:spPr bwMode="auto">
          <a:xfrm flipV="1">
            <a:off x="3419475" y="1773238"/>
            <a:ext cx="0" cy="287337"/>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66570" name="直接连接符 2"/>
          <p:cNvCxnSpPr>
            <a:cxnSpLocks noChangeShapeType="1"/>
          </p:cNvCxnSpPr>
          <p:nvPr/>
        </p:nvCxnSpPr>
        <p:spPr bwMode="auto">
          <a:xfrm flipV="1">
            <a:off x="4356100" y="1773238"/>
            <a:ext cx="0" cy="287337"/>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66571" name="直接连接符 2"/>
          <p:cNvCxnSpPr>
            <a:cxnSpLocks noChangeShapeType="1"/>
          </p:cNvCxnSpPr>
          <p:nvPr/>
        </p:nvCxnSpPr>
        <p:spPr bwMode="auto">
          <a:xfrm flipV="1">
            <a:off x="5219700" y="1773238"/>
            <a:ext cx="0" cy="287337"/>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66572" name="直接连接符 2"/>
          <p:cNvCxnSpPr>
            <a:cxnSpLocks noChangeShapeType="1"/>
          </p:cNvCxnSpPr>
          <p:nvPr/>
        </p:nvCxnSpPr>
        <p:spPr bwMode="auto">
          <a:xfrm flipV="1">
            <a:off x="6227763" y="1773238"/>
            <a:ext cx="0" cy="287337"/>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66573" name="直接连接符 2"/>
          <p:cNvCxnSpPr>
            <a:cxnSpLocks noChangeShapeType="1"/>
          </p:cNvCxnSpPr>
          <p:nvPr/>
        </p:nvCxnSpPr>
        <p:spPr bwMode="auto">
          <a:xfrm flipV="1">
            <a:off x="7235825" y="1773238"/>
            <a:ext cx="0" cy="287337"/>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sp>
        <p:nvSpPr>
          <p:cNvPr id="31" name="圆角矩形 4"/>
          <p:cNvSpPr>
            <a:spLocks noChangeArrowheads="1"/>
          </p:cNvSpPr>
          <p:nvPr/>
        </p:nvSpPr>
        <p:spPr bwMode="auto">
          <a:xfrm>
            <a:off x="1311275" y="2060575"/>
            <a:ext cx="534988" cy="1584325"/>
          </a:xfrm>
          <a:prstGeom prst="roundRect">
            <a:avLst>
              <a:gd name="adj" fmla="val 16667"/>
            </a:avLst>
          </a:prstGeom>
          <a:solidFill>
            <a:schemeClr val="accent2">
              <a:lumMod val="75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defRPr/>
            </a:pPr>
            <a:r>
              <a:rPr lang="zh-CN" altLang="en-US" sz="2000" b="1" dirty="0" smtClean="0">
                <a:solidFill>
                  <a:schemeClr val="bg1"/>
                </a:solidFill>
                <a:ea typeface="幼圆" panose="02010509060101010101" pitchFamily="49" charset="-122"/>
                <a:cs typeface="Times New Roman" panose="02020603050405020304" pitchFamily="18" charset="0"/>
              </a:rPr>
              <a:t>风</a:t>
            </a:r>
            <a:endParaRPr lang="en-US" altLang="zh-CN" sz="2000" b="1" dirty="0" smtClean="0">
              <a:solidFill>
                <a:schemeClr val="bg1"/>
              </a:solidFill>
              <a:ea typeface="幼圆" panose="02010509060101010101" pitchFamily="49" charset="-122"/>
              <a:cs typeface="Times New Roman" panose="02020603050405020304" pitchFamily="18" charset="0"/>
            </a:endParaRPr>
          </a:p>
          <a:p>
            <a:pPr>
              <a:lnSpc>
                <a:spcPct val="150000"/>
              </a:lnSpc>
              <a:defRPr/>
            </a:pPr>
            <a:r>
              <a:rPr lang="zh-CN" altLang="en-US" sz="2000" b="1" dirty="0" smtClean="0">
                <a:solidFill>
                  <a:schemeClr val="bg1"/>
                </a:solidFill>
                <a:ea typeface="幼圆" panose="02010509060101010101" pitchFamily="49" charset="-122"/>
                <a:cs typeface="Times New Roman" panose="02020603050405020304" pitchFamily="18" charset="0"/>
              </a:rPr>
              <a:t>能</a:t>
            </a:r>
            <a:endParaRPr lang="en-US" altLang="zh-CN" sz="2000" b="1" dirty="0" smtClean="0">
              <a:solidFill>
                <a:schemeClr val="bg1"/>
              </a:solidFill>
              <a:ea typeface="幼圆" panose="02010509060101010101" pitchFamily="49" charset="-122"/>
              <a:cs typeface="Times New Roman" panose="02020603050405020304" pitchFamily="18" charset="0"/>
            </a:endParaRPr>
          </a:p>
        </p:txBody>
      </p:sp>
      <p:sp>
        <p:nvSpPr>
          <p:cNvPr id="32" name="圆角矩形 4"/>
          <p:cNvSpPr>
            <a:spLocks noChangeArrowheads="1"/>
          </p:cNvSpPr>
          <p:nvPr/>
        </p:nvSpPr>
        <p:spPr bwMode="auto">
          <a:xfrm>
            <a:off x="2252663" y="2060575"/>
            <a:ext cx="534987" cy="1584325"/>
          </a:xfrm>
          <a:prstGeom prst="roundRect">
            <a:avLst>
              <a:gd name="adj" fmla="val 16667"/>
            </a:avLst>
          </a:prstGeom>
          <a:solidFill>
            <a:schemeClr val="accent2">
              <a:lumMod val="75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defRPr/>
            </a:pPr>
            <a:r>
              <a:rPr lang="zh-CN" altLang="en-US" sz="2000" b="1" dirty="0" smtClean="0">
                <a:solidFill>
                  <a:schemeClr val="bg1"/>
                </a:solidFill>
                <a:ea typeface="幼圆" panose="02010509060101010101" pitchFamily="49" charset="-122"/>
                <a:cs typeface="Times New Roman" panose="02020603050405020304" pitchFamily="18" charset="0"/>
              </a:rPr>
              <a:t>水利能</a:t>
            </a:r>
            <a:endParaRPr lang="en-US" altLang="zh-CN" sz="2000" b="1" dirty="0" smtClean="0">
              <a:solidFill>
                <a:schemeClr val="bg1"/>
              </a:solidFill>
              <a:ea typeface="幼圆" panose="02010509060101010101" pitchFamily="49" charset="-122"/>
              <a:cs typeface="Times New Roman" panose="02020603050405020304" pitchFamily="18" charset="0"/>
            </a:endParaRPr>
          </a:p>
        </p:txBody>
      </p:sp>
      <p:sp>
        <p:nvSpPr>
          <p:cNvPr id="33" name="圆角矩形 4"/>
          <p:cNvSpPr>
            <a:spLocks noChangeArrowheads="1"/>
          </p:cNvSpPr>
          <p:nvPr/>
        </p:nvSpPr>
        <p:spPr bwMode="auto">
          <a:xfrm>
            <a:off x="5000625" y="2032000"/>
            <a:ext cx="536575" cy="1582738"/>
          </a:xfrm>
          <a:prstGeom prst="roundRect">
            <a:avLst>
              <a:gd name="adj" fmla="val 16667"/>
            </a:avLst>
          </a:prstGeom>
          <a:solidFill>
            <a:schemeClr val="accent2">
              <a:lumMod val="75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defRPr/>
            </a:pPr>
            <a:r>
              <a:rPr lang="zh-CN" altLang="en-US" sz="2000" b="1" dirty="0" smtClean="0">
                <a:solidFill>
                  <a:schemeClr val="bg1"/>
                </a:solidFill>
                <a:ea typeface="幼圆" panose="02010509060101010101" pitchFamily="49" charset="-122"/>
                <a:cs typeface="Times New Roman" panose="02020603050405020304" pitchFamily="18" charset="0"/>
              </a:rPr>
              <a:t>燃料化学能</a:t>
            </a:r>
            <a:endParaRPr lang="en-US" altLang="zh-CN" sz="2000" b="1" dirty="0" smtClean="0">
              <a:solidFill>
                <a:schemeClr val="bg1"/>
              </a:solidFill>
              <a:ea typeface="幼圆" panose="02010509060101010101" pitchFamily="49" charset="-122"/>
              <a:cs typeface="Times New Roman" panose="02020603050405020304" pitchFamily="18" charset="0"/>
            </a:endParaRPr>
          </a:p>
        </p:txBody>
      </p:sp>
      <p:sp>
        <p:nvSpPr>
          <p:cNvPr id="34" name="圆角矩形 4"/>
          <p:cNvSpPr>
            <a:spLocks noChangeArrowheads="1"/>
          </p:cNvSpPr>
          <p:nvPr/>
        </p:nvSpPr>
        <p:spPr bwMode="auto">
          <a:xfrm>
            <a:off x="3195638" y="2054225"/>
            <a:ext cx="534987" cy="1584325"/>
          </a:xfrm>
          <a:prstGeom prst="roundRect">
            <a:avLst>
              <a:gd name="adj" fmla="val 16667"/>
            </a:avLst>
          </a:prstGeom>
          <a:solidFill>
            <a:schemeClr val="accent2">
              <a:lumMod val="75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defRPr/>
            </a:pPr>
            <a:r>
              <a:rPr lang="zh-CN" altLang="en-US" sz="2000" b="1" dirty="0" smtClean="0">
                <a:solidFill>
                  <a:schemeClr val="bg1"/>
                </a:solidFill>
                <a:ea typeface="幼圆" panose="02010509060101010101" pitchFamily="49" charset="-122"/>
                <a:cs typeface="Times New Roman" panose="02020603050405020304" pitchFamily="18" charset="0"/>
              </a:rPr>
              <a:t>太阳能</a:t>
            </a:r>
            <a:endParaRPr lang="en-US" altLang="zh-CN" sz="2000" b="1" dirty="0" smtClean="0">
              <a:solidFill>
                <a:schemeClr val="bg1"/>
              </a:solidFill>
              <a:ea typeface="幼圆" panose="02010509060101010101" pitchFamily="49" charset="-122"/>
              <a:cs typeface="Times New Roman" panose="02020603050405020304" pitchFamily="18" charset="0"/>
            </a:endParaRPr>
          </a:p>
        </p:txBody>
      </p:sp>
      <p:sp>
        <p:nvSpPr>
          <p:cNvPr id="35" name="圆角矩形 4"/>
          <p:cNvSpPr>
            <a:spLocks noChangeArrowheads="1"/>
          </p:cNvSpPr>
          <p:nvPr/>
        </p:nvSpPr>
        <p:spPr bwMode="auto">
          <a:xfrm>
            <a:off x="4081463" y="2032000"/>
            <a:ext cx="536575" cy="1582738"/>
          </a:xfrm>
          <a:prstGeom prst="roundRect">
            <a:avLst>
              <a:gd name="adj" fmla="val 16667"/>
            </a:avLst>
          </a:prstGeom>
          <a:solidFill>
            <a:schemeClr val="accent2">
              <a:lumMod val="75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defRPr/>
            </a:pPr>
            <a:r>
              <a:rPr lang="zh-CN" altLang="en-US" sz="2000" b="1" dirty="0" smtClean="0">
                <a:solidFill>
                  <a:schemeClr val="bg1"/>
                </a:solidFill>
                <a:ea typeface="幼圆" panose="02010509060101010101" pitchFamily="49" charset="-122"/>
                <a:cs typeface="Times New Roman" panose="02020603050405020304" pitchFamily="18" charset="0"/>
              </a:rPr>
              <a:t>地热能</a:t>
            </a:r>
            <a:endParaRPr lang="en-US" altLang="zh-CN" sz="2000" b="1" dirty="0" smtClean="0">
              <a:solidFill>
                <a:schemeClr val="bg1"/>
              </a:solidFill>
              <a:ea typeface="幼圆" panose="02010509060101010101" pitchFamily="49" charset="-122"/>
              <a:cs typeface="Times New Roman" panose="02020603050405020304" pitchFamily="18" charset="0"/>
            </a:endParaRPr>
          </a:p>
        </p:txBody>
      </p:sp>
      <p:sp>
        <p:nvSpPr>
          <p:cNvPr id="36" name="圆角矩形 4"/>
          <p:cNvSpPr>
            <a:spLocks noChangeArrowheads="1"/>
          </p:cNvSpPr>
          <p:nvPr/>
        </p:nvSpPr>
        <p:spPr bwMode="auto">
          <a:xfrm>
            <a:off x="5976938" y="2032000"/>
            <a:ext cx="536575" cy="1582738"/>
          </a:xfrm>
          <a:prstGeom prst="roundRect">
            <a:avLst>
              <a:gd name="adj" fmla="val 16667"/>
            </a:avLst>
          </a:prstGeom>
          <a:solidFill>
            <a:schemeClr val="accent2">
              <a:lumMod val="75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defRPr/>
            </a:pPr>
            <a:r>
              <a:rPr lang="zh-CN" altLang="en-US" sz="2000" b="1" dirty="0" smtClean="0">
                <a:solidFill>
                  <a:schemeClr val="bg1"/>
                </a:solidFill>
                <a:ea typeface="幼圆" panose="02010509060101010101" pitchFamily="49" charset="-122"/>
                <a:cs typeface="Times New Roman" panose="02020603050405020304" pitchFamily="18" charset="0"/>
              </a:rPr>
              <a:t>原子能</a:t>
            </a:r>
            <a:endParaRPr lang="en-US" altLang="zh-CN" sz="2000" b="1" dirty="0" smtClean="0">
              <a:solidFill>
                <a:schemeClr val="bg1"/>
              </a:solidFill>
              <a:ea typeface="幼圆" panose="02010509060101010101" pitchFamily="49" charset="-122"/>
              <a:cs typeface="Times New Roman" panose="02020603050405020304" pitchFamily="18" charset="0"/>
            </a:endParaRPr>
          </a:p>
        </p:txBody>
      </p:sp>
      <p:sp>
        <p:nvSpPr>
          <p:cNvPr id="37" name="圆角矩形 4"/>
          <p:cNvSpPr>
            <a:spLocks noChangeArrowheads="1"/>
          </p:cNvSpPr>
          <p:nvPr/>
        </p:nvSpPr>
        <p:spPr bwMode="auto">
          <a:xfrm>
            <a:off x="6905625" y="2024063"/>
            <a:ext cx="536575" cy="1584325"/>
          </a:xfrm>
          <a:prstGeom prst="roundRect">
            <a:avLst>
              <a:gd name="adj" fmla="val 16667"/>
            </a:avLst>
          </a:prstGeom>
          <a:solidFill>
            <a:schemeClr val="accent2">
              <a:lumMod val="75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defRPr/>
            </a:pPr>
            <a:r>
              <a:rPr lang="zh-CN" altLang="en-US" sz="2000" b="1" dirty="0" smtClean="0">
                <a:solidFill>
                  <a:schemeClr val="bg1"/>
                </a:solidFill>
                <a:ea typeface="幼圆" panose="02010509060101010101" pitchFamily="49" charset="-122"/>
                <a:cs typeface="Times New Roman" panose="02020603050405020304" pitchFamily="18" charset="0"/>
              </a:rPr>
              <a:t>生物质能</a:t>
            </a:r>
            <a:endParaRPr lang="en-US" altLang="zh-CN" sz="2000" b="1" dirty="0" smtClean="0">
              <a:solidFill>
                <a:schemeClr val="bg1"/>
              </a:solidFill>
              <a:ea typeface="幼圆" panose="02010509060101010101" pitchFamily="49" charset="-122"/>
              <a:cs typeface="Times New Roman" panose="02020603050405020304" pitchFamily="18" charset="0"/>
            </a:endParaRPr>
          </a:p>
        </p:txBody>
      </p:sp>
      <p:grpSp>
        <p:nvGrpSpPr>
          <p:cNvPr id="66581" name="组合 4"/>
          <p:cNvGrpSpPr>
            <a:grpSpLocks/>
          </p:cNvGrpSpPr>
          <p:nvPr/>
        </p:nvGrpSpPr>
        <p:grpSpPr bwMode="auto">
          <a:xfrm>
            <a:off x="395288" y="1484313"/>
            <a:ext cx="2579687" cy="2287587"/>
            <a:chOff x="395535" y="1484783"/>
            <a:chExt cx="2579578" cy="2287044"/>
          </a:xfrm>
        </p:grpSpPr>
        <p:sp>
          <p:nvSpPr>
            <p:cNvPr id="66585" name="矩形 37"/>
            <p:cNvSpPr>
              <a:spLocks noChangeArrowheads="1"/>
            </p:cNvSpPr>
            <p:nvPr/>
          </p:nvSpPr>
          <p:spPr bwMode="auto">
            <a:xfrm>
              <a:off x="1128316" y="1908448"/>
              <a:ext cx="1846797" cy="1863379"/>
            </a:xfrm>
            <a:prstGeom prst="rect">
              <a:avLst/>
            </a:prstGeom>
            <a:noFill/>
            <a:ln w="57150" algn="ctr">
              <a:solidFill>
                <a:srgbClr val="00B050"/>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66586" name="圆角矩形 4"/>
            <p:cNvSpPr>
              <a:spLocks noChangeArrowheads="1"/>
            </p:cNvSpPr>
            <p:nvPr/>
          </p:nvSpPr>
          <p:spPr bwMode="auto">
            <a:xfrm>
              <a:off x="395535" y="1484783"/>
              <a:ext cx="1080121" cy="405035"/>
            </a:xfrm>
            <a:prstGeom prst="roundRect">
              <a:avLst>
                <a:gd name="adj" fmla="val 16667"/>
              </a:avLst>
            </a:pr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lang="zh-CN" altLang="en-US" sz="2000" b="1">
                  <a:solidFill>
                    <a:schemeClr val="bg1"/>
                  </a:solidFill>
                  <a:ea typeface="幼圆" panose="02010509060101010101" pitchFamily="49" charset="-122"/>
                  <a:cs typeface="Times New Roman" panose="02020603050405020304" pitchFamily="18" charset="0"/>
                </a:rPr>
                <a:t>机械能</a:t>
              </a:r>
              <a:endParaRPr lang="en-US" altLang="zh-CN" sz="2000" b="1">
                <a:solidFill>
                  <a:schemeClr val="bg1"/>
                </a:solidFill>
                <a:ea typeface="幼圆" panose="02010509060101010101" pitchFamily="49" charset="-122"/>
                <a:cs typeface="Times New Roman" panose="02020603050405020304" pitchFamily="18" charset="0"/>
              </a:endParaRPr>
            </a:p>
          </p:txBody>
        </p:sp>
      </p:grpSp>
      <p:grpSp>
        <p:nvGrpSpPr>
          <p:cNvPr id="66582" name="组合 5"/>
          <p:cNvGrpSpPr>
            <a:grpSpLocks/>
          </p:cNvGrpSpPr>
          <p:nvPr/>
        </p:nvGrpSpPr>
        <p:grpSpPr bwMode="auto">
          <a:xfrm>
            <a:off x="3157538" y="1484313"/>
            <a:ext cx="5086350" cy="2287587"/>
            <a:chOff x="3156756" y="1484783"/>
            <a:chExt cx="5087653" cy="2287044"/>
          </a:xfrm>
        </p:grpSpPr>
        <p:sp>
          <p:nvSpPr>
            <p:cNvPr id="66583" name="矩形 38"/>
            <p:cNvSpPr>
              <a:spLocks noChangeArrowheads="1"/>
            </p:cNvSpPr>
            <p:nvPr/>
          </p:nvSpPr>
          <p:spPr bwMode="auto">
            <a:xfrm>
              <a:off x="3156756" y="1908448"/>
              <a:ext cx="4439580" cy="1863379"/>
            </a:xfrm>
            <a:prstGeom prst="rect">
              <a:avLst/>
            </a:prstGeom>
            <a:noFill/>
            <a:ln w="57150" algn="ctr">
              <a:solidFill>
                <a:srgbClr val="FFC000"/>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66584" name="圆角矩形 4"/>
            <p:cNvSpPr>
              <a:spLocks noChangeArrowheads="1"/>
            </p:cNvSpPr>
            <p:nvPr/>
          </p:nvSpPr>
          <p:spPr bwMode="auto">
            <a:xfrm>
              <a:off x="7421327" y="1484783"/>
              <a:ext cx="823082" cy="405035"/>
            </a:xfrm>
            <a:prstGeom prst="roundRect">
              <a:avLst>
                <a:gd name="adj" fmla="val 16667"/>
              </a:avLst>
            </a:pr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lang="zh-CN" altLang="en-US" sz="2000" b="1">
                  <a:solidFill>
                    <a:schemeClr val="bg1"/>
                  </a:solidFill>
                  <a:ea typeface="幼圆" panose="02010509060101010101" pitchFamily="49" charset="-122"/>
                  <a:cs typeface="Times New Roman" panose="02020603050405020304" pitchFamily="18" charset="0"/>
                </a:rPr>
                <a:t>热能</a:t>
              </a:r>
              <a:endParaRPr lang="en-US" altLang="zh-CN" sz="2000" b="1">
                <a:solidFill>
                  <a:schemeClr val="bg1"/>
                </a:solidFill>
                <a:ea typeface="幼圆" panose="02010509060101010101" pitchFamily="49" charset="-122"/>
                <a:cs typeface="Times New Roman" panose="02020603050405020304" pitchFamily="18" charset="0"/>
              </a:endParaRPr>
            </a:p>
          </p:txBody>
        </p:sp>
      </p:gr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246063" y="239713"/>
            <a:ext cx="439261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zh-CN" altLang="en-US" sz="2800" b="1">
                <a:solidFill>
                  <a:srgbClr val="FF0000"/>
                </a:solidFill>
                <a:ea typeface="幼圆" panose="02010509060101010101" pitchFamily="49" charset="-122"/>
                <a:cs typeface="Times New Roman" panose="02020603050405020304" pitchFamily="18" charset="0"/>
              </a:rPr>
              <a:t>热能动力装置</a:t>
            </a:r>
            <a:r>
              <a:rPr lang="en-US" altLang="zh-CN" sz="2800" b="1">
                <a:solidFill>
                  <a:srgbClr val="FF0000"/>
                </a:solidFill>
                <a:ea typeface="幼圆" panose="02010509060101010101" pitchFamily="49" charset="-122"/>
                <a:cs typeface="Times New Roman" panose="02020603050405020304" pitchFamily="18" charset="0"/>
              </a:rPr>
              <a:t>(</a:t>
            </a:r>
            <a:r>
              <a:rPr lang="zh-CN" altLang="en-US" sz="2800" b="1">
                <a:solidFill>
                  <a:srgbClr val="0033CC"/>
                </a:solidFill>
                <a:ea typeface="幼圆" panose="02010509060101010101" pitchFamily="49" charset="-122"/>
                <a:cs typeface="Times New Roman" panose="02020603050405020304" pitchFamily="18" charset="0"/>
              </a:rPr>
              <a:t>热机</a:t>
            </a:r>
            <a:r>
              <a:rPr lang="en-US" altLang="zh-CN" sz="2800" b="1">
                <a:solidFill>
                  <a:srgbClr val="FF0000"/>
                </a:solidFill>
                <a:ea typeface="幼圆" panose="02010509060101010101" pitchFamily="49" charset="-122"/>
                <a:cs typeface="Times New Roman" panose="02020603050405020304" pitchFamily="18" charset="0"/>
              </a:rPr>
              <a:t>)</a:t>
            </a:r>
            <a:r>
              <a:rPr lang="zh-CN" altLang="en-US" sz="2800" b="1">
                <a:solidFill>
                  <a:srgbClr val="FF0000"/>
                </a:solidFill>
                <a:ea typeface="幼圆" panose="02010509060101010101" pitchFamily="49" charset="-122"/>
                <a:cs typeface="Times New Roman" panose="02020603050405020304" pitchFamily="18" charset="0"/>
              </a:rPr>
              <a:t>的类型</a:t>
            </a:r>
          </a:p>
        </p:txBody>
      </p:sp>
      <p:sp>
        <p:nvSpPr>
          <p:cNvPr id="67587" name="圆角矩形 4"/>
          <p:cNvSpPr>
            <a:spLocks noChangeArrowheads="1"/>
          </p:cNvSpPr>
          <p:nvPr/>
        </p:nvSpPr>
        <p:spPr bwMode="auto">
          <a:xfrm>
            <a:off x="385763" y="814388"/>
            <a:ext cx="8351837" cy="1057275"/>
          </a:xfrm>
          <a:prstGeom prst="roundRect">
            <a:avLst>
              <a:gd name="adj" fmla="val 16667"/>
            </a:avLst>
          </a:pr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lang="zh-CN" altLang="en-US" sz="2000" b="1">
                <a:solidFill>
                  <a:srgbClr val="FF0000"/>
                </a:solidFill>
                <a:ea typeface="幼圆" panose="02010509060101010101" pitchFamily="49" charset="-122"/>
                <a:cs typeface="Times New Roman" panose="02020603050405020304" pitchFamily="18" charset="0"/>
              </a:rPr>
              <a:t>热能动力装置</a:t>
            </a:r>
            <a:r>
              <a:rPr lang="en-US" altLang="zh-CN" sz="2000" b="1">
                <a:solidFill>
                  <a:srgbClr val="0033CC"/>
                </a:solidFill>
                <a:ea typeface="幼圆" panose="02010509060101010101" pitchFamily="49" charset="-122"/>
                <a:cs typeface="Times New Roman" panose="02020603050405020304" pitchFamily="18" charset="0"/>
              </a:rPr>
              <a:t>(Thermal power plant)</a:t>
            </a:r>
          </a:p>
          <a:p>
            <a:pPr>
              <a:lnSpc>
                <a:spcPct val="150000"/>
              </a:lnSpc>
            </a:pPr>
            <a:r>
              <a:rPr lang="zh-CN" altLang="en-US" sz="2000" b="1">
                <a:ea typeface="幼圆" panose="02010509060101010101" pitchFamily="49" charset="-122"/>
                <a:cs typeface="Times New Roman" panose="02020603050405020304" pitchFamily="18" charset="0"/>
              </a:rPr>
              <a:t>           从燃料燃烧中获得</a:t>
            </a:r>
            <a:r>
              <a:rPr lang="zh-CN" altLang="en-US" sz="2000" b="1">
                <a:solidFill>
                  <a:srgbClr val="FF0000"/>
                </a:solidFill>
                <a:ea typeface="幼圆" panose="02010509060101010101" pitchFamily="49" charset="-122"/>
                <a:cs typeface="Times New Roman" panose="02020603050405020304" pitchFamily="18" charset="0"/>
              </a:rPr>
              <a:t>热能</a:t>
            </a:r>
            <a:r>
              <a:rPr lang="zh-CN" altLang="en-US" sz="2000" b="1">
                <a:ea typeface="幼圆" panose="02010509060101010101" pitchFamily="49" charset="-122"/>
                <a:cs typeface="Times New Roman" panose="02020603050405020304" pitchFamily="18" charset="0"/>
              </a:rPr>
              <a:t>并利用热能得到</a:t>
            </a:r>
            <a:r>
              <a:rPr lang="zh-CN" altLang="en-US" sz="2000" b="1">
                <a:solidFill>
                  <a:srgbClr val="FF0000"/>
                </a:solidFill>
                <a:ea typeface="幼圆" panose="02010509060101010101" pitchFamily="49" charset="-122"/>
                <a:cs typeface="Times New Roman" panose="02020603050405020304" pitchFamily="18" charset="0"/>
              </a:rPr>
              <a:t>动力</a:t>
            </a:r>
            <a:r>
              <a:rPr lang="zh-CN" altLang="en-US" sz="2000" b="1">
                <a:ea typeface="幼圆" panose="02010509060101010101" pitchFamily="49" charset="-122"/>
                <a:cs typeface="Times New Roman" panose="02020603050405020304" pitchFamily="18" charset="0"/>
              </a:rPr>
              <a:t>的整套设备</a:t>
            </a:r>
            <a:r>
              <a:rPr lang="zh-CN" altLang="en-US" sz="2000">
                <a:ea typeface="幼圆" panose="02010509060101010101" pitchFamily="49" charset="-122"/>
                <a:cs typeface="Times New Roman" panose="02020603050405020304" pitchFamily="18" charset="0"/>
              </a:rPr>
              <a:t>。</a:t>
            </a:r>
            <a:endParaRPr lang="en-US" altLang="zh-CN" sz="2000" b="1">
              <a:ea typeface="幼圆" panose="02010509060101010101" pitchFamily="49" charset="-122"/>
              <a:cs typeface="Times New Roman" panose="02020603050405020304" pitchFamily="18" charset="0"/>
            </a:endParaRPr>
          </a:p>
        </p:txBody>
      </p:sp>
      <p:sp>
        <p:nvSpPr>
          <p:cNvPr id="17" name="圆角矩形 4"/>
          <p:cNvSpPr>
            <a:spLocks noChangeArrowheads="1"/>
          </p:cNvSpPr>
          <p:nvPr/>
        </p:nvSpPr>
        <p:spPr bwMode="auto">
          <a:xfrm>
            <a:off x="282575" y="2855913"/>
            <a:ext cx="1347788" cy="1093787"/>
          </a:xfrm>
          <a:prstGeom prst="roundRect">
            <a:avLst>
              <a:gd name="adj" fmla="val 16667"/>
            </a:avLst>
          </a:prstGeom>
          <a:solidFill>
            <a:schemeClr val="accent1">
              <a:lumMod val="20000"/>
              <a:lumOff val="80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50000"/>
              </a:lnSpc>
              <a:defRPr/>
            </a:pPr>
            <a:r>
              <a:rPr lang="zh-CN" altLang="en-US" sz="2000" b="1" dirty="0" smtClean="0">
                <a:ea typeface="幼圆" panose="02010509060101010101" pitchFamily="49" charset="-122"/>
                <a:cs typeface="Times New Roman" panose="02020603050405020304" pitchFamily="18" charset="0"/>
              </a:rPr>
              <a:t>热能动力</a:t>
            </a:r>
            <a:endParaRPr lang="en-US" altLang="zh-CN" sz="2000" b="1" dirty="0" smtClean="0">
              <a:ea typeface="幼圆" panose="02010509060101010101" pitchFamily="49" charset="-122"/>
              <a:cs typeface="Times New Roman" panose="02020603050405020304" pitchFamily="18" charset="0"/>
            </a:endParaRPr>
          </a:p>
          <a:p>
            <a:pPr algn="ctr">
              <a:lnSpc>
                <a:spcPct val="150000"/>
              </a:lnSpc>
              <a:defRPr/>
            </a:pPr>
            <a:r>
              <a:rPr lang="zh-CN" altLang="en-US" sz="2000" b="1" dirty="0" smtClean="0">
                <a:ea typeface="幼圆" panose="02010509060101010101" pitchFamily="49" charset="-122"/>
                <a:cs typeface="Times New Roman" panose="02020603050405020304" pitchFamily="18" charset="0"/>
              </a:rPr>
              <a:t>装置</a:t>
            </a:r>
            <a:endParaRPr lang="en-US" altLang="zh-CN" sz="2000" b="1" dirty="0">
              <a:ea typeface="幼圆" panose="02010509060101010101" pitchFamily="49" charset="-122"/>
              <a:cs typeface="Times New Roman" panose="02020603050405020304" pitchFamily="18" charset="0"/>
            </a:endParaRPr>
          </a:p>
        </p:txBody>
      </p:sp>
      <p:sp>
        <p:nvSpPr>
          <p:cNvPr id="18" name="圆角矩形 4"/>
          <p:cNvSpPr>
            <a:spLocks noChangeArrowheads="1"/>
          </p:cNvSpPr>
          <p:nvPr/>
        </p:nvSpPr>
        <p:spPr bwMode="auto">
          <a:xfrm>
            <a:off x="2014538" y="2136775"/>
            <a:ext cx="2087562" cy="908050"/>
          </a:xfrm>
          <a:prstGeom prst="roundRect">
            <a:avLst>
              <a:gd name="adj" fmla="val 16667"/>
            </a:avLst>
          </a:prstGeom>
          <a:solidFill>
            <a:schemeClr val="accent1">
              <a:lumMod val="20000"/>
              <a:lumOff val="80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defRPr/>
            </a:pPr>
            <a:r>
              <a:rPr lang="zh-CN" altLang="en-US" sz="2000" b="1" dirty="0" smtClean="0">
                <a:solidFill>
                  <a:srgbClr val="0033CC"/>
                </a:solidFill>
                <a:ea typeface="幼圆" panose="02010509060101010101" pitchFamily="49" charset="-122"/>
                <a:cs typeface="Times New Roman" panose="02020603050405020304" pitchFamily="18" charset="0"/>
              </a:rPr>
              <a:t>蒸汽</a:t>
            </a:r>
            <a:r>
              <a:rPr lang="zh-CN" altLang="en-US" sz="2000" b="1" dirty="0" smtClean="0">
                <a:ea typeface="幼圆" panose="02010509060101010101" pitchFamily="49" charset="-122"/>
                <a:cs typeface="Times New Roman" panose="02020603050405020304" pitchFamily="18" charset="0"/>
              </a:rPr>
              <a:t>动力装置</a:t>
            </a:r>
            <a:endParaRPr lang="en-US" altLang="zh-CN" sz="2000" b="1" dirty="0" smtClean="0">
              <a:ea typeface="幼圆" panose="02010509060101010101" pitchFamily="49" charset="-122"/>
              <a:cs typeface="Times New Roman" panose="02020603050405020304" pitchFamily="18" charset="0"/>
            </a:endParaRPr>
          </a:p>
          <a:p>
            <a:pPr>
              <a:lnSpc>
                <a:spcPct val="150000"/>
              </a:lnSpc>
              <a:defRPr/>
            </a:pPr>
            <a:r>
              <a:rPr kumimoji="1" lang="en-US" altLang="zh-CN" sz="1600" b="1" dirty="0" smtClean="0">
                <a:ea typeface="楷体_GB2312" pitchFamily="49" charset="-122"/>
              </a:rPr>
              <a:t>Steam power plant</a:t>
            </a:r>
            <a:endParaRPr lang="en-US" altLang="zh-CN" sz="1600" b="1" dirty="0">
              <a:ea typeface="幼圆" panose="02010509060101010101" pitchFamily="49" charset="-122"/>
              <a:cs typeface="Times New Roman" panose="02020603050405020304" pitchFamily="18" charset="0"/>
            </a:endParaRPr>
          </a:p>
        </p:txBody>
      </p:sp>
      <p:sp>
        <p:nvSpPr>
          <p:cNvPr id="19" name="圆角矩形 4"/>
          <p:cNvSpPr>
            <a:spLocks noChangeArrowheads="1"/>
          </p:cNvSpPr>
          <p:nvPr/>
        </p:nvSpPr>
        <p:spPr bwMode="auto">
          <a:xfrm>
            <a:off x="2012950" y="3729038"/>
            <a:ext cx="2087563" cy="1112837"/>
          </a:xfrm>
          <a:prstGeom prst="roundRect">
            <a:avLst>
              <a:gd name="adj" fmla="val 16667"/>
            </a:avLst>
          </a:prstGeom>
          <a:solidFill>
            <a:schemeClr val="accent1">
              <a:lumMod val="20000"/>
              <a:lumOff val="80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defRPr/>
            </a:pPr>
            <a:r>
              <a:rPr lang="zh-CN" altLang="en-US" sz="2000" b="1" dirty="0" smtClean="0">
                <a:solidFill>
                  <a:srgbClr val="0033CC"/>
                </a:solidFill>
                <a:ea typeface="幼圆" panose="02010509060101010101" pitchFamily="49" charset="-122"/>
                <a:cs typeface="Times New Roman" panose="02020603050405020304" pitchFamily="18" charset="0"/>
              </a:rPr>
              <a:t>燃气</a:t>
            </a:r>
            <a:r>
              <a:rPr lang="zh-CN" altLang="en-US" sz="2000" b="1" dirty="0" smtClean="0">
                <a:ea typeface="幼圆" panose="02010509060101010101" pitchFamily="49" charset="-122"/>
                <a:cs typeface="Times New Roman" panose="02020603050405020304" pitchFamily="18" charset="0"/>
              </a:rPr>
              <a:t>动力装置</a:t>
            </a:r>
            <a:endParaRPr lang="en-US" altLang="zh-CN" sz="2000" b="1" dirty="0" smtClean="0">
              <a:ea typeface="幼圆" panose="02010509060101010101" pitchFamily="49" charset="-122"/>
              <a:cs typeface="Times New Roman" panose="02020603050405020304" pitchFamily="18" charset="0"/>
            </a:endParaRPr>
          </a:p>
          <a:p>
            <a:pPr>
              <a:lnSpc>
                <a:spcPct val="150000"/>
              </a:lnSpc>
              <a:defRPr/>
            </a:pPr>
            <a:r>
              <a:rPr kumimoji="1" lang="en-US" altLang="zh-CN" sz="1600" b="1" dirty="0" smtClean="0">
                <a:ea typeface="楷体_GB2312" pitchFamily="49" charset="-122"/>
              </a:rPr>
              <a:t>Combustion gas power plant</a:t>
            </a:r>
          </a:p>
        </p:txBody>
      </p:sp>
      <p:sp>
        <p:nvSpPr>
          <p:cNvPr id="20" name="圆角矩形 4"/>
          <p:cNvSpPr>
            <a:spLocks noChangeArrowheads="1"/>
          </p:cNvSpPr>
          <p:nvPr/>
        </p:nvSpPr>
        <p:spPr bwMode="auto">
          <a:xfrm>
            <a:off x="4479925" y="3436938"/>
            <a:ext cx="3971925" cy="560387"/>
          </a:xfrm>
          <a:prstGeom prst="roundRect">
            <a:avLst>
              <a:gd name="adj" fmla="val 16667"/>
            </a:avLst>
          </a:prstGeom>
          <a:solidFill>
            <a:schemeClr val="accent1">
              <a:lumMod val="20000"/>
              <a:lumOff val="80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defRPr/>
            </a:pPr>
            <a:r>
              <a:rPr lang="zh-CN" altLang="en-US" sz="2000" b="1" dirty="0" smtClean="0">
                <a:ea typeface="幼圆" panose="02010509060101010101" pitchFamily="49" charset="-122"/>
                <a:cs typeface="Times New Roman" panose="02020603050405020304" pitchFamily="18" charset="0"/>
              </a:rPr>
              <a:t>内燃机</a:t>
            </a:r>
            <a:r>
              <a:rPr lang="en-US" altLang="zh-CN" sz="2000" b="1" dirty="0" smtClean="0">
                <a:ea typeface="幼圆" panose="02010509060101010101" pitchFamily="49" charset="-122"/>
                <a:cs typeface="Times New Roman" panose="02020603050405020304" pitchFamily="18" charset="0"/>
              </a:rPr>
              <a:t>(</a:t>
            </a:r>
            <a:r>
              <a:rPr kumimoji="1" lang="en-US" altLang="zh-CN" sz="1600" b="1" dirty="0" smtClean="0">
                <a:ea typeface="楷体_GB2312" pitchFamily="49" charset="-122"/>
              </a:rPr>
              <a:t>Internal combustion gas engine)</a:t>
            </a:r>
            <a:endParaRPr lang="en-US" altLang="zh-CN" sz="1600" b="1" dirty="0">
              <a:ea typeface="幼圆" panose="02010509060101010101" pitchFamily="49" charset="-122"/>
              <a:cs typeface="Times New Roman" panose="02020603050405020304" pitchFamily="18" charset="0"/>
            </a:endParaRPr>
          </a:p>
        </p:txBody>
      </p:sp>
      <p:sp>
        <p:nvSpPr>
          <p:cNvPr id="21" name="圆角矩形 4"/>
          <p:cNvSpPr>
            <a:spLocks noChangeArrowheads="1"/>
          </p:cNvSpPr>
          <p:nvPr/>
        </p:nvSpPr>
        <p:spPr bwMode="auto">
          <a:xfrm>
            <a:off x="4479925" y="4119563"/>
            <a:ext cx="3971925" cy="558800"/>
          </a:xfrm>
          <a:prstGeom prst="roundRect">
            <a:avLst>
              <a:gd name="adj" fmla="val 16667"/>
            </a:avLst>
          </a:prstGeom>
          <a:solidFill>
            <a:schemeClr val="accent1">
              <a:lumMod val="20000"/>
              <a:lumOff val="80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defRPr/>
            </a:pPr>
            <a:r>
              <a:rPr lang="zh-CN" altLang="en-US" sz="2000" b="1" dirty="0" smtClean="0">
                <a:ea typeface="幼圆" panose="02010509060101010101" pitchFamily="49" charset="-122"/>
                <a:cs typeface="Times New Roman" panose="02020603050405020304" pitchFamily="18" charset="0"/>
              </a:rPr>
              <a:t>燃气轮机</a:t>
            </a:r>
            <a:r>
              <a:rPr lang="en-US" altLang="zh-CN" sz="2000" b="1" dirty="0" smtClean="0">
                <a:ea typeface="幼圆" panose="02010509060101010101" pitchFamily="49" charset="-122"/>
                <a:cs typeface="Times New Roman" panose="02020603050405020304" pitchFamily="18" charset="0"/>
              </a:rPr>
              <a:t>(</a:t>
            </a:r>
            <a:r>
              <a:rPr kumimoji="1" lang="en-US" altLang="zh-CN" sz="1600" b="1" dirty="0" smtClean="0">
                <a:ea typeface="楷体_GB2312" pitchFamily="49" charset="-122"/>
              </a:rPr>
              <a:t>Gas turbine power  </a:t>
            </a:r>
            <a:r>
              <a:rPr kumimoji="1" lang="en-US" altLang="zh-CN" sz="1600" b="1" dirty="0" smtClean="0"/>
              <a:t>plant)</a:t>
            </a:r>
            <a:endParaRPr lang="en-US" altLang="zh-CN" sz="1600" b="1" dirty="0">
              <a:ea typeface="幼圆" panose="02010509060101010101" pitchFamily="49" charset="-122"/>
              <a:cs typeface="Times New Roman" panose="02020603050405020304" pitchFamily="18" charset="0"/>
            </a:endParaRPr>
          </a:p>
        </p:txBody>
      </p:sp>
      <p:sp>
        <p:nvSpPr>
          <p:cNvPr id="22" name="圆角矩形 4"/>
          <p:cNvSpPr>
            <a:spLocks noChangeArrowheads="1"/>
          </p:cNvSpPr>
          <p:nvPr/>
        </p:nvSpPr>
        <p:spPr bwMode="auto">
          <a:xfrm>
            <a:off x="4479925" y="4800600"/>
            <a:ext cx="3971925" cy="558800"/>
          </a:xfrm>
          <a:prstGeom prst="roundRect">
            <a:avLst>
              <a:gd name="adj" fmla="val 16667"/>
            </a:avLst>
          </a:prstGeom>
          <a:solidFill>
            <a:schemeClr val="accent1">
              <a:lumMod val="20000"/>
              <a:lumOff val="80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defRPr/>
            </a:pPr>
            <a:r>
              <a:rPr lang="zh-CN" altLang="en-US" sz="2000" b="1" dirty="0" smtClean="0">
                <a:ea typeface="幼圆" panose="02010509060101010101" pitchFamily="49" charset="-122"/>
                <a:cs typeface="Times New Roman" panose="02020603050405020304" pitchFamily="18" charset="0"/>
              </a:rPr>
              <a:t>喷气发动机</a:t>
            </a:r>
            <a:r>
              <a:rPr lang="en-US" altLang="zh-CN" sz="2000" b="1" dirty="0" smtClean="0">
                <a:ea typeface="幼圆" panose="02010509060101010101" pitchFamily="49" charset="-122"/>
                <a:cs typeface="Times New Roman" panose="02020603050405020304" pitchFamily="18" charset="0"/>
              </a:rPr>
              <a:t>(</a:t>
            </a:r>
            <a:r>
              <a:rPr kumimoji="1" lang="en-US" altLang="zh-CN" sz="1600" b="1" dirty="0" smtClean="0">
                <a:ea typeface="楷体_GB2312" pitchFamily="49" charset="-122"/>
              </a:rPr>
              <a:t>Jet power plant)</a:t>
            </a:r>
            <a:endParaRPr lang="en-US" altLang="zh-CN" sz="1600" b="1" dirty="0">
              <a:ea typeface="幼圆" panose="02010509060101010101" pitchFamily="49" charset="-122"/>
              <a:cs typeface="Times New Roman" panose="02020603050405020304" pitchFamily="18" charset="0"/>
            </a:endParaRPr>
          </a:p>
        </p:txBody>
      </p:sp>
      <p:sp>
        <p:nvSpPr>
          <p:cNvPr id="23" name="圆角矩形 4"/>
          <p:cNvSpPr>
            <a:spLocks noChangeArrowheads="1"/>
          </p:cNvSpPr>
          <p:nvPr/>
        </p:nvSpPr>
        <p:spPr bwMode="auto">
          <a:xfrm>
            <a:off x="4479925" y="1916113"/>
            <a:ext cx="3971925" cy="560387"/>
          </a:xfrm>
          <a:prstGeom prst="roundRect">
            <a:avLst>
              <a:gd name="adj" fmla="val 16667"/>
            </a:avLst>
          </a:prstGeom>
          <a:solidFill>
            <a:schemeClr val="accent1">
              <a:lumMod val="20000"/>
              <a:lumOff val="80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defRPr/>
            </a:pPr>
            <a:r>
              <a:rPr lang="zh-CN" altLang="en-US" sz="2000" b="1" dirty="0" smtClean="0">
                <a:ea typeface="幼圆" panose="02010509060101010101" pitchFamily="49" charset="-122"/>
                <a:cs typeface="Times New Roman" panose="02020603050405020304" pitchFamily="18" charset="0"/>
              </a:rPr>
              <a:t>热电厂</a:t>
            </a:r>
            <a:r>
              <a:rPr lang="en-US" altLang="zh-CN" sz="1600" b="1" dirty="0" smtClean="0">
                <a:ea typeface="幼圆" panose="02010509060101010101" pitchFamily="49" charset="-122"/>
                <a:cs typeface="Times New Roman" panose="02020603050405020304" pitchFamily="18" charset="0"/>
              </a:rPr>
              <a:t>(Thermal power plant)</a:t>
            </a:r>
            <a:endParaRPr lang="en-US" altLang="zh-CN" sz="1600" b="1" dirty="0">
              <a:ea typeface="幼圆" panose="02010509060101010101" pitchFamily="49" charset="-122"/>
              <a:cs typeface="Times New Roman" panose="02020603050405020304" pitchFamily="18" charset="0"/>
            </a:endParaRPr>
          </a:p>
        </p:txBody>
      </p:sp>
      <p:sp>
        <p:nvSpPr>
          <p:cNvPr id="24" name="圆角矩形 4"/>
          <p:cNvSpPr>
            <a:spLocks noChangeArrowheads="1"/>
          </p:cNvSpPr>
          <p:nvPr/>
        </p:nvSpPr>
        <p:spPr bwMode="auto">
          <a:xfrm>
            <a:off x="4479925" y="2649538"/>
            <a:ext cx="3971925" cy="560387"/>
          </a:xfrm>
          <a:prstGeom prst="roundRect">
            <a:avLst>
              <a:gd name="adj" fmla="val 16667"/>
            </a:avLst>
          </a:prstGeom>
          <a:solidFill>
            <a:schemeClr val="accent1">
              <a:lumMod val="20000"/>
              <a:lumOff val="80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defRPr/>
            </a:pPr>
            <a:r>
              <a:rPr lang="zh-CN" altLang="en-US" sz="2000" b="1" dirty="0" smtClean="0">
                <a:ea typeface="幼圆" panose="02010509060101010101" pitchFamily="49" charset="-122"/>
                <a:cs typeface="Times New Roman" panose="02020603050405020304" pitchFamily="18" charset="0"/>
              </a:rPr>
              <a:t>核电站</a:t>
            </a:r>
            <a:r>
              <a:rPr lang="en-US" altLang="zh-CN" sz="1600" b="1" dirty="0" smtClean="0">
                <a:ea typeface="幼圆" panose="02010509060101010101" pitchFamily="49" charset="-122"/>
                <a:cs typeface="Times New Roman" panose="02020603050405020304" pitchFamily="18" charset="0"/>
              </a:rPr>
              <a:t>(Nuclear power station)</a:t>
            </a:r>
            <a:endParaRPr lang="en-US" altLang="zh-CN" sz="1600" b="1" dirty="0">
              <a:ea typeface="幼圆" panose="02010509060101010101" pitchFamily="49" charset="-122"/>
              <a:cs typeface="Times New Roman" panose="02020603050405020304" pitchFamily="18" charset="0"/>
            </a:endParaRPr>
          </a:p>
        </p:txBody>
      </p:sp>
      <p:sp>
        <p:nvSpPr>
          <p:cNvPr id="67596" name="圆角矩形 4"/>
          <p:cNvSpPr>
            <a:spLocks noChangeArrowheads="1"/>
          </p:cNvSpPr>
          <p:nvPr/>
        </p:nvSpPr>
        <p:spPr bwMode="auto">
          <a:xfrm>
            <a:off x="862013" y="5411788"/>
            <a:ext cx="7553325" cy="857250"/>
          </a:xfrm>
          <a:prstGeom prst="roundRect">
            <a:avLst>
              <a:gd name="adj" fmla="val 16667"/>
            </a:avLst>
          </a:pr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kumimoji="1" lang="zh-CN" altLang="en-US" b="1">
                <a:solidFill>
                  <a:srgbClr val="FF0000"/>
                </a:solidFill>
                <a:latin typeface="幼圆" panose="02010509060101010101" pitchFamily="49" charset="-122"/>
                <a:ea typeface="幼圆" panose="02010509060101010101" pitchFamily="49" charset="-122"/>
              </a:rPr>
              <a:t>共同本质</a:t>
            </a:r>
            <a:r>
              <a:rPr kumimoji="1" lang="en-US" altLang="zh-CN" b="1">
                <a:solidFill>
                  <a:srgbClr val="FF0000"/>
                </a:solidFill>
                <a:latin typeface="幼圆" panose="02010509060101010101" pitchFamily="49" charset="-122"/>
                <a:ea typeface="幼圆" panose="02010509060101010101" pitchFamily="49" charset="-122"/>
              </a:rPr>
              <a:t>:</a:t>
            </a:r>
            <a:r>
              <a:rPr kumimoji="1" lang="zh-CN" altLang="en-US" b="1">
                <a:solidFill>
                  <a:srgbClr val="FF0000"/>
                </a:solidFill>
                <a:latin typeface="幼圆" panose="02010509060101010101" pitchFamily="49" charset="-122"/>
                <a:ea typeface="幼圆" panose="02010509060101010101" pitchFamily="49" charset="-122"/>
                <a:sym typeface="Wingdings" panose="05000000000000000000" pitchFamily="2" charset="2"/>
              </a:rPr>
              <a:t> </a:t>
            </a:r>
            <a:r>
              <a:rPr kumimoji="1" lang="zh-CN" altLang="en-US" b="1">
                <a:latin typeface="幼圆" panose="02010509060101010101" pitchFamily="49" charset="-122"/>
                <a:ea typeface="幼圆" panose="02010509060101010101" pitchFamily="49" charset="-122"/>
                <a:sym typeface="Wingdings" panose="05000000000000000000" pitchFamily="2" charset="2"/>
              </a:rPr>
              <a:t>（</a:t>
            </a:r>
            <a:r>
              <a:rPr kumimoji="1" lang="en-US" altLang="zh-CN" b="1">
                <a:latin typeface="幼圆" panose="02010509060101010101" pitchFamily="49" charset="-122"/>
                <a:ea typeface="幼圆" panose="02010509060101010101" pitchFamily="49" charset="-122"/>
                <a:sym typeface="Wingdings" panose="05000000000000000000" pitchFamily="2" charset="2"/>
              </a:rPr>
              <a:t>1</a:t>
            </a:r>
            <a:r>
              <a:rPr kumimoji="1" lang="zh-CN" altLang="en-US" b="1">
                <a:latin typeface="幼圆" panose="02010509060101010101" pitchFamily="49" charset="-122"/>
                <a:ea typeface="幼圆" panose="02010509060101010101" pitchFamily="49" charset="-122"/>
                <a:sym typeface="Wingdings" panose="05000000000000000000" pitchFamily="2" charset="2"/>
              </a:rPr>
              <a:t>）具有 </a:t>
            </a:r>
            <a:r>
              <a:rPr kumimoji="1" lang="zh-CN" altLang="en-US" b="1">
                <a:solidFill>
                  <a:srgbClr val="FF0000"/>
                </a:solidFill>
                <a:latin typeface="幼圆" panose="02010509060101010101" pitchFamily="49" charset="-122"/>
                <a:ea typeface="幼圆" panose="02010509060101010101" pitchFamily="49" charset="-122"/>
                <a:sym typeface="Wingdings" panose="05000000000000000000" pitchFamily="2" charset="2"/>
              </a:rPr>
              <a:t>热源</a:t>
            </a:r>
            <a:r>
              <a:rPr kumimoji="1" lang="en-US" altLang="zh-CN" b="1">
                <a:solidFill>
                  <a:srgbClr val="FF0000"/>
                </a:solidFill>
                <a:latin typeface="幼圆" panose="02010509060101010101" pitchFamily="49" charset="-122"/>
                <a:ea typeface="幼圆" panose="02010509060101010101" pitchFamily="49" charset="-122"/>
                <a:sym typeface="Wingdings" panose="05000000000000000000" pitchFamily="2" charset="2"/>
              </a:rPr>
              <a:t>(</a:t>
            </a:r>
            <a:r>
              <a:rPr kumimoji="1" lang="zh-CN" altLang="en-US" b="1">
                <a:solidFill>
                  <a:srgbClr val="FF0000"/>
                </a:solidFill>
                <a:latin typeface="幼圆" panose="02010509060101010101" pitchFamily="49" charset="-122"/>
                <a:ea typeface="幼圆" panose="02010509060101010101" pitchFamily="49" charset="-122"/>
                <a:sym typeface="Wingdings" panose="05000000000000000000" pitchFamily="2" charset="2"/>
              </a:rPr>
              <a:t>高温热源，低温热源</a:t>
            </a:r>
            <a:r>
              <a:rPr kumimoji="1" lang="en-US" altLang="zh-CN" b="1">
                <a:solidFill>
                  <a:srgbClr val="FF0000"/>
                </a:solidFill>
                <a:latin typeface="幼圆" panose="02010509060101010101" pitchFamily="49" charset="-122"/>
                <a:ea typeface="幼圆" panose="02010509060101010101" pitchFamily="49" charset="-122"/>
                <a:sym typeface="Wingdings" panose="05000000000000000000" pitchFamily="2" charset="2"/>
              </a:rPr>
              <a:t>)</a:t>
            </a:r>
            <a:r>
              <a:rPr kumimoji="1" lang="zh-CN" altLang="en-US" b="1">
                <a:solidFill>
                  <a:srgbClr val="FF0000"/>
                </a:solidFill>
                <a:latin typeface="幼圆" panose="02010509060101010101" pitchFamily="49" charset="-122"/>
                <a:ea typeface="幼圆" panose="02010509060101010101" pitchFamily="49" charset="-122"/>
                <a:sym typeface="Wingdings" panose="05000000000000000000" pitchFamily="2" charset="2"/>
              </a:rPr>
              <a:t>及工质</a:t>
            </a:r>
            <a:r>
              <a:rPr kumimoji="1" lang="zh-CN" altLang="en-US" b="1">
                <a:latin typeface="幼圆" panose="02010509060101010101" pitchFamily="49" charset="-122"/>
                <a:ea typeface="幼圆" panose="02010509060101010101" pitchFamily="49" charset="-122"/>
                <a:sym typeface="Wingdings" panose="05000000000000000000" pitchFamily="2" charset="2"/>
              </a:rPr>
              <a:t>；</a:t>
            </a:r>
            <a:endParaRPr kumimoji="1" lang="en-US" altLang="zh-CN" b="1">
              <a:latin typeface="幼圆" panose="02010509060101010101" pitchFamily="49" charset="-122"/>
              <a:ea typeface="幼圆" panose="02010509060101010101" pitchFamily="49" charset="-122"/>
            </a:endParaRPr>
          </a:p>
          <a:p>
            <a:pPr>
              <a:lnSpc>
                <a:spcPct val="150000"/>
              </a:lnSpc>
            </a:pPr>
            <a:r>
              <a:rPr kumimoji="1" lang="en-US" altLang="zh-CN" b="1">
                <a:latin typeface="幼圆" panose="02010509060101010101" pitchFamily="49" charset="-122"/>
                <a:ea typeface="幼圆" panose="02010509060101010101" pitchFamily="49" charset="-122"/>
              </a:rPr>
              <a:t>           (2) </a:t>
            </a:r>
            <a:r>
              <a:rPr kumimoji="1" lang="zh-CN" altLang="en-US" b="1">
                <a:latin typeface="幼圆" panose="02010509060101010101" pitchFamily="49" charset="-122"/>
                <a:ea typeface="幼圆" panose="02010509060101010101" pitchFamily="49" charset="-122"/>
              </a:rPr>
              <a:t>具有  吸热</a:t>
            </a:r>
            <a:r>
              <a:rPr kumimoji="1" lang="en-US" altLang="zh-CN" b="1">
                <a:latin typeface="幼圆" panose="02010509060101010101" pitchFamily="49" charset="-122"/>
                <a:ea typeface="幼圆" panose="02010509060101010101" pitchFamily="49" charset="-122"/>
              </a:rPr>
              <a:t>—</a:t>
            </a:r>
            <a:r>
              <a:rPr kumimoji="1" lang="zh-CN" altLang="en-US" b="1">
                <a:latin typeface="幼圆" panose="02010509060101010101" pitchFamily="49" charset="-122"/>
                <a:ea typeface="幼圆" panose="02010509060101010101" pitchFamily="49" charset="-122"/>
              </a:rPr>
              <a:t>膨胀作功</a:t>
            </a:r>
            <a:r>
              <a:rPr kumimoji="1" lang="en-US" altLang="zh-CN" b="1">
                <a:latin typeface="幼圆" panose="02010509060101010101" pitchFamily="49" charset="-122"/>
                <a:ea typeface="幼圆" panose="02010509060101010101" pitchFamily="49" charset="-122"/>
              </a:rPr>
              <a:t>—</a:t>
            </a:r>
            <a:r>
              <a:rPr kumimoji="1" lang="zh-CN" altLang="en-US" b="1">
                <a:latin typeface="幼圆" panose="02010509060101010101" pitchFamily="49" charset="-122"/>
                <a:ea typeface="幼圆" panose="02010509060101010101" pitchFamily="49" charset="-122"/>
              </a:rPr>
              <a:t>排热 过程。</a:t>
            </a:r>
            <a:endParaRPr lang="en-US" altLang="zh-CN" b="1">
              <a:ea typeface="幼圆" panose="02010509060101010101" pitchFamily="49" charset="-122"/>
              <a:cs typeface="Times New Roman" panose="02020603050405020304" pitchFamily="18" charset="0"/>
            </a:endParaRPr>
          </a:p>
        </p:txBody>
      </p:sp>
      <p:cxnSp>
        <p:nvCxnSpPr>
          <p:cNvPr id="67597" name="直接连接符 2"/>
          <p:cNvCxnSpPr>
            <a:cxnSpLocks noChangeShapeType="1"/>
          </p:cNvCxnSpPr>
          <p:nvPr/>
        </p:nvCxnSpPr>
        <p:spPr bwMode="auto">
          <a:xfrm>
            <a:off x="1835150" y="2573338"/>
            <a:ext cx="0" cy="172720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67598" name="直接连接符 2"/>
          <p:cNvCxnSpPr>
            <a:cxnSpLocks noChangeShapeType="1"/>
          </p:cNvCxnSpPr>
          <p:nvPr/>
        </p:nvCxnSpPr>
        <p:spPr bwMode="auto">
          <a:xfrm>
            <a:off x="4284663" y="2141538"/>
            <a:ext cx="0" cy="842962"/>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67599" name="直接连接符 2"/>
          <p:cNvCxnSpPr>
            <a:cxnSpLocks noChangeShapeType="1"/>
          </p:cNvCxnSpPr>
          <p:nvPr/>
        </p:nvCxnSpPr>
        <p:spPr bwMode="auto">
          <a:xfrm>
            <a:off x="4284663" y="3709988"/>
            <a:ext cx="0" cy="1450975"/>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67600" name="直接连接符 2"/>
          <p:cNvCxnSpPr>
            <a:cxnSpLocks noChangeShapeType="1"/>
          </p:cNvCxnSpPr>
          <p:nvPr/>
        </p:nvCxnSpPr>
        <p:spPr bwMode="auto">
          <a:xfrm flipH="1" flipV="1">
            <a:off x="1846263" y="2590800"/>
            <a:ext cx="215900"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67601" name="直接连接符 2"/>
          <p:cNvCxnSpPr>
            <a:cxnSpLocks noChangeShapeType="1"/>
          </p:cNvCxnSpPr>
          <p:nvPr/>
        </p:nvCxnSpPr>
        <p:spPr bwMode="auto">
          <a:xfrm flipH="1" flipV="1">
            <a:off x="1835150" y="4286250"/>
            <a:ext cx="215900"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67602" name="直接连接符 2"/>
          <p:cNvCxnSpPr>
            <a:cxnSpLocks noChangeShapeType="1"/>
          </p:cNvCxnSpPr>
          <p:nvPr/>
        </p:nvCxnSpPr>
        <p:spPr bwMode="auto">
          <a:xfrm flipH="1" flipV="1">
            <a:off x="1630363" y="3430588"/>
            <a:ext cx="215900"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67603" name="直接连接符 2"/>
          <p:cNvCxnSpPr>
            <a:cxnSpLocks noChangeShapeType="1"/>
          </p:cNvCxnSpPr>
          <p:nvPr/>
        </p:nvCxnSpPr>
        <p:spPr bwMode="auto">
          <a:xfrm flipH="1" flipV="1">
            <a:off x="4278313" y="2149475"/>
            <a:ext cx="215900"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67604" name="直接连接符 2"/>
          <p:cNvCxnSpPr>
            <a:cxnSpLocks noChangeShapeType="1"/>
          </p:cNvCxnSpPr>
          <p:nvPr/>
        </p:nvCxnSpPr>
        <p:spPr bwMode="auto">
          <a:xfrm flipH="1" flipV="1">
            <a:off x="4264025" y="2984500"/>
            <a:ext cx="215900"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67605" name="直接连接符 2"/>
          <p:cNvCxnSpPr>
            <a:cxnSpLocks noChangeShapeType="1"/>
          </p:cNvCxnSpPr>
          <p:nvPr/>
        </p:nvCxnSpPr>
        <p:spPr bwMode="auto">
          <a:xfrm flipH="1" flipV="1">
            <a:off x="4062413" y="2590800"/>
            <a:ext cx="215900"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67606" name="直接连接符 2"/>
          <p:cNvCxnSpPr>
            <a:cxnSpLocks noChangeShapeType="1"/>
          </p:cNvCxnSpPr>
          <p:nvPr/>
        </p:nvCxnSpPr>
        <p:spPr bwMode="auto">
          <a:xfrm flipH="1" flipV="1">
            <a:off x="4264025" y="3717925"/>
            <a:ext cx="215900"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67607" name="直接连接符 2"/>
          <p:cNvCxnSpPr>
            <a:cxnSpLocks noChangeShapeType="1"/>
            <a:stCxn id="21" idx="1"/>
          </p:cNvCxnSpPr>
          <p:nvPr/>
        </p:nvCxnSpPr>
        <p:spPr bwMode="auto">
          <a:xfrm flipH="1">
            <a:off x="4103688" y="4398963"/>
            <a:ext cx="376237"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67608" name="直接连接符 2"/>
          <p:cNvCxnSpPr>
            <a:cxnSpLocks noChangeShapeType="1"/>
          </p:cNvCxnSpPr>
          <p:nvPr/>
        </p:nvCxnSpPr>
        <p:spPr bwMode="auto">
          <a:xfrm flipH="1" flipV="1">
            <a:off x="4278313" y="5159375"/>
            <a:ext cx="215900"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圆角矩形 4"/>
          <p:cNvSpPr>
            <a:spLocks noChangeArrowheads="1"/>
          </p:cNvSpPr>
          <p:nvPr/>
        </p:nvSpPr>
        <p:spPr bwMode="auto">
          <a:xfrm>
            <a:off x="320675" y="2297113"/>
            <a:ext cx="6122988" cy="3940175"/>
          </a:xfrm>
          <a:prstGeom prst="roundRect">
            <a:avLst>
              <a:gd name="adj" fmla="val 16667"/>
            </a:avLst>
          </a:prstGeom>
          <a:noFill/>
          <a:ln w="38100" cmpd="thinThick">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lstStyle>
            <a:lvl1pPr marL="342900" indent="-3429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lvl="1">
              <a:spcBef>
                <a:spcPct val="20000"/>
              </a:spcBef>
            </a:pPr>
            <a:endParaRPr kumimoji="1" lang="zh-CN" altLang="en-US" sz="2400" b="1">
              <a:ea typeface="楷体_GB2312" pitchFamily="49" charset="-122"/>
            </a:endParaRPr>
          </a:p>
        </p:txBody>
      </p:sp>
      <p:sp>
        <p:nvSpPr>
          <p:cNvPr id="68611" name="Text Box 4"/>
          <p:cNvSpPr txBox="1">
            <a:spLocks noChangeArrowheads="1"/>
          </p:cNvSpPr>
          <p:nvPr/>
        </p:nvSpPr>
        <p:spPr bwMode="auto">
          <a:xfrm>
            <a:off x="2522538" y="2308225"/>
            <a:ext cx="2039937"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400" b="1">
                <a:solidFill>
                  <a:srgbClr val="FF0000"/>
                </a:solidFill>
                <a:latin typeface="幼圆" panose="02010509060101010101" pitchFamily="49" charset="-122"/>
                <a:ea typeface="幼圆" panose="02010509060101010101" pitchFamily="49" charset="-122"/>
              </a:rPr>
              <a:t>对工质的要求</a:t>
            </a:r>
            <a:endParaRPr kumimoji="1" lang="en-US" altLang="zh-CN" sz="2400">
              <a:solidFill>
                <a:srgbClr val="FF0000"/>
              </a:solidFill>
              <a:latin typeface="幼圆" panose="02010509060101010101" pitchFamily="49" charset="-122"/>
              <a:ea typeface="幼圆" panose="02010509060101010101" pitchFamily="49" charset="-122"/>
            </a:endParaRPr>
          </a:p>
        </p:txBody>
      </p:sp>
      <p:sp>
        <p:nvSpPr>
          <p:cNvPr id="68612" name="Text Box 5"/>
          <p:cNvSpPr txBox="1">
            <a:spLocks noChangeArrowheads="1"/>
          </p:cNvSpPr>
          <p:nvPr/>
        </p:nvSpPr>
        <p:spPr bwMode="auto">
          <a:xfrm>
            <a:off x="4622800" y="4022725"/>
            <a:ext cx="2039938"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400" b="1">
                <a:latin typeface="幼圆" panose="02010509060101010101" pitchFamily="49" charset="-122"/>
                <a:ea typeface="幼圆" panose="02010509060101010101" pitchFamily="49" charset="-122"/>
              </a:rPr>
              <a:t>物质三态中</a:t>
            </a:r>
          </a:p>
          <a:p>
            <a:r>
              <a:rPr kumimoji="1" lang="zh-CN" altLang="en-US" sz="2400" b="1">
                <a:solidFill>
                  <a:srgbClr val="FF0000"/>
                </a:solidFill>
                <a:latin typeface="幼圆" panose="02010509060101010101" pitchFamily="49" charset="-122"/>
                <a:ea typeface="幼圆" panose="02010509060101010101" pitchFamily="49" charset="-122"/>
              </a:rPr>
              <a:t>气态</a:t>
            </a:r>
            <a:r>
              <a:rPr kumimoji="1" lang="zh-CN" altLang="en-US" sz="2400" b="1">
                <a:latin typeface="幼圆" panose="02010509060101010101" pitchFamily="49" charset="-122"/>
                <a:ea typeface="幼圆" panose="02010509060101010101" pitchFamily="49" charset="-122"/>
              </a:rPr>
              <a:t>最适宜</a:t>
            </a:r>
            <a:r>
              <a:rPr kumimoji="1" lang="zh-CN" altLang="en-US" sz="2400">
                <a:latin typeface="幼圆" panose="02010509060101010101" pitchFamily="49" charset="-122"/>
                <a:ea typeface="幼圆" panose="02010509060101010101" pitchFamily="49" charset="-122"/>
              </a:rPr>
              <a:t>。</a:t>
            </a:r>
          </a:p>
        </p:txBody>
      </p:sp>
      <p:sp>
        <p:nvSpPr>
          <p:cNvPr id="68613" name="Text Box 12"/>
          <p:cNvSpPr txBox="1">
            <a:spLocks noChangeArrowheads="1"/>
          </p:cNvSpPr>
          <p:nvPr/>
        </p:nvSpPr>
        <p:spPr bwMode="auto">
          <a:xfrm>
            <a:off x="0" y="3014663"/>
            <a:ext cx="219392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Times New Roman" panose="02020603050405020304" pitchFamily="18" charset="0"/>
              </a:defRPr>
            </a:lvl1pPr>
            <a:lvl2pPr>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lvl="1"/>
            <a:r>
              <a:rPr kumimoji="1" lang="en-US" altLang="zh-CN" sz="2400">
                <a:latin typeface="幼圆" panose="02010509060101010101" pitchFamily="49" charset="-122"/>
                <a:ea typeface="幼圆" panose="02010509060101010101" pitchFamily="49" charset="-122"/>
              </a:rPr>
              <a:t> </a:t>
            </a:r>
            <a:r>
              <a:rPr kumimoji="1" lang="en-US" altLang="zh-CN" sz="2400" b="1">
                <a:latin typeface="幼圆" panose="02010509060101010101" pitchFamily="49" charset="-122"/>
                <a:ea typeface="幼圆" panose="02010509060101010101" pitchFamily="49" charset="-122"/>
              </a:rPr>
              <a:t>1</a:t>
            </a:r>
            <a:r>
              <a:rPr kumimoji="1" lang="zh-CN" altLang="en-US" sz="2400" b="1">
                <a:latin typeface="幼圆" panose="02010509060101010101" pitchFamily="49" charset="-122"/>
                <a:ea typeface="幼圆" panose="02010509060101010101" pitchFamily="49" charset="-122"/>
              </a:rPr>
              <a:t>）膨胀性</a:t>
            </a:r>
            <a:endParaRPr kumimoji="1" lang="zh-CN" altLang="en-US" sz="2800">
              <a:latin typeface="幼圆" panose="02010509060101010101" pitchFamily="49" charset="-122"/>
              <a:ea typeface="幼圆" panose="02010509060101010101" pitchFamily="49" charset="-122"/>
            </a:endParaRPr>
          </a:p>
        </p:txBody>
      </p:sp>
      <p:sp>
        <p:nvSpPr>
          <p:cNvPr id="68614" name="Text Box 13"/>
          <p:cNvSpPr txBox="1">
            <a:spLocks noChangeArrowheads="1"/>
          </p:cNvSpPr>
          <p:nvPr/>
        </p:nvSpPr>
        <p:spPr bwMode="auto">
          <a:xfrm>
            <a:off x="0" y="3554413"/>
            <a:ext cx="2863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Times New Roman" panose="02020603050405020304" pitchFamily="18" charset="0"/>
              </a:defRPr>
            </a:lvl1pPr>
            <a:lvl2pPr>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lvl="1"/>
            <a:r>
              <a:rPr kumimoji="1" lang="en-US" altLang="zh-CN" sz="2400">
                <a:latin typeface="幼圆" panose="02010509060101010101" pitchFamily="49" charset="-122"/>
                <a:ea typeface="幼圆" panose="02010509060101010101" pitchFamily="49" charset="-122"/>
              </a:rPr>
              <a:t> </a:t>
            </a:r>
            <a:r>
              <a:rPr kumimoji="1" lang="en-US" altLang="zh-CN" sz="2400" b="1">
                <a:latin typeface="幼圆" panose="02010509060101010101" pitchFamily="49" charset="-122"/>
                <a:ea typeface="幼圆" panose="02010509060101010101" pitchFamily="49" charset="-122"/>
              </a:rPr>
              <a:t>2</a:t>
            </a:r>
            <a:r>
              <a:rPr kumimoji="1" lang="zh-CN" altLang="en-US" sz="2400" b="1">
                <a:latin typeface="幼圆" panose="02010509060101010101" pitchFamily="49" charset="-122"/>
                <a:ea typeface="幼圆" panose="02010509060101010101" pitchFamily="49" charset="-122"/>
              </a:rPr>
              <a:t>）流动性</a:t>
            </a:r>
          </a:p>
        </p:txBody>
      </p:sp>
      <p:sp>
        <p:nvSpPr>
          <p:cNvPr id="68615" name="Text Box 14"/>
          <p:cNvSpPr txBox="1">
            <a:spLocks noChangeArrowheads="1"/>
          </p:cNvSpPr>
          <p:nvPr/>
        </p:nvSpPr>
        <p:spPr bwMode="auto">
          <a:xfrm>
            <a:off x="0" y="4087813"/>
            <a:ext cx="2935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Times New Roman" panose="02020603050405020304" pitchFamily="18" charset="0"/>
              </a:defRPr>
            </a:lvl1pPr>
            <a:lvl2pPr>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lvl="1"/>
            <a:r>
              <a:rPr kumimoji="1" lang="en-US" altLang="zh-CN" sz="2400">
                <a:latin typeface="幼圆" panose="02010509060101010101" pitchFamily="49" charset="-122"/>
                <a:ea typeface="幼圆" panose="02010509060101010101" pitchFamily="49" charset="-122"/>
              </a:rPr>
              <a:t> </a:t>
            </a:r>
            <a:r>
              <a:rPr kumimoji="1" lang="en-US" altLang="zh-CN" sz="2400" b="1">
                <a:latin typeface="幼圆" panose="02010509060101010101" pitchFamily="49" charset="-122"/>
                <a:ea typeface="幼圆" panose="02010509060101010101" pitchFamily="49" charset="-122"/>
              </a:rPr>
              <a:t>3</a:t>
            </a:r>
            <a:r>
              <a:rPr kumimoji="1" lang="zh-CN" altLang="en-US" sz="2400" b="1">
                <a:latin typeface="幼圆" panose="02010509060101010101" pitchFamily="49" charset="-122"/>
                <a:ea typeface="幼圆" panose="02010509060101010101" pitchFamily="49" charset="-122"/>
              </a:rPr>
              <a:t>）热容量</a:t>
            </a:r>
          </a:p>
        </p:txBody>
      </p:sp>
      <p:sp>
        <p:nvSpPr>
          <p:cNvPr id="68616" name="Text Box 15"/>
          <p:cNvSpPr txBox="1">
            <a:spLocks noChangeArrowheads="1"/>
          </p:cNvSpPr>
          <p:nvPr/>
        </p:nvSpPr>
        <p:spPr bwMode="auto">
          <a:xfrm>
            <a:off x="25400" y="4621213"/>
            <a:ext cx="3990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Times New Roman" panose="02020603050405020304" pitchFamily="18" charset="0"/>
              </a:defRPr>
            </a:lvl1pPr>
            <a:lvl2pPr>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lvl="1"/>
            <a:r>
              <a:rPr kumimoji="1" lang="en-US" altLang="zh-CN" sz="2400">
                <a:latin typeface="幼圆" panose="02010509060101010101" pitchFamily="49" charset="-122"/>
                <a:ea typeface="幼圆" panose="02010509060101010101" pitchFamily="49" charset="-122"/>
              </a:rPr>
              <a:t> </a:t>
            </a:r>
            <a:r>
              <a:rPr kumimoji="1" lang="en-US" altLang="zh-CN" sz="2400" b="1">
                <a:latin typeface="幼圆" panose="02010509060101010101" pitchFamily="49" charset="-122"/>
                <a:ea typeface="幼圆" panose="02010509060101010101" pitchFamily="49" charset="-122"/>
              </a:rPr>
              <a:t>4</a:t>
            </a:r>
            <a:r>
              <a:rPr kumimoji="1" lang="zh-CN" altLang="en-US" sz="2400" b="1">
                <a:latin typeface="幼圆" panose="02010509060101010101" pitchFamily="49" charset="-122"/>
                <a:ea typeface="幼圆" panose="02010509060101010101" pitchFamily="49" charset="-122"/>
              </a:rPr>
              <a:t>）稳定性，安全性</a:t>
            </a:r>
          </a:p>
        </p:txBody>
      </p:sp>
      <p:sp>
        <p:nvSpPr>
          <p:cNvPr id="68617" name="Text Box 16"/>
          <p:cNvSpPr txBox="1">
            <a:spLocks noChangeArrowheads="1"/>
          </p:cNvSpPr>
          <p:nvPr/>
        </p:nvSpPr>
        <p:spPr bwMode="auto">
          <a:xfrm>
            <a:off x="31750" y="5145088"/>
            <a:ext cx="3408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Times New Roman" panose="02020603050405020304" pitchFamily="18" charset="0"/>
              </a:defRPr>
            </a:lvl1pPr>
            <a:lvl2pPr>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lvl="1"/>
            <a:r>
              <a:rPr kumimoji="1" lang="en-US" altLang="zh-CN" sz="2400">
                <a:latin typeface="幼圆" panose="02010509060101010101" pitchFamily="49" charset="-122"/>
                <a:ea typeface="幼圆" panose="02010509060101010101" pitchFamily="49" charset="-122"/>
              </a:rPr>
              <a:t> </a:t>
            </a:r>
            <a:r>
              <a:rPr kumimoji="1" lang="en-US" altLang="zh-CN" sz="2400" b="1">
                <a:latin typeface="幼圆" panose="02010509060101010101" pitchFamily="49" charset="-122"/>
                <a:ea typeface="幼圆" panose="02010509060101010101" pitchFamily="49" charset="-122"/>
              </a:rPr>
              <a:t>5</a:t>
            </a:r>
            <a:r>
              <a:rPr kumimoji="1" lang="zh-CN" altLang="en-US" sz="2400" b="1">
                <a:latin typeface="幼圆" panose="02010509060101010101" pitchFamily="49" charset="-122"/>
                <a:ea typeface="幼圆" panose="02010509060101010101" pitchFamily="49" charset="-122"/>
              </a:rPr>
              <a:t>）对环境友善</a:t>
            </a:r>
          </a:p>
        </p:txBody>
      </p:sp>
      <p:sp>
        <p:nvSpPr>
          <p:cNvPr id="68618" name="Text Box 17"/>
          <p:cNvSpPr txBox="1">
            <a:spLocks noChangeArrowheads="1"/>
          </p:cNvSpPr>
          <p:nvPr/>
        </p:nvSpPr>
        <p:spPr bwMode="auto">
          <a:xfrm>
            <a:off x="508000" y="5688013"/>
            <a:ext cx="4156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2400">
                <a:latin typeface="幼圆" panose="02010509060101010101" pitchFamily="49" charset="-122"/>
                <a:ea typeface="幼圆" panose="02010509060101010101" pitchFamily="49" charset="-122"/>
              </a:rPr>
              <a:t> </a:t>
            </a:r>
            <a:r>
              <a:rPr kumimoji="1" lang="en-US" altLang="zh-CN" sz="2400" b="1">
                <a:latin typeface="幼圆" panose="02010509060101010101" pitchFamily="49" charset="-122"/>
                <a:ea typeface="幼圆" panose="02010509060101010101" pitchFamily="49" charset="-122"/>
              </a:rPr>
              <a:t>6</a:t>
            </a:r>
            <a:r>
              <a:rPr kumimoji="1" lang="zh-CN" altLang="en-US" sz="2400" b="1">
                <a:latin typeface="幼圆" panose="02010509060101010101" pitchFamily="49" charset="-122"/>
                <a:ea typeface="幼圆" panose="02010509060101010101" pitchFamily="49" charset="-122"/>
              </a:rPr>
              <a:t>）价廉，易大量获取</a:t>
            </a:r>
          </a:p>
        </p:txBody>
      </p:sp>
      <p:sp>
        <p:nvSpPr>
          <p:cNvPr id="68619" name="AutoShape 18"/>
          <p:cNvSpPr>
            <a:spLocks/>
          </p:cNvSpPr>
          <p:nvPr/>
        </p:nvSpPr>
        <p:spPr bwMode="auto">
          <a:xfrm>
            <a:off x="4146550" y="3021013"/>
            <a:ext cx="228600" cy="2971800"/>
          </a:xfrm>
          <a:prstGeom prst="rightBrace">
            <a:avLst>
              <a:gd name="adj1" fmla="val 108333"/>
              <a:gd name="adj2" fmla="val 50000"/>
            </a:avLst>
          </a:prstGeom>
          <a:noFill/>
          <a:ln w="571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latin typeface="幼圆" panose="02010509060101010101" pitchFamily="49" charset="-122"/>
              <a:ea typeface="幼圆" panose="02010509060101010101" pitchFamily="49" charset="-122"/>
            </a:endParaRPr>
          </a:p>
        </p:txBody>
      </p:sp>
      <p:sp>
        <p:nvSpPr>
          <p:cNvPr id="68620" name="Text Box 2"/>
          <p:cNvSpPr txBox="1">
            <a:spLocks noChangeArrowheads="1"/>
          </p:cNvSpPr>
          <p:nvPr/>
        </p:nvSpPr>
        <p:spPr bwMode="auto">
          <a:xfrm>
            <a:off x="246063" y="239713"/>
            <a:ext cx="83216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zh-CN" altLang="en-US" sz="2800" b="1">
                <a:solidFill>
                  <a:srgbClr val="FF0000"/>
                </a:solidFill>
                <a:ea typeface="幼圆" panose="02010509060101010101" pitchFamily="49" charset="-122"/>
                <a:cs typeface="Times New Roman" panose="02020603050405020304" pitchFamily="18" charset="0"/>
              </a:rPr>
              <a:t>工质</a:t>
            </a:r>
            <a:r>
              <a:rPr kumimoji="1" lang="en-US" altLang="zh-CN" sz="2400">
                <a:solidFill>
                  <a:srgbClr val="0033CC"/>
                </a:solidFill>
                <a:ea typeface="楷体_GB2312" pitchFamily="49" charset="-122"/>
                <a:cs typeface="Times New Roman" panose="02020603050405020304" pitchFamily="18" charset="0"/>
              </a:rPr>
              <a:t>(Working substance; Working medium)</a:t>
            </a:r>
          </a:p>
        </p:txBody>
      </p:sp>
      <p:sp>
        <p:nvSpPr>
          <p:cNvPr id="18445" name="圆角矩形 4"/>
          <p:cNvSpPr>
            <a:spLocks noChangeArrowheads="1"/>
          </p:cNvSpPr>
          <p:nvPr/>
        </p:nvSpPr>
        <p:spPr bwMode="auto">
          <a:xfrm>
            <a:off x="547688" y="887413"/>
            <a:ext cx="8020050" cy="1285875"/>
          </a:xfrm>
          <a:prstGeom prst="roundRect">
            <a:avLst>
              <a:gd name="adj" fmla="val 16667"/>
            </a:avLst>
          </a:prstGeom>
          <a:solidFill>
            <a:srgbClr val="CCFF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marL="342900" indent="-342900">
              <a:defRPr>
                <a:solidFill>
                  <a:schemeClr val="tx1"/>
                </a:solidFill>
                <a:latin typeface="Times New Roman" panose="02020603050405020304" pitchFamily="18" charset="0"/>
              </a:defRPr>
            </a:lvl1pPr>
            <a:lvl2pPr>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marL="0" lvl="1">
              <a:lnSpc>
                <a:spcPct val="125000"/>
              </a:lnSpc>
              <a:defRPr/>
            </a:pPr>
            <a:r>
              <a:rPr kumimoji="1" lang="zh-CN" altLang="en-US" sz="2400" b="1" dirty="0" smtClean="0">
                <a:solidFill>
                  <a:srgbClr val="0033CC"/>
                </a:solidFill>
                <a:latin typeface="幼圆" panose="02010509060101010101" pitchFamily="49" charset="-122"/>
                <a:ea typeface="幼圆" panose="02010509060101010101" pitchFamily="49" charset="-122"/>
              </a:rPr>
              <a:t>定义： </a:t>
            </a:r>
            <a:r>
              <a:rPr kumimoji="1" lang="zh-CN" altLang="en-US" sz="2400" b="1" dirty="0" smtClean="0">
                <a:latin typeface="幼圆" panose="02010509060101010101" pitchFamily="49" charset="-122"/>
                <a:ea typeface="幼圆" panose="02010509060101010101" pitchFamily="49" charset="-122"/>
              </a:rPr>
              <a:t>实现热能和机械能相互转化的</a:t>
            </a:r>
            <a:r>
              <a:rPr kumimoji="1" lang="zh-CN" altLang="en-US" sz="2400" b="1" dirty="0" smtClean="0">
                <a:solidFill>
                  <a:srgbClr val="FF0000"/>
                </a:solidFill>
                <a:latin typeface="幼圆" panose="02010509060101010101" pitchFamily="49" charset="-122"/>
                <a:ea typeface="幼圆" panose="02010509060101010101" pitchFamily="49" charset="-122"/>
              </a:rPr>
              <a:t>媒介物质</a:t>
            </a:r>
            <a:r>
              <a:rPr kumimoji="1" lang="zh-CN" altLang="en-US" sz="2400" b="1" dirty="0" smtClean="0">
                <a:latin typeface="幼圆" panose="02010509060101010101" pitchFamily="49" charset="-122"/>
                <a:ea typeface="幼圆" panose="02010509060101010101" pitchFamily="49" charset="-122"/>
              </a:rPr>
              <a:t>。</a:t>
            </a:r>
            <a:endParaRPr kumimoji="1" lang="en-US" altLang="zh-CN" sz="2400" b="1" dirty="0" smtClean="0">
              <a:latin typeface="幼圆" panose="02010509060101010101" pitchFamily="49" charset="-122"/>
              <a:ea typeface="幼圆" panose="02010509060101010101" pitchFamily="49" charset="-122"/>
            </a:endParaRPr>
          </a:p>
          <a:p>
            <a:pPr marL="342900" lvl="1" indent="-342900">
              <a:lnSpc>
                <a:spcPct val="125000"/>
              </a:lnSpc>
              <a:buClr>
                <a:srgbClr val="FF0000"/>
              </a:buClr>
              <a:buFont typeface="Wingdings" panose="05000000000000000000" pitchFamily="2" charset="2"/>
              <a:buChar char="u"/>
              <a:defRPr/>
            </a:pPr>
            <a:r>
              <a:rPr lang="zh-CN" altLang="en-US" sz="2000" b="1" dirty="0" smtClean="0">
                <a:latin typeface="幼圆" panose="02010509060101010101" pitchFamily="49" charset="-122"/>
                <a:ea typeface="幼圆" panose="02010509060101010101" pitchFamily="49" charset="-122"/>
              </a:rPr>
              <a:t>    依靠工质在热机中的状态变化（如膨胀）才能获得功</a:t>
            </a:r>
            <a:endParaRPr lang="en-US" altLang="zh-CN" sz="2000" b="1" dirty="0" smtClean="0">
              <a:latin typeface="幼圆" panose="02010509060101010101" pitchFamily="49" charset="-122"/>
              <a:ea typeface="幼圆" panose="02010509060101010101" pitchFamily="49" charset="-122"/>
            </a:endParaRPr>
          </a:p>
          <a:p>
            <a:pPr marL="342900" lvl="1" indent="-342900">
              <a:lnSpc>
                <a:spcPct val="125000"/>
              </a:lnSpc>
              <a:buClr>
                <a:srgbClr val="FF0000"/>
              </a:buClr>
              <a:buFont typeface="Wingdings" panose="05000000000000000000" pitchFamily="2" charset="2"/>
              <a:buChar char="u"/>
              <a:defRPr/>
            </a:pPr>
            <a:r>
              <a:rPr lang="zh-CN" altLang="en-US" sz="2000" b="1" dirty="0" smtClean="0">
                <a:latin typeface="幼圆" panose="02010509060101010101" pitchFamily="49" charset="-122"/>
                <a:ea typeface="幼圆" panose="02010509060101010101" pitchFamily="49" charset="-122"/>
              </a:rPr>
              <a:t>    做功通过工质才能传递热．</a:t>
            </a:r>
            <a:endParaRPr kumimoji="1" lang="zh-CN" altLang="en-US" sz="2000" b="1" dirty="0" smtClean="0">
              <a:latin typeface="幼圆" panose="02010509060101010101" pitchFamily="49" charset="-122"/>
              <a:ea typeface="幼圆" panose="02010509060101010101" pitchFamily="49" charset="-122"/>
            </a:endParaRPr>
          </a:p>
        </p:txBody>
      </p:sp>
      <p:sp>
        <p:nvSpPr>
          <p:cNvPr id="68622" name="圆角矩形 4"/>
          <p:cNvSpPr>
            <a:spLocks noChangeArrowheads="1"/>
          </p:cNvSpPr>
          <p:nvPr/>
        </p:nvSpPr>
        <p:spPr bwMode="auto">
          <a:xfrm>
            <a:off x="6562725" y="2279650"/>
            <a:ext cx="2257425" cy="3957638"/>
          </a:xfrm>
          <a:prstGeom prst="roundRect">
            <a:avLst>
              <a:gd name="adj" fmla="val 16667"/>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marL="342900" indent="-3429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lvl="1">
              <a:spcBef>
                <a:spcPct val="20000"/>
              </a:spcBef>
            </a:pPr>
            <a:endParaRPr kumimoji="1" lang="zh-CN" altLang="en-US" sz="2400" b="1">
              <a:ea typeface="楷体_GB2312" pitchFamily="49" charset="-122"/>
            </a:endParaRPr>
          </a:p>
        </p:txBody>
      </p:sp>
      <p:sp>
        <p:nvSpPr>
          <p:cNvPr id="68623" name="Text Box 4"/>
          <p:cNvSpPr txBox="1">
            <a:spLocks noChangeArrowheads="1"/>
          </p:cNvSpPr>
          <p:nvPr/>
        </p:nvSpPr>
        <p:spPr bwMode="auto">
          <a:xfrm>
            <a:off x="6985000" y="2308225"/>
            <a:ext cx="141605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400" b="1">
                <a:solidFill>
                  <a:srgbClr val="FF0000"/>
                </a:solidFill>
                <a:latin typeface="幼圆" panose="02010509060101010101" pitchFamily="49" charset="-122"/>
                <a:ea typeface="幼圆" panose="02010509060101010101" pitchFamily="49" charset="-122"/>
              </a:rPr>
              <a:t>常见工质</a:t>
            </a:r>
            <a:endParaRPr kumimoji="1" lang="en-US" altLang="zh-CN" sz="2400" b="1">
              <a:solidFill>
                <a:srgbClr val="FF0000"/>
              </a:solidFill>
              <a:latin typeface="幼圆" panose="02010509060101010101" pitchFamily="49" charset="-122"/>
              <a:ea typeface="幼圆" panose="02010509060101010101" pitchFamily="49" charset="-122"/>
            </a:endParaRPr>
          </a:p>
        </p:txBody>
      </p:sp>
      <p:sp>
        <p:nvSpPr>
          <p:cNvPr id="68624" name="Text Box 4"/>
          <p:cNvSpPr txBox="1">
            <a:spLocks noChangeArrowheads="1"/>
          </p:cNvSpPr>
          <p:nvPr/>
        </p:nvSpPr>
        <p:spPr bwMode="auto">
          <a:xfrm>
            <a:off x="6691313" y="2970213"/>
            <a:ext cx="2344737" cy="3462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25000"/>
              </a:lnSpc>
            </a:pPr>
            <a:r>
              <a:rPr kumimoji="1" lang="zh-CN" altLang="en-US" sz="2400" b="1">
                <a:solidFill>
                  <a:srgbClr val="0033CC"/>
                </a:solidFill>
                <a:latin typeface="幼圆" panose="02010509060101010101" pitchFamily="49" charset="-122"/>
                <a:ea typeface="幼圆" panose="02010509060101010101" pitchFamily="49" charset="-122"/>
              </a:rPr>
              <a:t>水蒸汽</a:t>
            </a:r>
            <a:endParaRPr kumimoji="1" lang="en-US" altLang="zh-CN" sz="2400" b="1">
              <a:solidFill>
                <a:srgbClr val="0033CC"/>
              </a:solidFill>
              <a:latin typeface="幼圆" panose="02010509060101010101" pitchFamily="49" charset="-122"/>
              <a:ea typeface="幼圆" panose="02010509060101010101" pitchFamily="49" charset="-122"/>
            </a:endParaRPr>
          </a:p>
          <a:p>
            <a:pPr>
              <a:lnSpc>
                <a:spcPct val="125000"/>
              </a:lnSpc>
            </a:pPr>
            <a:r>
              <a:rPr kumimoji="1" lang="zh-CN" altLang="en-US" sz="2400" b="1">
                <a:solidFill>
                  <a:srgbClr val="0033CC"/>
                </a:solidFill>
                <a:latin typeface="幼圆" panose="02010509060101010101" pitchFamily="49" charset="-122"/>
                <a:ea typeface="幼圆" panose="02010509060101010101" pitchFamily="49" charset="-122"/>
              </a:rPr>
              <a:t>燃气</a:t>
            </a:r>
            <a:endParaRPr kumimoji="1" lang="en-US" altLang="zh-CN" sz="2400" b="1">
              <a:solidFill>
                <a:srgbClr val="0033CC"/>
              </a:solidFill>
              <a:latin typeface="幼圆" panose="02010509060101010101" pitchFamily="49" charset="-122"/>
              <a:ea typeface="幼圆" panose="02010509060101010101" pitchFamily="49" charset="-122"/>
            </a:endParaRPr>
          </a:p>
          <a:p>
            <a:pPr>
              <a:lnSpc>
                <a:spcPct val="125000"/>
              </a:lnSpc>
            </a:pPr>
            <a:r>
              <a:rPr kumimoji="1" lang="zh-CN" altLang="en-US" sz="2400" b="1">
                <a:solidFill>
                  <a:srgbClr val="0033CC"/>
                </a:solidFill>
                <a:latin typeface="幼圆" panose="02010509060101010101" pitchFamily="49" charset="-122"/>
                <a:ea typeface="幼圆" panose="02010509060101010101" pitchFamily="49" charset="-122"/>
              </a:rPr>
              <a:t>制冷剂</a:t>
            </a:r>
            <a:endParaRPr kumimoji="1" lang="en-US" altLang="zh-CN" sz="2400" b="1">
              <a:solidFill>
                <a:srgbClr val="0033CC"/>
              </a:solidFill>
              <a:latin typeface="幼圆" panose="02010509060101010101" pitchFamily="49" charset="-122"/>
              <a:ea typeface="幼圆" panose="02010509060101010101" pitchFamily="49" charset="-122"/>
            </a:endParaRPr>
          </a:p>
          <a:p>
            <a:pPr>
              <a:lnSpc>
                <a:spcPct val="125000"/>
              </a:lnSpc>
            </a:pPr>
            <a:r>
              <a:rPr kumimoji="1" lang="zh-CN" altLang="en-US" sz="2400" b="1">
                <a:solidFill>
                  <a:srgbClr val="0033CC"/>
                </a:solidFill>
                <a:latin typeface="幼圆" panose="02010509060101010101" pitchFamily="49" charset="-122"/>
                <a:ea typeface="幼圆" panose="02010509060101010101" pitchFamily="49" charset="-122"/>
              </a:rPr>
              <a:t> </a:t>
            </a:r>
            <a:r>
              <a:rPr kumimoji="1" lang="zh-CN" altLang="en-US" sz="2000" b="1">
                <a:solidFill>
                  <a:srgbClr val="0033CC"/>
                </a:solidFill>
                <a:latin typeface="幼圆" panose="02010509060101010101" pitchFamily="49" charset="-122"/>
                <a:ea typeface="幼圆" panose="02010509060101010101" pitchFamily="49" charset="-122"/>
              </a:rPr>
              <a:t>氨</a:t>
            </a:r>
            <a:r>
              <a:rPr kumimoji="1" lang="en-US" altLang="zh-CN" sz="2000" b="1">
                <a:solidFill>
                  <a:srgbClr val="0033CC"/>
                </a:solidFill>
                <a:latin typeface="幼圆" panose="02010509060101010101" pitchFamily="49" charset="-122"/>
                <a:ea typeface="幼圆" panose="02010509060101010101" pitchFamily="49" charset="-122"/>
              </a:rPr>
              <a:t>  </a:t>
            </a:r>
          </a:p>
          <a:p>
            <a:pPr>
              <a:lnSpc>
                <a:spcPct val="125000"/>
              </a:lnSpc>
            </a:pPr>
            <a:r>
              <a:rPr kumimoji="1" lang="zh-CN" altLang="en-US" sz="2000" b="1">
                <a:solidFill>
                  <a:srgbClr val="0033CC"/>
                </a:solidFill>
                <a:ea typeface="幼圆" panose="02010509060101010101" pitchFamily="49" charset="-122"/>
                <a:cs typeface="Times New Roman" panose="02020603050405020304" pitchFamily="18" charset="0"/>
              </a:rPr>
              <a:t>   氟利昂</a:t>
            </a:r>
            <a:endParaRPr kumimoji="1" lang="en-US" altLang="zh-CN" sz="2000" b="1">
              <a:solidFill>
                <a:srgbClr val="0033CC"/>
              </a:solidFill>
              <a:ea typeface="幼圆" panose="02010509060101010101" pitchFamily="49" charset="-122"/>
              <a:cs typeface="Times New Roman" panose="02020603050405020304" pitchFamily="18" charset="0"/>
            </a:endParaRPr>
          </a:p>
          <a:p>
            <a:pPr>
              <a:lnSpc>
                <a:spcPct val="125000"/>
              </a:lnSpc>
            </a:pPr>
            <a:r>
              <a:rPr kumimoji="1" lang="en-US" altLang="zh-CN" sz="2000" b="1">
                <a:solidFill>
                  <a:srgbClr val="0033CC"/>
                </a:solidFill>
                <a:ea typeface="幼圆" panose="02010509060101010101" pitchFamily="49" charset="-122"/>
                <a:cs typeface="Times New Roman" panose="02020603050405020304" pitchFamily="18" charset="0"/>
              </a:rPr>
              <a:t>    R134a</a:t>
            </a:r>
          </a:p>
          <a:p>
            <a:pPr>
              <a:lnSpc>
                <a:spcPct val="125000"/>
              </a:lnSpc>
            </a:pPr>
            <a:r>
              <a:rPr kumimoji="1" lang="zh-CN" altLang="en-US" sz="2000" b="1">
                <a:solidFill>
                  <a:srgbClr val="0033CC"/>
                </a:solidFill>
                <a:ea typeface="幼圆" panose="02010509060101010101" pitchFamily="49" charset="-122"/>
                <a:cs typeface="Times New Roman" panose="02020603050405020304" pitchFamily="18" charset="0"/>
              </a:rPr>
              <a:t>   碳氢制冷剂等</a:t>
            </a:r>
            <a:endParaRPr kumimoji="1" lang="en-US" altLang="zh-CN" sz="2000" b="1">
              <a:solidFill>
                <a:srgbClr val="0033CC"/>
              </a:solidFill>
              <a:ea typeface="幼圆" panose="02010509060101010101" pitchFamily="49" charset="-122"/>
              <a:cs typeface="Times New Roman" panose="02020603050405020304" pitchFamily="18" charset="0"/>
            </a:endParaRPr>
          </a:p>
          <a:p>
            <a:endParaRPr kumimoji="1" lang="en-US" altLang="zh-CN" sz="2400" b="1">
              <a:solidFill>
                <a:srgbClr val="0033CC"/>
              </a:solidFill>
              <a:latin typeface="幼圆" panose="02010509060101010101" pitchFamily="49" charset="-122"/>
              <a:ea typeface="幼圆" panose="02010509060101010101" pitchFamily="49" charset="-122"/>
            </a:endParaRP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ChangeArrowheads="1"/>
          </p:cNvSpPr>
          <p:nvPr/>
        </p:nvSpPr>
        <p:spPr bwMode="auto">
          <a:xfrm>
            <a:off x="171450" y="185738"/>
            <a:ext cx="7772400" cy="58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800" b="1">
                <a:solidFill>
                  <a:srgbClr val="FF0000"/>
                </a:solidFill>
                <a:ea typeface="幼圆" panose="02010509060101010101" pitchFamily="49" charset="-122"/>
                <a:cs typeface="Times New Roman" panose="02020603050405020304" pitchFamily="18" charset="0"/>
              </a:rPr>
              <a:t>热源</a:t>
            </a:r>
            <a:r>
              <a:rPr kumimoji="1" lang="en-US" altLang="zh-CN" sz="2400">
                <a:solidFill>
                  <a:srgbClr val="0033CC"/>
                </a:solidFill>
                <a:ea typeface="幼圆" panose="02010509060101010101" pitchFamily="49" charset="-122"/>
                <a:cs typeface="Times New Roman" panose="02020603050405020304" pitchFamily="18" charset="0"/>
              </a:rPr>
              <a:t>(Heat source; Heat reservoir)</a:t>
            </a:r>
          </a:p>
        </p:txBody>
      </p:sp>
      <p:sp>
        <p:nvSpPr>
          <p:cNvPr id="70659" name="圆角矩形 4"/>
          <p:cNvSpPr>
            <a:spLocks noChangeArrowheads="1"/>
          </p:cNvSpPr>
          <p:nvPr/>
        </p:nvSpPr>
        <p:spPr bwMode="auto">
          <a:xfrm>
            <a:off x="547688" y="887413"/>
            <a:ext cx="8020050" cy="560387"/>
          </a:xfrm>
          <a:prstGeom prst="roundRect">
            <a:avLst>
              <a:gd name="adj" fmla="val 16667"/>
            </a:avLst>
          </a:prstGeom>
          <a:solidFill>
            <a:srgbClr val="CCFF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marL="342900" indent="-342900">
              <a:defRPr>
                <a:solidFill>
                  <a:schemeClr val="tx1"/>
                </a:solidFill>
                <a:latin typeface="Times New Roman" panose="02020603050405020304" pitchFamily="18" charset="0"/>
              </a:defRPr>
            </a:lvl1pPr>
            <a:lvl2pPr>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marL="0" lvl="1"/>
            <a:r>
              <a:rPr kumimoji="1" lang="zh-CN" altLang="en-US" sz="2400" b="1">
                <a:solidFill>
                  <a:srgbClr val="0033CC"/>
                </a:solidFill>
                <a:latin typeface="幼圆" panose="02010509060101010101" pitchFamily="49" charset="-122"/>
                <a:ea typeface="幼圆" panose="02010509060101010101" pitchFamily="49" charset="-122"/>
              </a:rPr>
              <a:t>定义： </a:t>
            </a:r>
            <a:r>
              <a:rPr kumimoji="1" lang="zh-CN" altLang="en-US" sz="2400" b="1">
                <a:latin typeface="幼圆" panose="02010509060101010101" pitchFamily="49" charset="-122"/>
                <a:ea typeface="幼圆" panose="02010509060101010101" pitchFamily="49" charset="-122"/>
              </a:rPr>
              <a:t>与工质进行热交换的物质系统。</a:t>
            </a:r>
          </a:p>
        </p:txBody>
      </p:sp>
      <p:sp>
        <p:nvSpPr>
          <p:cNvPr id="34820" name="圆角矩形 4"/>
          <p:cNvSpPr>
            <a:spLocks noChangeArrowheads="1"/>
          </p:cNvSpPr>
          <p:nvPr/>
        </p:nvSpPr>
        <p:spPr bwMode="auto">
          <a:xfrm>
            <a:off x="1990725" y="2133600"/>
            <a:ext cx="6577013" cy="635000"/>
          </a:xfrm>
          <a:prstGeom prst="roundRect">
            <a:avLst>
              <a:gd name="adj" fmla="val 16667"/>
            </a:avLst>
          </a:prstGeom>
          <a:solidFill>
            <a:schemeClr val="accent1">
              <a:lumMod val="20000"/>
              <a:lumOff val="80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defRPr/>
            </a:pPr>
            <a:r>
              <a:rPr kumimoji="1" lang="zh-CN" altLang="en-US" sz="2000" b="1" smtClean="0">
                <a:solidFill>
                  <a:srgbClr val="FF0000"/>
                </a:solidFill>
                <a:ea typeface="幼圆" panose="02010509060101010101" pitchFamily="49" charset="-122"/>
                <a:cs typeface="Times New Roman" panose="02020603050405020304" pitchFamily="18" charset="0"/>
              </a:rPr>
              <a:t>高温热源</a:t>
            </a:r>
            <a:r>
              <a:rPr kumimoji="1" lang="en-US" altLang="zh-CN" sz="2000" b="1" smtClean="0">
                <a:ea typeface="幼圆" panose="02010509060101010101" pitchFamily="49" charset="-122"/>
                <a:cs typeface="Times New Roman" panose="02020603050405020304" pitchFamily="18" charset="0"/>
              </a:rPr>
              <a:t>— </a:t>
            </a:r>
            <a:r>
              <a:rPr kumimoji="1" lang="zh-CN" altLang="en-US" sz="2000" b="1" smtClean="0">
                <a:ea typeface="幼圆" panose="02010509060101010101" pitchFamily="49" charset="-122"/>
                <a:cs typeface="Times New Roman" panose="02020603050405020304" pitchFamily="18" charset="0"/>
              </a:rPr>
              <a:t>热源</a:t>
            </a:r>
            <a:r>
              <a:rPr kumimoji="1" lang="zh-CN" altLang="en-US" sz="2000" smtClean="0">
                <a:ea typeface="幼圆" panose="02010509060101010101" pitchFamily="49" charset="-122"/>
                <a:cs typeface="Times New Roman" panose="02020603050405020304" pitchFamily="18" charset="0"/>
              </a:rPr>
              <a:t> </a:t>
            </a:r>
            <a:r>
              <a:rPr kumimoji="1" lang="zh-CN" altLang="en-US" sz="2000" b="1" smtClean="0">
                <a:ea typeface="幼圆" panose="02010509060101010101" pitchFamily="49" charset="-122"/>
                <a:cs typeface="Times New Roman" panose="02020603050405020304" pitchFamily="18" charset="0"/>
              </a:rPr>
              <a:t>（</a:t>
            </a:r>
            <a:r>
              <a:rPr kumimoji="1" lang="zh-CN" altLang="en-US" sz="2000" smtClean="0">
                <a:ea typeface="幼圆" panose="02010509060101010101" pitchFamily="49" charset="-122"/>
                <a:cs typeface="Times New Roman" panose="02020603050405020304" pitchFamily="18" charset="0"/>
              </a:rPr>
              <a:t> </a:t>
            </a:r>
            <a:r>
              <a:rPr kumimoji="1" lang="en-US" altLang="zh-CN" sz="2000" b="1" smtClean="0">
                <a:solidFill>
                  <a:srgbClr val="FF0000"/>
                </a:solidFill>
                <a:ea typeface="幼圆" panose="02010509060101010101" pitchFamily="49" charset="-122"/>
                <a:cs typeface="Times New Roman" panose="02020603050405020304" pitchFamily="18" charset="0"/>
              </a:rPr>
              <a:t>heat source</a:t>
            </a:r>
            <a:r>
              <a:rPr kumimoji="1" lang="en-US" altLang="zh-CN" sz="2000" b="1" smtClean="0">
                <a:ea typeface="幼圆" panose="02010509060101010101" pitchFamily="49" charset="-122"/>
                <a:cs typeface="Times New Roman" panose="02020603050405020304" pitchFamily="18" charset="0"/>
              </a:rPr>
              <a:t>): </a:t>
            </a:r>
            <a:r>
              <a:rPr kumimoji="1" lang="zh-CN" altLang="en-US" sz="2000" b="1" smtClean="0">
                <a:ea typeface="幼圆" panose="02010509060101010101" pitchFamily="49" charset="-122"/>
                <a:cs typeface="Times New Roman" panose="02020603050405020304" pitchFamily="18" charset="0"/>
              </a:rPr>
              <a:t>工质从中吸取热能</a:t>
            </a:r>
          </a:p>
        </p:txBody>
      </p:sp>
      <p:sp>
        <p:nvSpPr>
          <p:cNvPr id="13" name="圆角矩形 4"/>
          <p:cNvSpPr>
            <a:spLocks noChangeArrowheads="1"/>
          </p:cNvSpPr>
          <p:nvPr/>
        </p:nvSpPr>
        <p:spPr bwMode="auto">
          <a:xfrm>
            <a:off x="558800" y="2513013"/>
            <a:ext cx="1008063" cy="908050"/>
          </a:xfrm>
          <a:prstGeom prst="roundRect">
            <a:avLst>
              <a:gd name="adj" fmla="val 16667"/>
            </a:avLst>
          </a:prstGeom>
          <a:solidFill>
            <a:schemeClr val="accent2">
              <a:lumMod val="75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defRPr/>
            </a:pPr>
            <a:r>
              <a:rPr lang="zh-CN" altLang="en-US" sz="2400" b="1" dirty="0" smtClean="0">
                <a:solidFill>
                  <a:schemeClr val="bg1"/>
                </a:solidFill>
                <a:ea typeface="幼圆" panose="02010509060101010101" pitchFamily="49" charset="-122"/>
                <a:cs typeface="Times New Roman" panose="02020603050405020304" pitchFamily="18" charset="0"/>
              </a:rPr>
              <a:t>热源</a:t>
            </a:r>
            <a:endParaRPr lang="en-US" altLang="zh-CN" sz="2400" b="1" dirty="0">
              <a:solidFill>
                <a:schemeClr val="bg1"/>
              </a:solidFill>
              <a:ea typeface="幼圆" panose="02010509060101010101" pitchFamily="49" charset="-122"/>
              <a:cs typeface="Times New Roman" panose="02020603050405020304" pitchFamily="18" charset="0"/>
            </a:endParaRPr>
          </a:p>
        </p:txBody>
      </p:sp>
      <p:sp>
        <p:nvSpPr>
          <p:cNvPr id="34822" name="圆角矩形 4"/>
          <p:cNvSpPr>
            <a:spLocks noChangeArrowheads="1"/>
          </p:cNvSpPr>
          <p:nvPr/>
        </p:nvSpPr>
        <p:spPr bwMode="auto">
          <a:xfrm>
            <a:off x="1990725" y="3046413"/>
            <a:ext cx="6588125" cy="603250"/>
          </a:xfrm>
          <a:prstGeom prst="roundRect">
            <a:avLst>
              <a:gd name="adj" fmla="val 16667"/>
            </a:avLst>
          </a:prstGeom>
          <a:solidFill>
            <a:schemeClr val="accent1">
              <a:lumMod val="20000"/>
              <a:lumOff val="80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defRPr/>
            </a:pPr>
            <a:r>
              <a:rPr kumimoji="1" lang="zh-CN" altLang="en-US" sz="2000" b="1" smtClean="0">
                <a:solidFill>
                  <a:srgbClr val="0033CC"/>
                </a:solidFill>
                <a:ea typeface="幼圆" panose="02010509060101010101" pitchFamily="49" charset="-122"/>
                <a:cs typeface="Times New Roman" panose="02020603050405020304" pitchFamily="18" charset="0"/>
              </a:rPr>
              <a:t>低温热源</a:t>
            </a:r>
            <a:r>
              <a:rPr kumimoji="1" lang="en-US" altLang="zh-CN" sz="2000" b="1" smtClean="0">
                <a:ea typeface="幼圆" panose="02010509060101010101" pitchFamily="49" charset="-122"/>
                <a:cs typeface="Times New Roman" panose="02020603050405020304" pitchFamily="18" charset="0"/>
              </a:rPr>
              <a:t>— </a:t>
            </a:r>
            <a:r>
              <a:rPr kumimoji="1" lang="zh-CN" altLang="en-US" sz="2000" b="1" smtClean="0">
                <a:ea typeface="幼圆" panose="02010509060101010101" pitchFamily="49" charset="-122"/>
                <a:cs typeface="Times New Roman" panose="02020603050405020304" pitchFamily="18" charset="0"/>
              </a:rPr>
              <a:t>冷源（</a:t>
            </a:r>
            <a:r>
              <a:rPr kumimoji="1" lang="en-US" altLang="zh-CN" sz="2000" b="1" smtClean="0">
                <a:solidFill>
                  <a:srgbClr val="0033CC"/>
                </a:solidFill>
                <a:ea typeface="幼圆" panose="02010509060101010101" pitchFamily="49" charset="-122"/>
                <a:cs typeface="Times New Roman" panose="02020603050405020304" pitchFamily="18" charset="0"/>
              </a:rPr>
              <a:t>heat sink</a:t>
            </a:r>
            <a:r>
              <a:rPr kumimoji="1" lang="zh-CN" altLang="en-US" sz="2000" b="1" smtClean="0">
                <a:ea typeface="幼圆" panose="02010509060101010101" pitchFamily="49" charset="-122"/>
                <a:cs typeface="Times New Roman" panose="02020603050405020304" pitchFamily="18" charset="0"/>
              </a:rPr>
              <a:t>）：  接受工质排出的热能</a:t>
            </a:r>
          </a:p>
        </p:txBody>
      </p:sp>
      <p:cxnSp>
        <p:nvCxnSpPr>
          <p:cNvPr id="70663" name="直接连接符 2"/>
          <p:cNvCxnSpPr>
            <a:cxnSpLocks noChangeShapeType="1"/>
          </p:cNvCxnSpPr>
          <p:nvPr/>
        </p:nvCxnSpPr>
        <p:spPr bwMode="auto">
          <a:xfrm>
            <a:off x="1785938" y="2451100"/>
            <a:ext cx="0" cy="973138"/>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70664" name="直接连接符 2"/>
          <p:cNvCxnSpPr>
            <a:cxnSpLocks noChangeShapeType="1"/>
          </p:cNvCxnSpPr>
          <p:nvPr/>
        </p:nvCxnSpPr>
        <p:spPr bwMode="auto">
          <a:xfrm flipH="1" flipV="1">
            <a:off x="1776413" y="2468563"/>
            <a:ext cx="215900"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70665" name="直接连接符 2"/>
          <p:cNvCxnSpPr>
            <a:cxnSpLocks noChangeShapeType="1"/>
          </p:cNvCxnSpPr>
          <p:nvPr/>
        </p:nvCxnSpPr>
        <p:spPr bwMode="auto">
          <a:xfrm flipH="1" flipV="1">
            <a:off x="1803400" y="3419475"/>
            <a:ext cx="215900"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70666" name="直接连接符 2"/>
          <p:cNvCxnSpPr>
            <a:cxnSpLocks noChangeShapeType="1"/>
          </p:cNvCxnSpPr>
          <p:nvPr/>
        </p:nvCxnSpPr>
        <p:spPr bwMode="auto">
          <a:xfrm flipH="1" flipV="1">
            <a:off x="1570038" y="2973388"/>
            <a:ext cx="215900"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sp>
        <p:nvSpPr>
          <p:cNvPr id="34827" name="圆角矩形 4"/>
          <p:cNvSpPr>
            <a:spLocks noChangeArrowheads="1"/>
          </p:cNvSpPr>
          <p:nvPr/>
        </p:nvSpPr>
        <p:spPr bwMode="auto">
          <a:xfrm>
            <a:off x="1973263" y="4283075"/>
            <a:ext cx="6577012" cy="635000"/>
          </a:xfrm>
          <a:prstGeom prst="roundRect">
            <a:avLst>
              <a:gd name="adj" fmla="val 16667"/>
            </a:avLst>
          </a:prstGeom>
          <a:solidFill>
            <a:schemeClr val="accent1">
              <a:lumMod val="20000"/>
              <a:lumOff val="80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defRPr/>
            </a:pPr>
            <a:r>
              <a:rPr kumimoji="1" lang="zh-CN" altLang="en-US" sz="2000" b="1" smtClean="0">
                <a:ea typeface="幼圆" panose="02010509060101010101" pitchFamily="49" charset="-122"/>
                <a:cs typeface="Times New Roman" panose="02020603050405020304" pitchFamily="18" charset="0"/>
              </a:rPr>
              <a:t>恒温热源（</a:t>
            </a:r>
            <a:r>
              <a:rPr kumimoji="1" lang="zh-CN" altLang="en-US" sz="2000" smtClean="0">
                <a:ea typeface="幼圆" panose="02010509060101010101" pitchFamily="49" charset="-122"/>
                <a:cs typeface="Times New Roman" panose="02020603050405020304" pitchFamily="18" charset="0"/>
              </a:rPr>
              <a:t> </a:t>
            </a:r>
            <a:r>
              <a:rPr kumimoji="1" lang="en-US" altLang="zh-CN" sz="2000" b="1" smtClean="0">
                <a:ea typeface="楷体_GB2312" pitchFamily="49" charset="-122"/>
                <a:cs typeface="Times New Roman" panose="02020603050405020304" pitchFamily="18" charset="0"/>
              </a:rPr>
              <a:t>constant heat reservoir</a:t>
            </a:r>
            <a:r>
              <a:rPr kumimoji="1" lang="en-US" altLang="zh-CN" sz="2000" b="1" smtClean="0">
                <a:ea typeface="幼圆" panose="02010509060101010101" pitchFamily="49" charset="-122"/>
                <a:cs typeface="Times New Roman" panose="02020603050405020304" pitchFamily="18" charset="0"/>
              </a:rPr>
              <a:t>): </a:t>
            </a:r>
            <a:r>
              <a:rPr kumimoji="1" lang="zh-CN" altLang="en-US" sz="2000" b="1" smtClean="0">
                <a:ea typeface="幼圆" panose="02010509060101010101" pitchFamily="49" charset="-122"/>
                <a:cs typeface="Times New Roman" panose="02020603050405020304" pitchFamily="18" charset="0"/>
              </a:rPr>
              <a:t>大气环境</a:t>
            </a:r>
          </a:p>
        </p:txBody>
      </p:sp>
      <p:sp>
        <p:nvSpPr>
          <p:cNvPr id="20" name="圆角矩形 4"/>
          <p:cNvSpPr>
            <a:spLocks noChangeArrowheads="1"/>
          </p:cNvSpPr>
          <p:nvPr/>
        </p:nvSpPr>
        <p:spPr bwMode="auto">
          <a:xfrm>
            <a:off x="541338" y="4662488"/>
            <a:ext cx="1008062" cy="908050"/>
          </a:xfrm>
          <a:prstGeom prst="roundRect">
            <a:avLst>
              <a:gd name="adj" fmla="val 16667"/>
            </a:avLst>
          </a:prstGeom>
          <a:solidFill>
            <a:schemeClr val="accent2">
              <a:lumMod val="75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defRPr/>
            </a:pPr>
            <a:r>
              <a:rPr lang="zh-CN" altLang="en-US" sz="2400" b="1" dirty="0" smtClean="0">
                <a:solidFill>
                  <a:schemeClr val="bg1"/>
                </a:solidFill>
                <a:ea typeface="幼圆" panose="02010509060101010101" pitchFamily="49" charset="-122"/>
                <a:cs typeface="Times New Roman" panose="02020603050405020304" pitchFamily="18" charset="0"/>
              </a:rPr>
              <a:t>热源</a:t>
            </a:r>
            <a:endParaRPr lang="en-US" altLang="zh-CN" sz="2400" b="1" dirty="0">
              <a:solidFill>
                <a:schemeClr val="bg1"/>
              </a:solidFill>
              <a:ea typeface="幼圆" panose="02010509060101010101" pitchFamily="49" charset="-122"/>
              <a:cs typeface="Times New Roman" panose="02020603050405020304" pitchFamily="18" charset="0"/>
            </a:endParaRPr>
          </a:p>
        </p:txBody>
      </p:sp>
      <p:sp>
        <p:nvSpPr>
          <p:cNvPr id="34829" name="圆角矩形 4"/>
          <p:cNvSpPr>
            <a:spLocks noChangeArrowheads="1"/>
          </p:cNvSpPr>
          <p:nvPr/>
        </p:nvSpPr>
        <p:spPr bwMode="auto">
          <a:xfrm>
            <a:off x="1973263" y="5195888"/>
            <a:ext cx="6588125" cy="603250"/>
          </a:xfrm>
          <a:prstGeom prst="roundRect">
            <a:avLst>
              <a:gd name="adj" fmla="val 16667"/>
            </a:avLst>
          </a:prstGeom>
          <a:solidFill>
            <a:schemeClr val="accent1">
              <a:lumMod val="20000"/>
              <a:lumOff val="80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defRPr/>
            </a:pPr>
            <a:r>
              <a:rPr kumimoji="1" lang="zh-CN" altLang="en-US" sz="2000" b="1" smtClean="0">
                <a:ea typeface="幼圆" panose="02010509060101010101" pitchFamily="49" charset="-122"/>
                <a:cs typeface="Times New Roman" panose="02020603050405020304" pitchFamily="18" charset="0"/>
              </a:rPr>
              <a:t>变温热源</a:t>
            </a:r>
            <a:r>
              <a:rPr kumimoji="1" lang="en-US" altLang="zh-CN" sz="2000" b="1" smtClean="0">
                <a:ea typeface="幼圆" panose="02010509060101010101" pitchFamily="49" charset="-122"/>
                <a:cs typeface="Times New Roman" panose="02020603050405020304" pitchFamily="18" charset="0"/>
              </a:rPr>
              <a:t> </a:t>
            </a:r>
            <a:r>
              <a:rPr kumimoji="1" lang="zh-CN" altLang="en-US" sz="2000" b="1" smtClean="0">
                <a:ea typeface="幼圆" panose="02010509060101010101" pitchFamily="49" charset="-122"/>
                <a:cs typeface="Times New Roman" panose="02020603050405020304" pitchFamily="18" charset="0"/>
              </a:rPr>
              <a:t>（</a:t>
            </a:r>
            <a:r>
              <a:rPr kumimoji="1" lang="en-US" altLang="zh-CN" sz="2000" b="1" smtClean="0">
                <a:ea typeface="幼圆" panose="02010509060101010101" pitchFamily="49" charset="-122"/>
                <a:cs typeface="Times New Roman" panose="02020603050405020304" pitchFamily="18" charset="0"/>
              </a:rPr>
              <a:t>variable temperature heat reservoir</a:t>
            </a:r>
            <a:r>
              <a:rPr kumimoji="1" lang="zh-CN" altLang="en-US" sz="2000" b="1" smtClean="0">
                <a:ea typeface="幼圆" panose="02010509060101010101" pitchFamily="49" charset="-122"/>
                <a:cs typeface="Times New Roman" panose="02020603050405020304" pitchFamily="18" charset="0"/>
              </a:rPr>
              <a:t>）</a:t>
            </a:r>
          </a:p>
        </p:txBody>
      </p:sp>
      <p:cxnSp>
        <p:nvCxnSpPr>
          <p:cNvPr id="70670" name="直接连接符 2"/>
          <p:cNvCxnSpPr>
            <a:cxnSpLocks noChangeShapeType="1"/>
          </p:cNvCxnSpPr>
          <p:nvPr/>
        </p:nvCxnSpPr>
        <p:spPr bwMode="auto">
          <a:xfrm>
            <a:off x="1768475" y="4600575"/>
            <a:ext cx="0" cy="97155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70671" name="直接连接符 2"/>
          <p:cNvCxnSpPr>
            <a:cxnSpLocks noChangeShapeType="1"/>
          </p:cNvCxnSpPr>
          <p:nvPr/>
        </p:nvCxnSpPr>
        <p:spPr bwMode="auto">
          <a:xfrm flipH="1" flipV="1">
            <a:off x="1758950" y="4616450"/>
            <a:ext cx="215900"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70672" name="直接连接符 2"/>
          <p:cNvCxnSpPr>
            <a:cxnSpLocks noChangeShapeType="1"/>
          </p:cNvCxnSpPr>
          <p:nvPr/>
        </p:nvCxnSpPr>
        <p:spPr bwMode="auto">
          <a:xfrm flipH="1" flipV="1">
            <a:off x="1785938" y="5568950"/>
            <a:ext cx="215900"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70673" name="直接连接符 2"/>
          <p:cNvCxnSpPr>
            <a:cxnSpLocks noChangeShapeType="1"/>
          </p:cNvCxnSpPr>
          <p:nvPr/>
        </p:nvCxnSpPr>
        <p:spPr bwMode="auto">
          <a:xfrm flipH="1" flipV="1">
            <a:off x="1552575" y="5122863"/>
            <a:ext cx="215900"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ChangeArrowheads="1"/>
          </p:cNvSpPr>
          <p:nvPr/>
        </p:nvSpPr>
        <p:spPr bwMode="auto">
          <a:xfrm>
            <a:off x="171450" y="185738"/>
            <a:ext cx="7772400" cy="58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800" b="1">
                <a:solidFill>
                  <a:srgbClr val="FF0000"/>
                </a:solidFill>
                <a:ea typeface="幼圆" panose="02010509060101010101" pitchFamily="49" charset="-122"/>
                <a:cs typeface="Times New Roman" panose="02020603050405020304" pitchFamily="18" charset="0"/>
              </a:rPr>
              <a:t>热力系统</a:t>
            </a:r>
            <a:r>
              <a:rPr kumimoji="1" lang="en-US" altLang="zh-CN" sz="2000">
                <a:solidFill>
                  <a:srgbClr val="0033CC"/>
                </a:solidFill>
                <a:ea typeface="幼圆" panose="02010509060101010101" pitchFamily="49" charset="-122"/>
                <a:cs typeface="Times New Roman" panose="02020603050405020304" pitchFamily="18" charset="0"/>
              </a:rPr>
              <a:t>(</a:t>
            </a:r>
            <a:r>
              <a:rPr kumimoji="1" lang="en-US" altLang="zh-CN" sz="2000">
                <a:solidFill>
                  <a:srgbClr val="0033CC"/>
                </a:solidFill>
                <a:ea typeface="宋体" panose="02010600030101010101" pitchFamily="2" charset="-122"/>
                <a:cs typeface="Times New Roman" panose="02020603050405020304" pitchFamily="18" charset="0"/>
              </a:rPr>
              <a:t>Thermodynamic system</a:t>
            </a:r>
            <a:r>
              <a:rPr kumimoji="1" lang="en-US" altLang="zh-CN" sz="2000">
                <a:solidFill>
                  <a:srgbClr val="0033CC"/>
                </a:solidFill>
                <a:ea typeface="幼圆" panose="02010509060101010101" pitchFamily="49" charset="-122"/>
                <a:cs typeface="Times New Roman" panose="02020603050405020304" pitchFamily="18" charset="0"/>
              </a:rPr>
              <a:t>)</a:t>
            </a:r>
          </a:p>
        </p:txBody>
      </p:sp>
      <p:sp>
        <p:nvSpPr>
          <p:cNvPr id="71683" name="圆角矩形 4"/>
          <p:cNvSpPr>
            <a:spLocks noChangeArrowheads="1"/>
          </p:cNvSpPr>
          <p:nvPr/>
        </p:nvSpPr>
        <p:spPr bwMode="auto">
          <a:xfrm>
            <a:off x="319088" y="895350"/>
            <a:ext cx="8523287" cy="628650"/>
          </a:xfrm>
          <a:prstGeom prst="roundRect">
            <a:avLst>
              <a:gd name="adj" fmla="val 16667"/>
            </a:avLst>
          </a:prstGeom>
          <a:solidFill>
            <a:srgbClr val="CCFF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marL="342900" indent="-342900">
              <a:defRPr>
                <a:solidFill>
                  <a:schemeClr val="tx1"/>
                </a:solidFill>
                <a:latin typeface="Times New Roman" panose="02020603050405020304" pitchFamily="18" charset="0"/>
              </a:defRPr>
            </a:lvl1pPr>
            <a:lvl2pPr>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marL="0" lvl="1"/>
            <a:r>
              <a:rPr kumimoji="1" lang="zh-CN" altLang="en-US" sz="2400" b="1">
                <a:solidFill>
                  <a:srgbClr val="0033CC"/>
                </a:solidFill>
                <a:latin typeface="幼圆" panose="02010509060101010101" pitchFamily="49" charset="-122"/>
                <a:ea typeface="幼圆" panose="02010509060101010101" pitchFamily="49" charset="-122"/>
              </a:rPr>
              <a:t>定义：</a:t>
            </a:r>
            <a:r>
              <a:rPr kumimoji="1" lang="zh-CN" altLang="en-US" sz="2400" b="1">
                <a:solidFill>
                  <a:srgbClr val="FF0000"/>
                </a:solidFill>
                <a:latin typeface="幼圆" panose="02010509060101010101" pitchFamily="49" charset="-122"/>
                <a:ea typeface="幼圆" panose="02010509060101010101" pitchFamily="49" charset="-122"/>
              </a:rPr>
              <a:t>人为</a:t>
            </a:r>
            <a:r>
              <a:rPr kumimoji="1" lang="zh-CN" altLang="en-US" sz="2400" b="1">
                <a:latin typeface="幼圆" panose="02010509060101010101" pitchFamily="49" charset="-122"/>
                <a:ea typeface="幼圆" panose="02010509060101010101" pitchFamily="49" charset="-122"/>
              </a:rPr>
              <a:t>分割出来，作为热力学研究对象的</a:t>
            </a:r>
            <a:r>
              <a:rPr kumimoji="1" lang="zh-CN" altLang="en-US" sz="2400" b="1">
                <a:solidFill>
                  <a:srgbClr val="FF0000"/>
                </a:solidFill>
                <a:latin typeface="幼圆" panose="02010509060101010101" pitchFamily="49" charset="-122"/>
                <a:ea typeface="幼圆" panose="02010509060101010101" pitchFamily="49" charset="-122"/>
              </a:rPr>
              <a:t>有限</a:t>
            </a:r>
            <a:r>
              <a:rPr kumimoji="1" lang="zh-CN" altLang="en-US" sz="2400" b="1">
                <a:latin typeface="幼圆" panose="02010509060101010101" pitchFamily="49" charset="-122"/>
                <a:ea typeface="幼圆" panose="02010509060101010101" pitchFamily="49" charset="-122"/>
              </a:rPr>
              <a:t>物质系统。</a:t>
            </a:r>
          </a:p>
        </p:txBody>
      </p:sp>
      <p:sp>
        <p:nvSpPr>
          <p:cNvPr id="10" name="椭圆 9"/>
          <p:cNvSpPr/>
          <p:nvPr/>
        </p:nvSpPr>
        <p:spPr bwMode="auto">
          <a:xfrm>
            <a:off x="539750" y="2852738"/>
            <a:ext cx="3128963" cy="1758950"/>
          </a:xfrm>
          <a:prstGeom prst="ellipse">
            <a:avLst/>
          </a:prstGeom>
          <a:solidFill>
            <a:schemeClr val="accent1">
              <a:lumMod val="40000"/>
              <a:lumOff val="60000"/>
            </a:schemeClr>
          </a:solidFill>
          <a:ln w="38100" cap="flat" cmpd="sng" algn="ctr">
            <a:solidFill>
              <a:schemeClr val="tx1"/>
            </a:solidFill>
            <a:prstDash val="solid"/>
            <a:round/>
            <a:headEnd type="none" w="med" len="med"/>
            <a:tailEnd type="none" w="med" len="med"/>
          </a:ln>
          <a:effectLst/>
        </p:spPr>
        <p:txBody>
          <a:bodyPr anchor="ctr"/>
          <a:lstStyle/>
          <a:p>
            <a:pPr algn="ctr">
              <a:defRPr/>
            </a:pPr>
            <a:r>
              <a:rPr lang="zh-CN" altLang="en-US" sz="3200" b="1" dirty="0">
                <a:solidFill>
                  <a:srgbClr val="FF0000"/>
                </a:solidFill>
                <a:latin typeface="幼圆" panose="02010509060101010101" pitchFamily="49" charset="-122"/>
                <a:ea typeface="幼圆" panose="02010509060101010101" pitchFamily="49" charset="-122"/>
              </a:rPr>
              <a:t>热力系统</a:t>
            </a:r>
          </a:p>
        </p:txBody>
      </p:sp>
      <p:sp>
        <p:nvSpPr>
          <p:cNvPr id="71685" name="Text Box 4"/>
          <p:cNvSpPr txBox="1">
            <a:spLocks noChangeArrowheads="1"/>
          </p:cNvSpPr>
          <p:nvPr/>
        </p:nvSpPr>
        <p:spPr bwMode="auto">
          <a:xfrm>
            <a:off x="2870200" y="4827588"/>
            <a:ext cx="9366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400" b="1">
                <a:solidFill>
                  <a:srgbClr val="0033CC"/>
                </a:solidFill>
                <a:latin typeface="幼圆" panose="02010509060101010101" pitchFamily="49" charset="-122"/>
                <a:ea typeface="幼圆" panose="02010509060101010101" pitchFamily="49" charset="-122"/>
              </a:rPr>
              <a:t>边界</a:t>
            </a:r>
            <a:endParaRPr kumimoji="1" lang="en-US" altLang="zh-CN" sz="2400" b="1">
              <a:solidFill>
                <a:srgbClr val="0033CC"/>
              </a:solidFill>
              <a:latin typeface="幼圆" panose="02010509060101010101" pitchFamily="49" charset="-122"/>
              <a:ea typeface="幼圆" panose="02010509060101010101" pitchFamily="49" charset="-122"/>
            </a:endParaRPr>
          </a:p>
        </p:txBody>
      </p:sp>
      <p:sp>
        <p:nvSpPr>
          <p:cNvPr id="71686" name="Text Box 4"/>
          <p:cNvSpPr txBox="1">
            <a:spLocks noChangeArrowheads="1"/>
          </p:cNvSpPr>
          <p:nvPr/>
        </p:nvSpPr>
        <p:spPr bwMode="auto">
          <a:xfrm>
            <a:off x="971550" y="2268538"/>
            <a:ext cx="14398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3200" b="1">
                <a:solidFill>
                  <a:srgbClr val="FF0000"/>
                </a:solidFill>
                <a:latin typeface="幼圆" panose="02010509060101010101" pitchFamily="49" charset="-122"/>
                <a:ea typeface="幼圆" panose="02010509060101010101" pitchFamily="49" charset="-122"/>
              </a:rPr>
              <a:t>外界</a:t>
            </a:r>
            <a:endParaRPr kumimoji="1" lang="en-US" altLang="zh-CN" sz="3200" b="1">
              <a:solidFill>
                <a:srgbClr val="FF0000"/>
              </a:solidFill>
              <a:latin typeface="幼圆" panose="02010509060101010101" pitchFamily="49" charset="-122"/>
              <a:ea typeface="幼圆" panose="02010509060101010101" pitchFamily="49" charset="-122"/>
            </a:endParaRPr>
          </a:p>
        </p:txBody>
      </p:sp>
      <p:cxnSp>
        <p:nvCxnSpPr>
          <p:cNvPr id="71687" name="直接箭头连接符 23"/>
          <p:cNvCxnSpPr>
            <a:cxnSpLocks noChangeShapeType="1"/>
          </p:cNvCxnSpPr>
          <p:nvPr/>
        </p:nvCxnSpPr>
        <p:spPr bwMode="auto">
          <a:xfrm flipH="1" flipV="1">
            <a:off x="2852738" y="4462463"/>
            <a:ext cx="214312" cy="503237"/>
          </a:xfrm>
          <a:prstGeom prst="straightConnector1">
            <a:avLst/>
          </a:prstGeom>
          <a:noFill/>
          <a:ln w="57150" algn="ctr">
            <a:solidFill>
              <a:srgbClr val="0033CC"/>
            </a:solidFill>
            <a:round/>
            <a:headEnd/>
            <a:tailEnd type="triangle" w="med" len="med"/>
          </a:ln>
          <a:extLst>
            <a:ext uri="{909E8E84-426E-40DD-AFC4-6F175D3DCCD1}">
              <a14:hiddenFill xmlns:a14="http://schemas.microsoft.com/office/drawing/2010/main">
                <a:noFill/>
              </a14:hiddenFill>
            </a:ext>
          </a:extLst>
        </p:spPr>
      </p:cxnSp>
      <p:sp>
        <p:nvSpPr>
          <p:cNvPr id="14" name="圆角矩形 4"/>
          <p:cNvSpPr>
            <a:spLocks noChangeArrowheads="1"/>
          </p:cNvSpPr>
          <p:nvPr/>
        </p:nvSpPr>
        <p:spPr bwMode="auto">
          <a:xfrm>
            <a:off x="4089400" y="2411413"/>
            <a:ext cx="4886325" cy="2862262"/>
          </a:xfrm>
          <a:prstGeom prst="roundRect">
            <a:avLst>
              <a:gd name="adj" fmla="val 16667"/>
            </a:avLst>
          </a:prstGeom>
          <a:solidFill>
            <a:schemeClr val="accent1">
              <a:lumMod val="20000"/>
              <a:lumOff val="80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defRPr/>
            </a:pPr>
            <a:r>
              <a:rPr kumimoji="1" lang="zh-CN" altLang="en-US" sz="2000" b="1" dirty="0" smtClean="0">
                <a:solidFill>
                  <a:srgbClr val="FF0000"/>
                </a:solidFill>
                <a:ea typeface="幼圆" panose="02010509060101010101" pitchFamily="49" charset="-122"/>
                <a:cs typeface="Times New Roman" panose="02020603050405020304" pitchFamily="18" charset="0"/>
              </a:rPr>
              <a:t>与外界</a:t>
            </a:r>
            <a:r>
              <a:rPr kumimoji="1" lang="zh-CN" altLang="en-US" sz="2000" b="1" dirty="0" smtClean="0">
                <a:solidFill>
                  <a:srgbClr val="0033CC"/>
                </a:solidFill>
                <a:ea typeface="幼圆" panose="02010509060101010101" pitchFamily="49" charset="-122"/>
                <a:cs typeface="Times New Roman" panose="02020603050405020304" pitchFamily="18" charset="0"/>
              </a:rPr>
              <a:t>有质量</a:t>
            </a:r>
            <a:r>
              <a:rPr kumimoji="1" lang="zh-CN" altLang="en-US" sz="2000" b="1" dirty="0" smtClean="0">
                <a:ea typeface="幼圆" panose="02010509060101010101" pitchFamily="49" charset="-122"/>
                <a:cs typeface="Times New Roman" panose="02020603050405020304" pitchFamily="18" charset="0"/>
              </a:rPr>
              <a:t>交换：      开口系统</a:t>
            </a:r>
            <a:endParaRPr kumimoji="1" lang="en-US" altLang="zh-CN" sz="2000" b="1" dirty="0" smtClean="0">
              <a:ea typeface="幼圆" panose="02010509060101010101" pitchFamily="49" charset="-122"/>
              <a:cs typeface="Times New Roman" panose="02020603050405020304" pitchFamily="18" charset="0"/>
            </a:endParaRPr>
          </a:p>
          <a:p>
            <a:pPr>
              <a:lnSpc>
                <a:spcPct val="150000"/>
              </a:lnSpc>
              <a:defRPr/>
            </a:pPr>
            <a:r>
              <a:rPr kumimoji="1" lang="zh-CN" altLang="en-US" sz="2000" b="1" dirty="0" smtClean="0">
                <a:solidFill>
                  <a:srgbClr val="0033CC"/>
                </a:solidFill>
                <a:ea typeface="幼圆" panose="02010509060101010101" pitchFamily="49" charset="-122"/>
                <a:cs typeface="Times New Roman" panose="02020603050405020304" pitchFamily="18" charset="0"/>
              </a:rPr>
              <a:t>            没有质量</a:t>
            </a:r>
            <a:r>
              <a:rPr kumimoji="1" lang="zh-CN" altLang="en-US" sz="2000" b="1" dirty="0" smtClean="0">
                <a:ea typeface="幼圆" panose="02010509060101010101" pitchFamily="49" charset="-122"/>
                <a:cs typeface="Times New Roman" panose="02020603050405020304" pitchFamily="18" charset="0"/>
              </a:rPr>
              <a:t>交换：  闭口系统</a:t>
            </a:r>
            <a:endParaRPr kumimoji="1" lang="en-US" altLang="zh-CN" sz="2000" b="1" dirty="0" smtClean="0">
              <a:ea typeface="幼圆" panose="02010509060101010101" pitchFamily="49" charset="-122"/>
              <a:cs typeface="Times New Roman" panose="02020603050405020304" pitchFamily="18" charset="0"/>
            </a:endParaRPr>
          </a:p>
          <a:p>
            <a:pPr>
              <a:lnSpc>
                <a:spcPct val="150000"/>
              </a:lnSpc>
              <a:defRPr/>
            </a:pPr>
            <a:r>
              <a:rPr kumimoji="1" lang="zh-CN" altLang="en-US" sz="2000" b="1" dirty="0" smtClean="0">
                <a:solidFill>
                  <a:srgbClr val="0033CC"/>
                </a:solidFill>
                <a:ea typeface="幼圆" panose="02010509060101010101" pitchFamily="49" charset="-122"/>
                <a:cs typeface="Times New Roman" panose="02020603050405020304" pitchFamily="18" charset="0"/>
              </a:rPr>
              <a:t>            没有热量</a:t>
            </a:r>
            <a:r>
              <a:rPr kumimoji="1" lang="zh-CN" altLang="en-US" sz="2000" b="1" dirty="0" smtClean="0">
                <a:ea typeface="幼圆" panose="02010509060101010101" pitchFamily="49" charset="-122"/>
                <a:cs typeface="Times New Roman" panose="02020603050405020304" pitchFamily="18" charset="0"/>
              </a:rPr>
              <a:t>交换：  绝热系统</a:t>
            </a:r>
            <a:endParaRPr kumimoji="1" lang="en-US" altLang="zh-CN" sz="2000" b="1" dirty="0" smtClean="0">
              <a:ea typeface="幼圆" panose="02010509060101010101" pitchFamily="49" charset="-122"/>
              <a:cs typeface="Times New Roman" panose="02020603050405020304" pitchFamily="18" charset="0"/>
            </a:endParaRPr>
          </a:p>
          <a:p>
            <a:pPr>
              <a:lnSpc>
                <a:spcPct val="150000"/>
              </a:lnSpc>
              <a:defRPr/>
            </a:pPr>
            <a:r>
              <a:rPr kumimoji="1" lang="zh-CN" altLang="en-US" sz="2000" b="1" dirty="0" smtClean="0">
                <a:solidFill>
                  <a:srgbClr val="0033CC"/>
                </a:solidFill>
                <a:ea typeface="幼圆" panose="02010509060101010101" pitchFamily="49" charset="-122"/>
                <a:cs typeface="Times New Roman" panose="02020603050405020304" pitchFamily="18" charset="0"/>
              </a:rPr>
              <a:t>既没有质量也没有热量</a:t>
            </a:r>
            <a:r>
              <a:rPr kumimoji="1" lang="zh-CN" altLang="en-US" sz="2000" b="1" dirty="0" smtClean="0">
                <a:ea typeface="幼圆" panose="02010509060101010101" pitchFamily="49" charset="-122"/>
                <a:cs typeface="Times New Roman" panose="02020603050405020304" pitchFamily="18" charset="0"/>
              </a:rPr>
              <a:t>交换：孤立系统</a:t>
            </a: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1"/>
          <p:cNvSpPr txBox="1">
            <a:spLocks noChangeArrowheads="1"/>
          </p:cNvSpPr>
          <p:nvPr/>
        </p:nvSpPr>
        <p:spPr bwMode="auto">
          <a:xfrm>
            <a:off x="107950" y="188913"/>
            <a:ext cx="37909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zh-CN" altLang="en-US" sz="2800" b="1">
                <a:solidFill>
                  <a:srgbClr val="FF0000"/>
                </a:solidFill>
                <a:latin typeface="幼圆" panose="02010509060101010101" pitchFamily="49" charset="-122"/>
                <a:ea typeface="幼圆" panose="02010509060101010101" pitchFamily="49" charset="-122"/>
              </a:rPr>
              <a:t>热力学状态和状态参数</a:t>
            </a:r>
          </a:p>
        </p:txBody>
      </p:sp>
      <p:sp>
        <p:nvSpPr>
          <p:cNvPr id="72707" name="Rectangle 3"/>
          <p:cNvSpPr>
            <a:spLocks noChangeArrowheads="1"/>
          </p:cNvSpPr>
          <p:nvPr/>
        </p:nvSpPr>
        <p:spPr bwMode="auto">
          <a:xfrm>
            <a:off x="387350" y="1935163"/>
            <a:ext cx="8374063" cy="97631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kumimoji="1" lang="zh-CN" altLang="en-US" sz="2000" b="1">
                <a:solidFill>
                  <a:srgbClr val="FF0000"/>
                </a:solidFill>
                <a:ea typeface="幼圆" panose="02010509060101010101" pitchFamily="49" charset="-122"/>
                <a:cs typeface="Times New Roman" panose="02020603050405020304" pitchFamily="18" charset="0"/>
              </a:rPr>
              <a:t>状态参数</a:t>
            </a:r>
            <a:r>
              <a:rPr kumimoji="1" lang="zh-CN" altLang="en-US" sz="2000" b="1">
                <a:ea typeface="幼圆" panose="02010509060101010101" pitchFamily="49" charset="-122"/>
                <a:cs typeface="Times New Roman" panose="02020603050405020304" pitchFamily="18" charset="0"/>
              </a:rPr>
              <a:t>（</a:t>
            </a:r>
            <a:r>
              <a:rPr kumimoji="1" lang="en-US" altLang="zh-CN" sz="2000" b="1">
                <a:ea typeface="幼圆" panose="02010509060101010101" pitchFamily="49" charset="-122"/>
                <a:cs typeface="Times New Roman" panose="02020603050405020304" pitchFamily="18" charset="0"/>
              </a:rPr>
              <a:t>State properties</a:t>
            </a:r>
            <a:r>
              <a:rPr kumimoji="1" lang="zh-CN" altLang="en-US" sz="2000" b="1">
                <a:ea typeface="幼圆" panose="02010509060101010101" pitchFamily="49" charset="-122"/>
                <a:cs typeface="Times New Roman" panose="02020603050405020304" pitchFamily="18" charset="0"/>
              </a:rPr>
              <a:t>）</a:t>
            </a:r>
          </a:p>
          <a:p>
            <a:pPr>
              <a:lnSpc>
                <a:spcPct val="150000"/>
              </a:lnSpc>
            </a:pPr>
            <a:r>
              <a:rPr kumimoji="1" lang="zh-CN" altLang="en-US" sz="2000">
                <a:ea typeface="幼圆" panose="02010509060101010101" pitchFamily="49" charset="-122"/>
                <a:cs typeface="Times New Roman" panose="02020603050405020304" pitchFamily="18" charset="0"/>
              </a:rPr>
              <a:t>           </a:t>
            </a:r>
            <a:r>
              <a:rPr kumimoji="1" lang="en-US" altLang="zh-CN" sz="2000" b="1">
                <a:ea typeface="幼圆" panose="02010509060101010101" pitchFamily="49" charset="-122"/>
                <a:cs typeface="Times New Roman" panose="02020603050405020304" pitchFamily="18" charset="0"/>
              </a:rPr>
              <a:t>—</a:t>
            </a:r>
            <a:r>
              <a:rPr kumimoji="1" lang="zh-CN" altLang="en-US" sz="2000" b="1">
                <a:ea typeface="幼圆" panose="02010509060101010101" pitchFamily="49" charset="-122"/>
                <a:cs typeface="Times New Roman" panose="02020603050405020304" pitchFamily="18" charset="0"/>
              </a:rPr>
              <a:t>描述物系所处</a:t>
            </a:r>
            <a:r>
              <a:rPr kumimoji="1" lang="zh-CN" altLang="en-US" sz="2000" b="1">
                <a:solidFill>
                  <a:srgbClr val="0033CC"/>
                </a:solidFill>
                <a:ea typeface="幼圆" panose="02010509060101010101" pitchFamily="49" charset="-122"/>
                <a:cs typeface="Times New Roman" panose="02020603050405020304" pitchFamily="18" charset="0"/>
              </a:rPr>
              <a:t>平衡状态</a:t>
            </a:r>
            <a:r>
              <a:rPr kumimoji="1" lang="zh-CN" altLang="en-US" sz="2000" b="1">
                <a:ea typeface="幼圆" panose="02010509060101010101" pitchFamily="49" charset="-122"/>
                <a:cs typeface="Times New Roman" panose="02020603050405020304" pitchFamily="18" charset="0"/>
              </a:rPr>
              <a:t>的</a:t>
            </a:r>
            <a:r>
              <a:rPr kumimoji="1" lang="zh-CN" altLang="en-US" sz="2000" b="1">
                <a:solidFill>
                  <a:srgbClr val="0033CC"/>
                </a:solidFill>
                <a:ea typeface="幼圆" panose="02010509060101010101" pitchFamily="49" charset="-122"/>
                <a:cs typeface="Times New Roman" panose="02020603050405020304" pitchFamily="18" charset="0"/>
              </a:rPr>
              <a:t>宏观</a:t>
            </a:r>
            <a:r>
              <a:rPr kumimoji="1" lang="zh-CN" altLang="en-US" sz="2000" b="1">
                <a:ea typeface="幼圆" panose="02010509060101010101" pitchFamily="49" charset="-122"/>
                <a:cs typeface="Times New Roman" panose="02020603050405020304" pitchFamily="18" charset="0"/>
              </a:rPr>
              <a:t>物理量</a:t>
            </a:r>
            <a:endParaRPr kumimoji="1" lang="en-US" altLang="zh-CN" sz="2000" b="1">
              <a:ea typeface="幼圆" panose="02010509060101010101" pitchFamily="49" charset="-122"/>
              <a:cs typeface="Times New Roman" panose="02020603050405020304" pitchFamily="18" charset="0"/>
            </a:endParaRPr>
          </a:p>
          <a:p>
            <a:pPr>
              <a:lnSpc>
                <a:spcPct val="150000"/>
              </a:lnSpc>
            </a:pPr>
            <a:endParaRPr kumimoji="1" lang="en-US" altLang="zh-CN" sz="2000" b="1">
              <a:ea typeface="幼圆" panose="02010509060101010101" pitchFamily="49" charset="-122"/>
              <a:cs typeface="Times New Roman" panose="02020603050405020304" pitchFamily="18" charset="0"/>
            </a:endParaRPr>
          </a:p>
          <a:p>
            <a:pPr>
              <a:lnSpc>
                <a:spcPct val="150000"/>
              </a:lnSpc>
            </a:pPr>
            <a:endParaRPr kumimoji="1" lang="en-US" altLang="zh-CN" sz="2000" b="1">
              <a:ea typeface="幼圆" panose="02010509060101010101" pitchFamily="49" charset="-122"/>
              <a:cs typeface="Times New Roman" panose="02020603050405020304" pitchFamily="18" charset="0"/>
            </a:endParaRPr>
          </a:p>
          <a:p>
            <a:pPr>
              <a:spcBef>
                <a:spcPct val="20000"/>
              </a:spcBef>
            </a:pPr>
            <a:endParaRPr kumimoji="1" lang="zh-CN" altLang="en-US" sz="2400" b="1">
              <a:latin typeface="幼圆" panose="02010509060101010101" pitchFamily="49" charset="-122"/>
              <a:ea typeface="幼圆" panose="02010509060101010101" pitchFamily="49" charset="-122"/>
              <a:cs typeface="Times New Roman" panose="02020603050405020304" pitchFamily="18" charset="0"/>
            </a:endParaRPr>
          </a:p>
          <a:p>
            <a:pPr>
              <a:spcBef>
                <a:spcPct val="20000"/>
              </a:spcBef>
            </a:pPr>
            <a:r>
              <a:rPr kumimoji="1" lang="zh-CN" altLang="en-US" sz="2400">
                <a:latin typeface="幼圆" panose="02010509060101010101" pitchFamily="49" charset="-122"/>
                <a:ea typeface="幼圆" panose="02010509060101010101" pitchFamily="49" charset="-122"/>
                <a:cs typeface="Times New Roman" panose="02020603050405020304" pitchFamily="18" charset="0"/>
              </a:rPr>
              <a:t>              </a:t>
            </a:r>
          </a:p>
        </p:txBody>
      </p:sp>
      <p:sp>
        <p:nvSpPr>
          <p:cNvPr id="72708" name="圆角矩形 4"/>
          <p:cNvSpPr>
            <a:spLocks noChangeArrowheads="1"/>
          </p:cNvSpPr>
          <p:nvPr/>
        </p:nvSpPr>
        <p:spPr bwMode="auto">
          <a:xfrm>
            <a:off x="365125" y="887413"/>
            <a:ext cx="8369300" cy="957262"/>
          </a:xfrm>
          <a:prstGeom prst="roundRect">
            <a:avLst>
              <a:gd name="adj" fmla="val 16667"/>
            </a:avLst>
          </a:prstGeom>
          <a:solidFill>
            <a:srgbClr val="CCFF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kumimoji="1" lang="zh-CN" altLang="en-US" sz="2000" b="1">
                <a:solidFill>
                  <a:srgbClr val="FF0000"/>
                </a:solidFill>
                <a:ea typeface="幼圆" panose="02010509060101010101" pitchFamily="49" charset="-122"/>
                <a:cs typeface="Times New Roman" panose="02020603050405020304" pitchFamily="18" charset="0"/>
              </a:rPr>
              <a:t>热力学状态</a:t>
            </a:r>
            <a:r>
              <a:rPr kumimoji="1" lang="zh-CN" altLang="en-US" sz="2000" b="1">
                <a:ea typeface="幼圆" panose="02010509060101010101" pitchFamily="49" charset="-122"/>
                <a:cs typeface="Times New Roman" panose="02020603050405020304" pitchFamily="18" charset="0"/>
              </a:rPr>
              <a:t>（</a:t>
            </a:r>
            <a:r>
              <a:rPr kumimoji="1" lang="en-US" altLang="zh-CN" sz="2000" b="1">
                <a:ea typeface="幼圆" panose="02010509060101010101" pitchFamily="49" charset="-122"/>
                <a:cs typeface="Times New Roman" panose="02020603050405020304" pitchFamily="18" charset="0"/>
              </a:rPr>
              <a:t>State of thermodynamic system</a:t>
            </a:r>
            <a:r>
              <a:rPr kumimoji="1" lang="zh-CN" altLang="en-US" sz="2000" b="1">
                <a:ea typeface="幼圆" panose="02010509060101010101" pitchFamily="49" charset="-122"/>
                <a:cs typeface="Times New Roman" panose="02020603050405020304" pitchFamily="18" charset="0"/>
              </a:rPr>
              <a:t>）</a:t>
            </a:r>
          </a:p>
          <a:p>
            <a:pPr>
              <a:lnSpc>
                <a:spcPct val="150000"/>
              </a:lnSpc>
            </a:pPr>
            <a:r>
              <a:rPr kumimoji="1" lang="zh-CN" altLang="en-US" sz="2000" b="1">
                <a:ea typeface="幼圆" panose="02010509060101010101" pitchFamily="49" charset="-122"/>
                <a:cs typeface="Times New Roman" panose="02020603050405020304" pitchFamily="18" charset="0"/>
              </a:rPr>
              <a:t>        </a:t>
            </a:r>
            <a:r>
              <a:rPr kumimoji="1" lang="en-US" altLang="zh-CN" sz="2000" b="1">
                <a:ea typeface="幼圆" panose="02010509060101010101" pitchFamily="49" charset="-122"/>
                <a:cs typeface="Times New Roman" panose="02020603050405020304" pitchFamily="18" charset="0"/>
              </a:rPr>
              <a:t>—</a:t>
            </a:r>
            <a:r>
              <a:rPr kumimoji="1" lang="zh-CN" altLang="en-US" sz="2000" b="1">
                <a:solidFill>
                  <a:srgbClr val="0033CC"/>
                </a:solidFill>
                <a:ea typeface="幼圆" panose="02010509060101010101" pitchFamily="49" charset="-122"/>
                <a:cs typeface="Times New Roman" panose="02020603050405020304" pitchFamily="18" charset="0"/>
              </a:rPr>
              <a:t>工质</a:t>
            </a:r>
            <a:r>
              <a:rPr kumimoji="1" lang="zh-CN" altLang="en-US" sz="2000" b="1">
                <a:ea typeface="幼圆" panose="02010509060101010101" pitchFamily="49" charset="-122"/>
                <a:cs typeface="Times New Roman" panose="02020603050405020304" pitchFamily="18" charset="0"/>
              </a:rPr>
              <a:t>在热力变化过程中的某一</a:t>
            </a:r>
            <a:r>
              <a:rPr kumimoji="1" lang="zh-CN" altLang="en-US" sz="2000" b="1">
                <a:solidFill>
                  <a:srgbClr val="0033CC"/>
                </a:solidFill>
                <a:ea typeface="幼圆" panose="02010509060101010101" pitchFamily="49" charset="-122"/>
                <a:cs typeface="Times New Roman" panose="02020603050405020304" pitchFamily="18" charset="0"/>
              </a:rPr>
              <a:t>瞬间</a:t>
            </a:r>
            <a:r>
              <a:rPr kumimoji="1" lang="zh-CN" altLang="en-US" sz="2000" b="1">
                <a:ea typeface="幼圆" panose="02010509060101010101" pitchFamily="49" charset="-122"/>
                <a:cs typeface="Times New Roman" panose="02020603050405020304" pitchFamily="18" charset="0"/>
              </a:rPr>
              <a:t>所呈现的</a:t>
            </a:r>
            <a:r>
              <a:rPr kumimoji="1" lang="zh-CN" altLang="en-US" sz="2000" b="1">
                <a:solidFill>
                  <a:srgbClr val="0033CC"/>
                </a:solidFill>
                <a:ea typeface="幼圆" panose="02010509060101010101" pitchFamily="49" charset="-122"/>
                <a:cs typeface="Times New Roman" panose="02020603050405020304" pitchFamily="18" charset="0"/>
              </a:rPr>
              <a:t>宏观</a:t>
            </a:r>
            <a:r>
              <a:rPr kumimoji="1" lang="zh-CN" altLang="en-US" sz="2000" b="1">
                <a:ea typeface="幼圆" panose="02010509060101010101" pitchFamily="49" charset="-122"/>
                <a:cs typeface="Times New Roman" panose="02020603050405020304" pitchFamily="18" charset="0"/>
              </a:rPr>
              <a:t>物理状况</a:t>
            </a:r>
          </a:p>
        </p:txBody>
      </p:sp>
      <p:sp>
        <p:nvSpPr>
          <p:cNvPr id="7" name="Rectangle 3"/>
          <p:cNvSpPr>
            <a:spLocks noChangeArrowheads="1"/>
          </p:cNvSpPr>
          <p:nvPr/>
        </p:nvSpPr>
        <p:spPr bwMode="auto">
          <a:xfrm>
            <a:off x="360363" y="3011488"/>
            <a:ext cx="8374062" cy="3098800"/>
          </a:xfrm>
          <a:prstGeom prst="rect">
            <a:avLst/>
          </a:prstGeom>
          <a:solidFill>
            <a:schemeClr val="accent1">
              <a:lumMod val="20000"/>
              <a:lumOff val="80000"/>
            </a:schemeClr>
          </a:solidFill>
          <a:ln>
            <a:noFill/>
          </a:ln>
          <a:effectLst/>
        </p:spPr>
        <p:txBody>
          <a:bodyPr/>
          <a:lstStyle>
            <a:lvl1pPr marL="342900" indent="-3429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50000"/>
              </a:lnSpc>
              <a:spcBef>
                <a:spcPts val="0"/>
              </a:spcBef>
              <a:defRPr/>
            </a:pPr>
            <a:r>
              <a:rPr kumimoji="1" lang="zh-CN" altLang="en-US" sz="2800" b="1" dirty="0" smtClean="0">
                <a:solidFill>
                  <a:srgbClr val="FF0000"/>
                </a:solidFill>
                <a:ea typeface="幼圆" panose="02010509060101010101" pitchFamily="49" charset="-122"/>
                <a:cs typeface="Times New Roman" panose="02020603050405020304" pitchFamily="18" charset="0"/>
              </a:rPr>
              <a:t>特     点</a:t>
            </a:r>
            <a:endParaRPr kumimoji="1" lang="en-US" altLang="zh-CN" sz="2800" b="1" dirty="0" smtClean="0">
              <a:solidFill>
                <a:srgbClr val="FF0000"/>
              </a:solidFill>
              <a:ea typeface="幼圆" panose="02010509060101010101" pitchFamily="49" charset="-122"/>
              <a:cs typeface="Times New Roman" panose="02020603050405020304" pitchFamily="18" charset="0"/>
            </a:endParaRPr>
          </a:p>
          <a:p>
            <a:pPr>
              <a:lnSpc>
                <a:spcPct val="150000"/>
              </a:lnSpc>
              <a:spcBef>
                <a:spcPts val="0"/>
              </a:spcBef>
              <a:buClr>
                <a:srgbClr val="FF0000"/>
              </a:buClr>
              <a:buFont typeface="Wingdings" panose="05000000000000000000" pitchFamily="2" charset="2"/>
              <a:buChar char="u"/>
              <a:defRPr/>
            </a:pPr>
            <a:r>
              <a:rPr kumimoji="1" lang="zh-CN" altLang="en-US" sz="2000" b="1" dirty="0" smtClean="0">
                <a:ea typeface="幼圆" panose="02010509060101010101" pitchFamily="49" charset="-122"/>
                <a:cs typeface="Times New Roman" panose="02020603050405020304" pitchFamily="18" charset="0"/>
              </a:rPr>
              <a:t>状态参数是</a:t>
            </a:r>
            <a:r>
              <a:rPr kumimoji="1" lang="zh-CN" altLang="en-US" sz="2000" b="1" dirty="0" smtClean="0">
                <a:solidFill>
                  <a:srgbClr val="0033CC"/>
                </a:solidFill>
                <a:ea typeface="幼圆" panose="02010509060101010101" pitchFamily="49" charset="-122"/>
                <a:cs typeface="Times New Roman" panose="02020603050405020304" pitchFamily="18" charset="0"/>
              </a:rPr>
              <a:t>宏观量</a:t>
            </a:r>
            <a:r>
              <a:rPr kumimoji="1" lang="zh-CN" altLang="en-US" sz="2000" b="1" dirty="0" smtClean="0">
                <a:ea typeface="幼圆" panose="02010509060101010101" pitchFamily="49" charset="-122"/>
                <a:cs typeface="Times New Roman" panose="02020603050405020304" pitchFamily="18" charset="0"/>
              </a:rPr>
              <a:t>，是大量粒子的统计平均效 应，只有</a:t>
            </a:r>
            <a:r>
              <a:rPr kumimoji="1" lang="zh-CN" altLang="en-US" sz="2000" b="1" dirty="0" smtClean="0">
                <a:solidFill>
                  <a:srgbClr val="0000FF"/>
                </a:solidFill>
                <a:ea typeface="幼圆" panose="02010509060101010101" pitchFamily="49" charset="-122"/>
                <a:cs typeface="Times New Roman" panose="02020603050405020304" pitchFamily="18" charset="0"/>
              </a:rPr>
              <a:t>平衡态</a:t>
            </a:r>
            <a:r>
              <a:rPr kumimoji="1" lang="zh-CN" altLang="en-US" sz="2000" b="1" dirty="0" smtClean="0">
                <a:ea typeface="幼圆" panose="02010509060101010101" pitchFamily="49" charset="-122"/>
                <a:cs typeface="Times New Roman" panose="02020603050405020304" pitchFamily="18" charset="0"/>
              </a:rPr>
              <a:t>才有状态参数，系统有</a:t>
            </a:r>
            <a:r>
              <a:rPr kumimoji="1" lang="zh-CN" altLang="en-US" sz="2000" b="1" dirty="0" smtClean="0">
                <a:solidFill>
                  <a:srgbClr val="0000FF"/>
                </a:solidFill>
                <a:ea typeface="幼圆" panose="02010509060101010101" pitchFamily="49" charset="-122"/>
                <a:cs typeface="Times New Roman" panose="02020603050405020304" pitchFamily="18" charset="0"/>
              </a:rPr>
              <a:t>多</a:t>
            </a:r>
            <a:r>
              <a:rPr kumimoji="1" lang="zh-CN" altLang="en-US" sz="2000" b="1" dirty="0" smtClean="0">
                <a:ea typeface="幼圆" panose="02010509060101010101" pitchFamily="49" charset="-122"/>
                <a:cs typeface="Times New Roman" panose="02020603050405020304" pitchFamily="18" charset="0"/>
              </a:rPr>
              <a:t>个状态参数，如</a:t>
            </a:r>
            <a:endParaRPr kumimoji="1" lang="en-US" altLang="zh-CN" sz="2000" b="1" dirty="0" smtClean="0">
              <a:ea typeface="幼圆" panose="02010509060101010101" pitchFamily="49" charset="-122"/>
              <a:cs typeface="Times New Roman" panose="02020603050405020304" pitchFamily="18" charset="0"/>
            </a:endParaRPr>
          </a:p>
          <a:p>
            <a:pPr>
              <a:lnSpc>
                <a:spcPct val="150000"/>
              </a:lnSpc>
              <a:spcBef>
                <a:spcPts val="0"/>
              </a:spcBef>
              <a:buClr>
                <a:srgbClr val="FF0000"/>
              </a:buClr>
              <a:buFont typeface="Wingdings" panose="05000000000000000000" pitchFamily="2" charset="2"/>
              <a:buChar char="u"/>
              <a:defRPr/>
            </a:pPr>
            <a:endParaRPr kumimoji="1" lang="en-US" altLang="zh-CN" sz="2000" b="1" dirty="0" smtClean="0">
              <a:ea typeface="幼圆" panose="02010509060101010101" pitchFamily="49" charset="-122"/>
              <a:cs typeface="Times New Roman" panose="02020603050405020304" pitchFamily="18" charset="0"/>
            </a:endParaRPr>
          </a:p>
          <a:p>
            <a:pPr>
              <a:lnSpc>
                <a:spcPct val="150000"/>
              </a:lnSpc>
              <a:spcBef>
                <a:spcPts val="1200"/>
              </a:spcBef>
              <a:buClr>
                <a:srgbClr val="FF0000"/>
              </a:buClr>
              <a:buFont typeface="Wingdings" panose="05000000000000000000" pitchFamily="2" charset="2"/>
              <a:buChar char="u"/>
              <a:defRPr/>
            </a:pPr>
            <a:r>
              <a:rPr kumimoji="1" lang="zh-CN" altLang="en-US" sz="2000" b="1" dirty="0" smtClean="0">
                <a:ea typeface="幼圆" panose="02010509060101010101" pitchFamily="49" charset="-122"/>
                <a:cs typeface="Times New Roman" panose="02020603050405020304" pitchFamily="18" charset="0"/>
              </a:rPr>
              <a:t>状态参数是</a:t>
            </a:r>
            <a:r>
              <a:rPr kumimoji="1" lang="zh-CN" altLang="en-US" sz="2000" b="1" dirty="0" smtClean="0">
                <a:solidFill>
                  <a:srgbClr val="0033CC"/>
                </a:solidFill>
                <a:ea typeface="幼圆" panose="02010509060101010101" pitchFamily="49" charset="-122"/>
                <a:cs typeface="Times New Roman" panose="02020603050405020304" pitchFamily="18" charset="0"/>
              </a:rPr>
              <a:t>单值函数</a:t>
            </a:r>
            <a:r>
              <a:rPr kumimoji="1" lang="zh-CN" altLang="en-US" sz="2000" b="1" dirty="0" smtClean="0">
                <a:ea typeface="幼圆" panose="02010509060101010101" pitchFamily="49" charset="-122"/>
                <a:cs typeface="Times New Roman" panose="02020603050405020304" pitchFamily="18" charset="0"/>
              </a:rPr>
              <a:t>，值取决于给定的状态，而与如何到达这一状态无关。</a:t>
            </a:r>
            <a:endParaRPr kumimoji="1" lang="zh-CN" altLang="en-US" sz="2400" dirty="0" smtClean="0">
              <a:latin typeface="幼圆" panose="02010509060101010101" pitchFamily="49" charset="-122"/>
              <a:ea typeface="幼圆" panose="02010509060101010101" pitchFamily="49" charset="-122"/>
              <a:cs typeface="Times New Roman" panose="02020603050405020304" pitchFamily="18" charset="0"/>
            </a:endParaRPr>
          </a:p>
        </p:txBody>
      </p:sp>
      <p:graphicFrame>
        <p:nvGraphicFramePr>
          <p:cNvPr id="72710" name="Object 4"/>
          <p:cNvGraphicFramePr>
            <a:graphicFrameLocks noChangeAspect="1"/>
          </p:cNvGraphicFramePr>
          <p:nvPr/>
        </p:nvGraphicFramePr>
        <p:xfrm>
          <a:off x="2916238" y="4560888"/>
          <a:ext cx="2663825" cy="561975"/>
        </p:xfrm>
        <a:graphic>
          <a:graphicData uri="http://schemas.openxmlformats.org/presentationml/2006/ole">
            <mc:AlternateContent xmlns:mc="http://schemas.openxmlformats.org/markup-compatibility/2006">
              <mc:Choice xmlns:v="urn:schemas-microsoft-com:vml" Requires="v">
                <p:oleObj spid="_x0000_s72715" name="Equation" r:id="rId3" imgW="965200" imgH="203200" progId="Equation.3">
                  <p:embed/>
                </p:oleObj>
              </mc:Choice>
              <mc:Fallback>
                <p:oleObj name="Equation" r:id="rId3" imgW="965200" imgH="2032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6238" y="4560888"/>
                        <a:ext cx="266382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圆角矩形 4"/>
          <p:cNvSpPr>
            <a:spLocks noChangeArrowheads="1"/>
          </p:cNvSpPr>
          <p:nvPr/>
        </p:nvSpPr>
        <p:spPr bwMode="auto">
          <a:xfrm>
            <a:off x="349250" y="3027363"/>
            <a:ext cx="8385175" cy="2273300"/>
          </a:xfrm>
          <a:prstGeom prst="roundRect">
            <a:avLst>
              <a:gd name="adj" fmla="val 16667"/>
            </a:avLst>
          </a:pr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25000"/>
              </a:lnSpc>
            </a:pPr>
            <a:endParaRPr kumimoji="1" lang="en-US" altLang="zh-CN" sz="2000">
              <a:ea typeface="幼圆" panose="02010509060101010101" pitchFamily="49" charset="-122"/>
              <a:cs typeface="Times New Roman" panose="02020603050405020304" pitchFamily="18" charset="0"/>
            </a:endParaRPr>
          </a:p>
        </p:txBody>
      </p:sp>
      <p:sp>
        <p:nvSpPr>
          <p:cNvPr id="73731" name="Text Box 9"/>
          <p:cNvSpPr txBox="1">
            <a:spLocks noChangeArrowheads="1"/>
          </p:cNvSpPr>
          <p:nvPr/>
        </p:nvSpPr>
        <p:spPr bwMode="auto">
          <a:xfrm>
            <a:off x="1187450" y="3219450"/>
            <a:ext cx="59515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buClr>
                <a:srgbClr val="FF0000"/>
              </a:buClr>
              <a:buFont typeface="Wingdings" panose="05000000000000000000" pitchFamily="2" charset="2"/>
              <a:buChar char="u"/>
            </a:pPr>
            <a:r>
              <a:rPr kumimoji="1" lang="zh-CN" altLang="en-US" sz="2000" b="1">
                <a:latin typeface="幼圆" panose="02010509060101010101" pitchFamily="49" charset="-122"/>
                <a:ea typeface="幼圆" panose="02010509060101010101" pitchFamily="49" charset="-122"/>
              </a:rPr>
              <a:t>广延量的</a:t>
            </a:r>
            <a:r>
              <a:rPr kumimoji="1" lang="zh-CN" altLang="en-US" sz="2000" b="1">
                <a:solidFill>
                  <a:srgbClr val="0033CC"/>
                </a:solidFill>
                <a:latin typeface="幼圆" panose="02010509060101010101" pitchFamily="49" charset="-122"/>
                <a:ea typeface="幼圆" panose="02010509060101010101" pitchFamily="49" charset="-122"/>
              </a:rPr>
              <a:t>比参数</a:t>
            </a:r>
            <a:r>
              <a:rPr kumimoji="1" lang="zh-CN" altLang="en-US" sz="2000" b="1">
                <a:latin typeface="幼圆" panose="02010509060101010101" pitchFamily="49" charset="-122"/>
                <a:ea typeface="幼圆" panose="02010509060101010101" pitchFamily="49" charset="-122"/>
              </a:rPr>
              <a:t>具有强度量特性，不具备可加性</a:t>
            </a:r>
          </a:p>
        </p:txBody>
      </p:sp>
      <p:sp>
        <p:nvSpPr>
          <p:cNvPr id="73732" name="Text Box 2"/>
          <p:cNvSpPr txBox="1">
            <a:spLocks noChangeArrowheads="1"/>
          </p:cNvSpPr>
          <p:nvPr/>
        </p:nvSpPr>
        <p:spPr bwMode="auto">
          <a:xfrm>
            <a:off x="192088" y="134938"/>
            <a:ext cx="270986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zh-CN" altLang="en-US" sz="2800" b="1">
                <a:solidFill>
                  <a:srgbClr val="FF0000"/>
                </a:solidFill>
                <a:latin typeface="幼圆" panose="02010509060101010101" pitchFamily="49" charset="-122"/>
                <a:ea typeface="幼圆" panose="02010509060101010101" pitchFamily="49" charset="-122"/>
              </a:rPr>
              <a:t>状态参数的分类</a:t>
            </a:r>
          </a:p>
        </p:txBody>
      </p:sp>
      <p:sp>
        <p:nvSpPr>
          <p:cNvPr id="12" name="圆角矩形 4"/>
          <p:cNvSpPr>
            <a:spLocks noChangeArrowheads="1"/>
          </p:cNvSpPr>
          <p:nvPr/>
        </p:nvSpPr>
        <p:spPr bwMode="auto">
          <a:xfrm>
            <a:off x="354013" y="1479550"/>
            <a:ext cx="1347787" cy="574675"/>
          </a:xfrm>
          <a:prstGeom prst="roundRect">
            <a:avLst>
              <a:gd name="adj" fmla="val 16667"/>
            </a:avLst>
          </a:prstGeom>
          <a:solidFill>
            <a:schemeClr val="accent2">
              <a:lumMod val="75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50000"/>
              </a:lnSpc>
              <a:defRPr/>
            </a:pPr>
            <a:r>
              <a:rPr lang="zh-CN" altLang="en-US" sz="2000" b="1" dirty="0" smtClean="0">
                <a:solidFill>
                  <a:schemeClr val="bg1"/>
                </a:solidFill>
                <a:ea typeface="幼圆" panose="02010509060101010101" pitchFamily="49" charset="-122"/>
                <a:cs typeface="Times New Roman" panose="02020603050405020304" pitchFamily="18" charset="0"/>
              </a:rPr>
              <a:t>状态参数</a:t>
            </a:r>
            <a:endParaRPr lang="en-US" altLang="zh-CN" sz="2000" b="1" dirty="0">
              <a:solidFill>
                <a:schemeClr val="bg1"/>
              </a:solidFill>
              <a:ea typeface="幼圆" panose="02010509060101010101" pitchFamily="49" charset="-122"/>
              <a:cs typeface="Times New Roman" panose="02020603050405020304" pitchFamily="18" charset="0"/>
            </a:endParaRPr>
          </a:p>
        </p:txBody>
      </p:sp>
      <p:sp>
        <p:nvSpPr>
          <p:cNvPr id="13" name="圆角矩形 4"/>
          <p:cNvSpPr>
            <a:spLocks noChangeArrowheads="1"/>
          </p:cNvSpPr>
          <p:nvPr/>
        </p:nvSpPr>
        <p:spPr bwMode="auto">
          <a:xfrm>
            <a:off x="2125663" y="1052513"/>
            <a:ext cx="2008187" cy="755650"/>
          </a:xfrm>
          <a:prstGeom prst="roundRect">
            <a:avLst>
              <a:gd name="adj" fmla="val 16667"/>
            </a:avLst>
          </a:prstGeom>
          <a:solidFill>
            <a:schemeClr val="accent2">
              <a:lumMod val="75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50000"/>
              </a:lnSpc>
              <a:defRPr/>
            </a:pPr>
            <a:r>
              <a:rPr lang="zh-CN" altLang="en-US" sz="2000" b="1" dirty="0" smtClean="0">
                <a:solidFill>
                  <a:schemeClr val="bg1"/>
                </a:solidFill>
                <a:ea typeface="幼圆" panose="02010509060101010101" pitchFamily="49" charset="-122"/>
                <a:cs typeface="Times New Roman" panose="02020603050405020304" pitchFamily="18" charset="0"/>
              </a:rPr>
              <a:t>强度量</a:t>
            </a:r>
            <a:endParaRPr lang="en-US" altLang="zh-CN" sz="2000" b="1" dirty="0" smtClean="0">
              <a:solidFill>
                <a:schemeClr val="bg1"/>
              </a:solidFill>
              <a:ea typeface="幼圆" panose="02010509060101010101" pitchFamily="49" charset="-122"/>
              <a:cs typeface="Times New Roman" panose="02020603050405020304" pitchFamily="18" charset="0"/>
            </a:endParaRPr>
          </a:p>
          <a:p>
            <a:pPr algn="ctr">
              <a:lnSpc>
                <a:spcPct val="150000"/>
              </a:lnSpc>
              <a:defRPr/>
            </a:pPr>
            <a:r>
              <a:rPr kumimoji="1" lang="en-US" altLang="zh-CN" sz="1600" b="1" dirty="0" smtClean="0">
                <a:solidFill>
                  <a:schemeClr val="bg1"/>
                </a:solidFill>
                <a:ea typeface="楷体_GB2312" pitchFamily="49" charset="-122"/>
              </a:rPr>
              <a:t>Intensive </a:t>
            </a:r>
            <a:r>
              <a:rPr kumimoji="1" lang="en-US" altLang="zh-CN" sz="1600" b="1" dirty="0">
                <a:solidFill>
                  <a:schemeClr val="bg1"/>
                </a:solidFill>
                <a:ea typeface="楷体_GB2312" pitchFamily="49" charset="-122"/>
              </a:rPr>
              <a:t>property</a:t>
            </a:r>
            <a:endParaRPr lang="en-US" altLang="zh-CN" sz="1600" b="1" dirty="0">
              <a:solidFill>
                <a:schemeClr val="bg1"/>
              </a:solidFill>
              <a:ea typeface="幼圆" panose="02010509060101010101" pitchFamily="49" charset="-122"/>
              <a:cs typeface="Times New Roman" panose="02020603050405020304" pitchFamily="18" charset="0"/>
            </a:endParaRPr>
          </a:p>
        </p:txBody>
      </p:sp>
      <p:sp>
        <p:nvSpPr>
          <p:cNvPr id="17" name="圆角矩形 4"/>
          <p:cNvSpPr>
            <a:spLocks noChangeArrowheads="1"/>
          </p:cNvSpPr>
          <p:nvPr/>
        </p:nvSpPr>
        <p:spPr bwMode="auto">
          <a:xfrm>
            <a:off x="2105025" y="1952625"/>
            <a:ext cx="2028825" cy="766763"/>
          </a:xfrm>
          <a:prstGeom prst="roundRect">
            <a:avLst>
              <a:gd name="adj" fmla="val 16667"/>
            </a:avLst>
          </a:prstGeom>
          <a:solidFill>
            <a:schemeClr val="accent2">
              <a:lumMod val="75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50000"/>
              </a:lnSpc>
              <a:defRPr/>
            </a:pPr>
            <a:r>
              <a:rPr kumimoji="1" lang="zh-CN" altLang="en-US" sz="2000" b="1" dirty="0" smtClean="0">
                <a:solidFill>
                  <a:schemeClr val="bg1"/>
                </a:solidFill>
                <a:latin typeface="幼圆" panose="02010509060101010101" pitchFamily="49" charset="-122"/>
                <a:ea typeface="幼圆" panose="02010509060101010101" pitchFamily="49" charset="-122"/>
              </a:rPr>
              <a:t>广延量</a:t>
            </a:r>
            <a:endParaRPr kumimoji="1" lang="en-US" altLang="zh-CN" sz="2000" b="1" dirty="0" smtClean="0">
              <a:solidFill>
                <a:schemeClr val="bg1"/>
              </a:solidFill>
              <a:latin typeface="幼圆" panose="02010509060101010101" pitchFamily="49" charset="-122"/>
              <a:ea typeface="幼圆" panose="02010509060101010101" pitchFamily="49" charset="-122"/>
            </a:endParaRPr>
          </a:p>
          <a:p>
            <a:pPr algn="ctr">
              <a:lnSpc>
                <a:spcPct val="150000"/>
              </a:lnSpc>
              <a:defRPr/>
            </a:pPr>
            <a:r>
              <a:rPr kumimoji="1" lang="en-US" altLang="zh-CN" sz="1600" b="1" dirty="0" smtClean="0">
                <a:solidFill>
                  <a:schemeClr val="bg1"/>
                </a:solidFill>
                <a:ea typeface="楷体_GB2312" pitchFamily="49" charset="-122"/>
              </a:rPr>
              <a:t>Extensive </a:t>
            </a:r>
            <a:r>
              <a:rPr kumimoji="1" lang="en-US" altLang="zh-CN" sz="1600" b="1" dirty="0">
                <a:solidFill>
                  <a:schemeClr val="bg1"/>
                </a:solidFill>
                <a:ea typeface="楷体_GB2312" pitchFamily="49" charset="-122"/>
              </a:rPr>
              <a:t>property</a:t>
            </a:r>
            <a:endParaRPr kumimoji="1" lang="en-US" altLang="zh-CN" sz="1600" b="1" dirty="0" smtClean="0">
              <a:solidFill>
                <a:schemeClr val="bg1"/>
              </a:solidFill>
              <a:latin typeface="幼圆" panose="02010509060101010101" pitchFamily="49" charset="-122"/>
              <a:ea typeface="幼圆" panose="02010509060101010101" pitchFamily="49" charset="-122"/>
            </a:endParaRPr>
          </a:p>
        </p:txBody>
      </p:sp>
      <p:sp>
        <p:nvSpPr>
          <p:cNvPr id="21" name="圆角矩形 4"/>
          <p:cNvSpPr>
            <a:spLocks noChangeArrowheads="1"/>
          </p:cNvSpPr>
          <p:nvPr/>
        </p:nvSpPr>
        <p:spPr bwMode="auto">
          <a:xfrm>
            <a:off x="4729163" y="1133475"/>
            <a:ext cx="3971925" cy="560388"/>
          </a:xfrm>
          <a:prstGeom prst="roundRect">
            <a:avLst>
              <a:gd name="adj" fmla="val 16667"/>
            </a:avLst>
          </a:prstGeom>
          <a:solidFill>
            <a:schemeClr val="accent2">
              <a:lumMod val="75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defRPr/>
            </a:pPr>
            <a:r>
              <a:rPr lang="zh-CN" altLang="en-US" sz="2000" b="1" dirty="0" smtClean="0">
                <a:solidFill>
                  <a:schemeClr val="bg1"/>
                </a:solidFill>
                <a:ea typeface="幼圆" panose="02010509060101010101" pitchFamily="49" charset="-122"/>
                <a:cs typeface="Times New Roman" panose="02020603050405020304" pitchFamily="18" charset="0"/>
              </a:rPr>
              <a:t>温度，压力  </a:t>
            </a:r>
            <a:r>
              <a:rPr lang="en-US" altLang="zh-CN" sz="1600" b="1" dirty="0" smtClean="0">
                <a:solidFill>
                  <a:schemeClr val="bg1"/>
                </a:solidFill>
                <a:ea typeface="幼圆" panose="02010509060101010101" pitchFamily="49" charset="-122"/>
                <a:cs typeface="Times New Roman" panose="02020603050405020304" pitchFamily="18" charset="0"/>
              </a:rPr>
              <a:t>(</a:t>
            </a:r>
            <a:r>
              <a:rPr lang="zh-CN" altLang="en-US" sz="1600" b="1" dirty="0" smtClean="0">
                <a:solidFill>
                  <a:schemeClr val="bg1"/>
                </a:solidFill>
                <a:ea typeface="幼圆" panose="02010509060101010101" pitchFamily="49" charset="-122"/>
                <a:cs typeface="Times New Roman" panose="02020603050405020304" pitchFamily="18" charset="0"/>
              </a:rPr>
              <a:t>与质量多少无关</a:t>
            </a:r>
            <a:r>
              <a:rPr lang="en-US" altLang="zh-CN" sz="1600" b="1" dirty="0" smtClean="0">
                <a:solidFill>
                  <a:schemeClr val="bg1"/>
                </a:solidFill>
                <a:ea typeface="幼圆" panose="02010509060101010101" pitchFamily="49" charset="-122"/>
                <a:cs typeface="Times New Roman" panose="02020603050405020304" pitchFamily="18" charset="0"/>
              </a:rPr>
              <a:t>)</a:t>
            </a:r>
            <a:endParaRPr lang="en-US" altLang="zh-CN" sz="1600" b="1" dirty="0">
              <a:solidFill>
                <a:schemeClr val="bg1"/>
              </a:solidFill>
              <a:ea typeface="幼圆" panose="02010509060101010101" pitchFamily="49" charset="-122"/>
              <a:cs typeface="Times New Roman" panose="02020603050405020304" pitchFamily="18" charset="0"/>
            </a:endParaRPr>
          </a:p>
        </p:txBody>
      </p:sp>
      <p:sp>
        <p:nvSpPr>
          <p:cNvPr id="22" name="圆角矩形 4"/>
          <p:cNvSpPr>
            <a:spLocks noChangeArrowheads="1"/>
          </p:cNvSpPr>
          <p:nvPr/>
        </p:nvSpPr>
        <p:spPr bwMode="auto">
          <a:xfrm>
            <a:off x="4713288" y="2063750"/>
            <a:ext cx="3971925" cy="560388"/>
          </a:xfrm>
          <a:prstGeom prst="roundRect">
            <a:avLst>
              <a:gd name="adj" fmla="val 16667"/>
            </a:avLst>
          </a:prstGeom>
          <a:solidFill>
            <a:schemeClr val="accent2">
              <a:lumMod val="75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defRPr/>
            </a:pPr>
            <a:r>
              <a:rPr lang="zh-CN" altLang="en-US" sz="2000" b="1" dirty="0" smtClean="0">
                <a:solidFill>
                  <a:schemeClr val="bg1"/>
                </a:solidFill>
                <a:ea typeface="幼圆" panose="02010509060101010101" pitchFamily="49" charset="-122"/>
                <a:cs typeface="Times New Roman" panose="02020603050405020304" pitchFamily="18" charset="0"/>
              </a:rPr>
              <a:t>体积，热力学能，焓，熵</a:t>
            </a:r>
            <a:endParaRPr lang="en-US" altLang="zh-CN" sz="2000" b="1" dirty="0">
              <a:solidFill>
                <a:schemeClr val="bg1"/>
              </a:solidFill>
              <a:ea typeface="幼圆" panose="02010509060101010101" pitchFamily="49" charset="-122"/>
              <a:cs typeface="Times New Roman" panose="02020603050405020304" pitchFamily="18" charset="0"/>
            </a:endParaRPr>
          </a:p>
        </p:txBody>
      </p:sp>
      <p:cxnSp>
        <p:nvCxnSpPr>
          <p:cNvPr id="73738" name="直接连接符 2"/>
          <p:cNvCxnSpPr>
            <a:cxnSpLocks noChangeShapeType="1"/>
          </p:cNvCxnSpPr>
          <p:nvPr/>
        </p:nvCxnSpPr>
        <p:spPr bwMode="auto">
          <a:xfrm>
            <a:off x="1927225" y="1338263"/>
            <a:ext cx="0" cy="85725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73739" name="直接连接符 2"/>
          <p:cNvCxnSpPr>
            <a:cxnSpLocks noChangeShapeType="1"/>
          </p:cNvCxnSpPr>
          <p:nvPr/>
        </p:nvCxnSpPr>
        <p:spPr bwMode="auto">
          <a:xfrm flipH="1" flipV="1">
            <a:off x="1927225" y="1338263"/>
            <a:ext cx="215900"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73740" name="直接连接符 2"/>
          <p:cNvCxnSpPr>
            <a:cxnSpLocks noChangeShapeType="1"/>
          </p:cNvCxnSpPr>
          <p:nvPr/>
        </p:nvCxnSpPr>
        <p:spPr bwMode="auto">
          <a:xfrm flipH="1" flipV="1">
            <a:off x="1898650" y="2195513"/>
            <a:ext cx="215900"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73741" name="直接连接符 2"/>
          <p:cNvCxnSpPr>
            <a:cxnSpLocks noChangeShapeType="1"/>
          </p:cNvCxnSpPr>
          <p:nvPr/>
        </p:nvCxnSpPr>
        <p:spPr bwMode="auto">
          <a:xfrm flipH="1" flipV="1">
            <a:off x="1712913" y="1768475"/>
            <a:ext cx="215900"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73742" name="直接连接符 2"/>
          <p:cNvCxnSpPr>
            <a:cxnSpLocks noChangeShapeType="1"/>
          </p:cNvCxnSpPr>
          <p:nvPr/>
        </p:nvCxnSpPr>
        <p:spPr bwMode="auto">
          <a:xfrm flipH="1">
            <a:off x="4125913" y="1416050"/>
            <a:ext cx="593725"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73743" name="直接连接符 2"/>
          <p:cNvCxnSpPr>
            <a:cxnSpLocks noChangeShapeType="1"/>
          </p:cNvCxnSpPr>
          <p:nvPr/>
        </p:nvCxnSpPr>
        <p:spPr bwMode="auto">
          <a:xfrm flipH="1">
            <a:off x="4133850" y="2336800"/>
            <a:ext cx="595313"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sp>
        <p:nvSpPr>
          <p:cNvPr id="73744" name="Text Box 0"/>
          <p:cNvSpPr txBox="1">
            <a:spLocks noChangeArrowheads="1"/>
          </p:cNvSpPr>
          <p:nvPr/>
        </p:nvSpPr>
        <p:spPr bwMode="auto">
          <a:xfrm>
            <a:off x="942975" y="4706938"/>
            <a:ext cx="7243763"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buClr>
                <a:srgbClr val="FF0000"/>
              </a:buClr>
              <a:buFont typeface="Wingdings" panose="05000000000000000000" pitchFamily="2" charset="2"/>
              <a:buChar char="u"/>
            </a:pPr>
            <a:r>
              <a:rPr kumimoji="1" lang="zh-CN" altLang="en-US" sz="2000" b="1">
                <a:latin typeface="幼圆" panose="02010509060101010101" pitchFamily="49" charset="-122"/>
                <a:ea typeface="幼圆" panose="02010509060101010101" pitchFamily="49" charset="-122"/>
              </a:rPr>
              <a:t>工程热力学约定： </a:t>
            </a:r>
            <a:r>
              <a:rPr kumimoji="1" lang="zh-CN" altLang="en-US" sz="2000" b="1">
                <a:solidFill>
                  <a:srgbClr val="FF0000"/>
                </a:solidFill>
                <a:latin typeface="幼圆" panose="02010509060101010101" pitchFamily="49" charset="-122"/>
                <a:ea typeface="幼圆" panose="02010509060101010101" pitchFamily="49" charset="-122"/>
              </a:rPr>
              <a:t>广延参数</a:t>
            </a:r>
            <a:r>
              <a:rPr kumimoji="1" lang="en-US" altLang="zh-CN" sz="2000" b="1">
                <a:solidFill>
                  <a:srgbClr val="FF0000"/>
                </a:solidFill>
                <a:latin typeface="幼圆" panose="02010509060101010101" pitchFamily="49" charset="-122"/>
                <a:ea typeface="幼圆" panose="02010509060101010101" pitchFamily="49" charset="-122"/>
              </a:rPr>
              <a:t>-</a:t>
            </a:r>
            <a:r>
              <a:rPr kumimoji="1" lang="zh-CN" altLang="en-US" sz="2000" b="1">
                <a:solidFill>
                  <a:srgbClr val="FF0000"/>
                </a:solidFill>
                <a:latin typeface="幼圆" panose="02010509060101010101" pitchFamily="49" charset="-122"/>
                <a:ea typeface="幼圆" panose="02010509060101010101" pitchFamily="49" charset="-122"/>
              </a:rPr>
              <a:t>大写字母， 比参数</a:t>
            </a:r>
            <a:r>
              <a:rPr kumimoji="1" lang="en-US" altLang="zh-CN" sz="2000" b="1">
                <a:solidFill>
                  <a:srgbClr val="FF0000"/>
                </a:solidFill>
                <a:latin typeface="幼圆" panose="02010509060101010101" pitchFamily="49" charset="-122"/>
                <a:ea typeface="幼圆" panose="02010509060101010101" pitchFamily="49" charset="-122"/>
              </a:rPr>
              <a:t>-</a:t>
            </a:r>
            <a:r>
              <a:rPr kumimoji="1" lang="zh-CN" altLang="en-US" sz="2000" b="1">
                <a:solidFill>
                  <a:srgbClr val="FF0000"/>
                </a:solidFill>
                <a:latin typeface="幼圆" panose="02010509060101010101" pitchFamily="49" charset="-122"/>
                <a:ea typeface="幼圆" panose="02010509060101010101" pitchFamily="49" charset="-122"/>
              </a:rPr>
              <a:t>小写字母</a:t>
            </a:r>
          </a:p>
        </p:txBody>
      </p:sp>
      <p:sp>
        <p:nvSpPr>
          <p:cNvPr id="73745" name="圆角矩形 38"/>
          <p:cNvSpPr>
            <a:spLocks noChangeArrowheads="1"/>
          </p:cNvSpPr>
          <p:nvPr/>
        </p:nvSpPr>
        <p:spPr bwMode="auto">
          <a:xfrm>
            <a:off x="884238" y="5651500"/>
            <a:ext cx="7288212" cy="588963"/>
          </a:xfrm>
          <a:prstGeom prst="roundRect">
            <a:avLst>
              <a:gd name="adj" fmla="val 16667"/>
            </a:avLst>
          </a:prstGeom>
          <a:solidFill>
            <a:srgbClr val="CCFF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kumimoji="1" lang="zh-CN" altLang="en-US" sz="2400" b="1">
                <a:solidFill>
                  <a:srgbClr val="0033CC"/>
                </a:solidFill>
                <a:ea typeface="幼圆" panose="02010509060101010101" pitchFamily="49" charset="-122"/>
                <a:cs typeface="Times New Roman" panose="02020603050405020304" pitchFamily="18" charset="0"/>
              </a:rPr>
              <a:t>基本状态参数</a:t>
            </a:r>
            <a:r>
              <a:rPr kumimoji="1" lang="zh-CN" altLang="en-US" sz="2400" b="1">
                <a:ea typeface="幼圆" panose="02010509060101010101" pitchFamily="49" charset="-122"/>
                <a:cs typeface="Times New Roman" panose="02020603050405020304" pitchFamily="18" charset="0"/>
              </a:rPr>
              <a:t>： 温度，压力，体积</a:t>
            </a:r>
          </a:p>
        </p:txBody>
      </p:sp>
      <p:graphicFrame>
        <p:nvGraphicFramePr>
          <p:cNvPr id="73746" name="Object 5"/>
          <p:cNvGraphicFramePr>
            <a:graphicFrameLocks noChangeAspect="1"/>
          </p:cNvGraphicFramePr>
          <p:nvPr/>
        </p:nvGraphicFramePr>
        <p:xfrm>
          <a:off x="3662363" y="3676650"/>
          <a:ext cx="1144587" cy="935038"/>
        </p:xfrm>
        <a:graphic>
          <a:graphicData uri="http://schemas.openxmlformats.org/presentationml/2006/ole">
            <mc:AlternateContent xmlns:mc="http://schemas.openxmlformats.org/markup-compatibility/2006">
              <mc:Choice xmlns:v="urn:schemas-microsoft-com:vml" Requires="v">
                <p:oleObj spid="_x0000_s73751" name="Equation" r:id="rId3" imgW="406048" imgH="393359" progId="Equation.DSMT4">
                  <p:embed/>
                </p:oleObj>
              </mc:Choice>
              <mc:Fallback>
                <p:oleObj name="Equation" r:id="rId3" imgW="406048" imgH="393359"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2363" y="3676650"/>
                        <a:ext cx="1144587" cy="935038"/>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ChangeArrowheads="1"/>
          </p:cNvSpPr>
          <p:nvPr/>
        </p:nvSpPr>
        <p:spPr bwMode="auto">
          <a:xfrm>
            <a:off x="360363" y="3263900"/>
            <a:ext cx="5364162" cy="262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spcBef>
                <a:spcPct val="20000"/>
              </a:spcBef>
              <a:buClr>
                <a:srgbClr val="FF0000"/>
              </a:buClr>
              <a:buFont typeface="Wingdings" panose="05000000000000000000" pitchFamily="2" charset="2"/>
              <a:buChar char="u"/>
              <a:defRPr/>
            </a:pPr>
            <a:r>
              <a:rPr kumimoji="1" lang="zh-CN" altLang="en-US" sz="2400" b="1" dirty="0" smtClean="0">
                <a:solidFill>
                  <a:srgbClr val="0033CC"/>
                </a:solidFill>
                <a:ea typeface="幼圆" panose="02010509060101010101" pitchFamily="49" charset="-122"/>
                <a:cs typeface="Times New Roman" panose="02020603050405020304" pitchFamily="18" charset="0"/>
              </a:rPr>
              <a:t>热力学温标 </a:t>
            </a:r>
            <a:r>
              <a:rPr kumimoji="1" lang="en-US" altLang="zh-CN" b="1" dirty="0" smtClean="0">
                <a:solidFill>
                  <a:srgbClr val="FF0000"/>
                </a:solidFill>
                <a:ea typeface="幼圆" panose="02010509060101010101" pitchFamily="49" charset="-122"/>
                <a:cs typeface="Times New Roman" panose="02020603050405020304" pitchFamily="18" charset="0"/>
              </a:rPr>
              <a:t>(</a:t>
            </a:r>
            <a:r>
              <a:rPr kumimoji="1" lang="zh-CN" altLang="en-US" b="1" dirty="0" smtClean="0">
                <a:solidFill>
                  <a:srgbClr val="FF0000"/>
                </a:solidFill>
                <a:ea typeface="幼圆" panose="02010509060101010101" pitchFamily="49" charset="-122"/>
                <a:cs typeface="Times New Roman" panose="02020603050405020304" pitchFamily="18" charset="0"/>
              </a:rPr>
              <a:t>以</a:t>
            </a:r>
            <a:r>
              <a:rPr kumimoji="1" lang="en-US" altLang="zh-CN" b="1" dirty="0" smtClean="0">
                <a:solidFill>
                  <a:srgbClr val="FF0000"/>
                </a:solidFill>
                <a:ea typeface="幼圆" panose="02010509060101010101" pitchFamily="49" charset="-122"/>
                <a:cs typeface="Times New Roman" panose="02020603050405020304" pitchFamily="18" charset="0"/>
              </a:rPr>
              <a:t>T</a:t>
            </a:r>
            <a:r>
              <a:rPr kumimoji="1" lang="zh-CN" altLang="en-US" b="1" dirty="0" smtClean="0">
                <a:solidFill>
                  <a:srgbClr val="FF0000"/>
                </a:solidFill>
                <a:ea typeface="幼圆" panose="02010509060101010101" pitchFamily="49" charset="-122"/>
                <a:cs typeface="Times New Roman" panose="02020603050405020304" pitchFamily="18" charset="0"/>
              </a:rPr>
              <a:t>表示，单位为</a:t>
            </a:r>
            <a:r>
              <a:rPr kumimoji="1" lang="en-US" altLang="zh-CN" b="1" dirty="0" smtClean="0">
                <a:solidFill>
                  <a:srgbClr val="FF0000"/>
                </a:solidFill>
                <a:ea typeface="幼圆" panose="02010509060101010101" pitchFamily="49" charset="-122"/>
                <a:cs typeface="Times New Roman" panose="02020603050405020304" pitchFamily="18" charset="0"/>
              </a:rPr>
              <a:t>K)</a:t>
            </a:r>
          </a:p>
          <a:p>
            <a:pPr marL="0" indent="0">
              <a:spcBef>
                <a:spcPct val="20000"/>
              </a:spcBef>
              <a:buClr>
                <a:srgbClr val="FF0000"/>
              </a:buClr>
              <a:defRPr/>
            </a:pPr>
            <a:r>
              <a:rPr kumimoji="1" lang="en-US" altLang="zh-CN" sz="2400" dirty="0" smtClean="0">
                <a:ea typeface="幼圆" panose="02010509060101010101" pitchFamily="49" charset="-122"/>
                <a:cs typeface="Times New Roman" panose="02020603050405020304" pitchFamily="18" charset="0"/>
              </a:rPr>
              <a:t>      </a:t>
            </a:r>
            <a:r>
              <a:rPr kumimoji="1" lang="en-US" altLang="zh-CN" dirty="0" smtClean="0">
                <a:ea typeface="幼圆" panose="02010509060101010101" pitchFamily="49" charset="-122"/>
                <a:cs typeface="Times New Roman" panose="02020603050405020304" pitchFamily="18" charset="0"/>
              </a:rPr>
              <a:t>Kelvin scale;</a:t>
            </a:r>
          </a:p>
          <a:p>
            <a:pPr marL="0" indent="0">
              <a:spcBef>
                <a:spcPct val="20000"/>
              </a:spcBef>
              <a:buClr>
                <a:srgbClr val="FF0000"/>
              </a:buClr>
              <a:defRPr/>
            </a:pPr>
            <a:r>
              <a:rPr kumimoji="1" lang="en-US" altLang="zh-CN" dirty="0" smtClean="0">
                <a:ea typeface="幼圆" panose="02010509060101010101" pitchFamily="49" charset="-122"/>
                <a:cs typeface="Times New Roman" panose="02020603050405020304" pitchFamily="18" charset="0"/>
              </a:rPr>
              <a:t>       Absolute temperature scale </a:t>
            </a:r>
          </a:p>
          <a:p>
            <a:pPr>
              <a:spcBef>
                <a:spcPct val="20000"/>
              </a:spcBef>
              <a:buClr>
                <a:srgbClr val="FF0000"/>
              </a:buClr>
              <a:buFont typeface="Wingdings" panose="05000000000000000000" pitchFamily="2" charset="2"/>
              <a:buChar char="u"/>
              <a:defRPr/>
            </a:pPr>
            <a:r>
              <a:rPr kumimoji="1" lang="zh-CN" altLang="en-US" sz="2400" b="1" dirty="0" smtClean="0">
                <a:solidFill>
                  <a:srgbClr val="0033CC"/>
                </a:solidFill>
                <a:ea typeface="幼圆" panose="02010509060101010101" pitchFamily="49" charset="-122"/>
                <a:cs typeface="Times New Roman" panose="02020603050405020304" pitchFamily="18" charset="0"/>
              </a:rPr>
              <a:t>国际摄氏温标</a:t>
            </a:r>
            <a:r>
              <a:rPr kumimoji="1" lang="zh-CN" altLang="en-US" b="1" dirty="0" smtClean="0">
                <a:solidFill>
                  <a:srgbClr val="FF0000"/>
                </a:solidFill>
                <a:ea typeface="幼圆" panose="02010509060101010101" pitchFamily="49" charset="-122"/>
                <a:cs typeface="Times New Roman" panose="02020603050405020304" pitchFamily="18" charset="0"/>
              </a:rPr>
              <a:t>（以</a:t>
            </a:r>
            <a:r>
              <a:rPr kumimoji="1" lang="en-US" altLang="zh-CN" b="1" dirty="0" smtClean="0">
                <a:solidFill>
                  <a:srgbClr val="FF0000"/>
                </a:solidFill>
                <a:ea typeface="幼圆" panose="02010509060101010101" pitchFamily="49" charset="-122"/>
                <a:cs typeface="Times New Roman" panose="02020603050405020304" pitchFamily="18" charset="0"/>
              </a:rPr>
              <a:t>t</a:t>
            </a:r>
            <a:r>
              <a:rPr kumimoji="1" lang="zh-CN" altLang="en-US" b="1" dirty="0" smtClean="0">
                <a:solidFill>
                  <a:srgbClr val="FF0000"/>
                </a:solidFill>
                <a:ea typeface="幼圆" panose="02010509060101010101" pitchFamily="49" charset="-122"/>
                <a:cs typeface="Times New Roman" panose="02020603050405020304" pitchFamily="18" charset="0"/>
              </a:rPr>
              <a:t>表示，单位为</a:t>
            </a:r>
            <a:r>
              <a:rPr kumimoji="1" lang="zh-CN" altLang="en-US" b="1" dirty="0" smtClean="0">
                <a:solidFill>
                  <a:srgbClr val="FF0000"/>
                </a:solidFill>
                <a:latin typeface="幼圆" panose="02010509060101010101" pitchFamily="49" charset="-122"/>
                <a:ea typeface="幼圆" panose="02010509060101010101" pitchFamily="49" charset="-122"/>
                <a:cs typeface="Times New Roman" panose="02020603050405020304" pitchFamily="18" charset="0"/>
              </a:rPr>
              <a:t>℃</a:t>
            </a:r>
            <a:r>
              <a:rPr kumimoji="1" lang="zh-CN" altLang="en-US" b="1" dirty="0" smtClean="0">
                <a:solidFill>
                  <a:srgbClr val="FF0000"/>
                </a:solidFill>
                <a:ea typeface="幼圆" panose="02010509060101010101" pitchFamily="49" charset="-122"/>
                <a:cs typeface="Times New Roman" panose="02020603050405020304" pitchFamily="18" charset="0"/>
              </a:rPr>
              <a:t>）</a:t>
            </a:r>
            <a:endParaRPr kumimoji="1" lang="en-US" altLang="zh-CN" b="1" dirty="0" smtClean="0">
              <a:solidFill>
                <a:srgbClr val="FF0000"/>
              </a:solidFill>
              <a:ea typeface="幼圆" panose="02010509060101010101" pitchFamily="49" charset="-122"/>
              <a:cs typeface="Times New Roman" panose="02020603050405020304" pitchFamily="18" charset="0"/>
            </a:endParaRPr>
          </a:p>
          <a:p>
            <a:pPr marL="0" indent="0">
              <a:spcBef>
                <a:spcPct val="20000"/>
              </a:spcBef>
              <a:buClr>
                <a:srgbClr val="FF0000"/>
              </a:buClr>
              <a:defRPr/>
            </a:pPr>
            <a:r>
              <a:rPr kumimoji="1" lang="en-US" altLang="zh-CN" sz="2400" dirty="0" smtClean="0">
                <a:ea typeface="幼圆" panose="02010509060101010101" pitchFamily="49" charset="-122"/>
                <a:cs typeface="Times New Roman" panose="02020603050405020304" pitchFamily="18" charset="0"/>
              </a:rPr>
              <a:t>     </a:t>
            </a:r>
            <a:r>
              <a:rPr kumimoji="1" lang="en-US" altLang="zh-CN" dirty="0" smtClean="0">
                <a:ea typeface="幼圆" panose="02010509060101010101" pitchFamily="49" charset="-122"/>
                <a:cs typeface="Times New Roman" panose="02020603050405020304" pitchFamily="18" charset="0"/>
              </a:rPr>
              <a:t>International Celsius temperature scale)</a:t>
            </a:r>
          </a:p>
        </p:txBody>
      </p:sp>
      <p:sp>
        <p:nvSpPr>
          <p:cNvPr id="74755" name="Rectangle 11"/>
          <p:cNvSpPr>
            <a:spLocks noChangeArrowheads="1"/>
          </p:cNvSpPr>
          <p:nvPr/>
        </p:nvSpPr>
        <p:spPr bwMode="auto">
          <a:xfrm>
            <a:off x="3348038" y="1619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graphicFrame>
        <p:nvGraphicFramePr>
          <p:cNvPr id="74756" name="Object 0"/>
          <p:cNvGraphicFramePr>
            <a:graphicFrameLocks noChangeAspect="1"/>
          </p:cNvGraphicFramePr>
          <p:nvPr/>
        </p:nvGraphicFramePr>
        <p:xfrm>
          <a:off x="6788150" y="1793875"/>
          <a:ext cx="1338263" cy="4483100"/>
        </p:xfrm>
        <a:graphic>
          <a:graphicData uri="http://schemas.openxmlformats.org/presentationml/2006/ole">
            <mc:AlternateContent xmlns:mc="http://schemas.openxmlformats.org/markup-compatibility/2006">
              <mc:Choice xmlns:v="urn:schemas-microsoft-com:vml" Requires="v">
                <p:oleObj spid="_x0000_s74772" name="BMP 图像" r:id="rId3" imgW="0" imgH="0" progId="Paint.Picture">
                  <p:embed/>
                </p:oleObj>
              </mc:Choice>
              <mc:Fallback>
                <p:oleObj name="BMP 图像" r:id="rId3" imgW="0" imgH="0" progId="Paint.Picture">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8150" y="1793875"/>
                        <a:ext cx="1338263" cy="448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4757" name="Object 5"/>
          <p:cNvGraphicFramePr>
            <a:graphicFrameLocks noChangeAspect="1"/>
          </p:cNvGraphicFramePr>
          <p:nvPr/>
        </p:nvGraphicFramePr>
        <p:xfrm>
          <a:off x="522288" y="5397500"/>
          <a:ext cx="3789362" cy="603250"/>
        </p:xfrm>
        <a:graphic>
          <a:graphicData uri="http://schemas.openxmlformats.org/presentationml/2006/ole">
            <mc:AlternateContent xmlns:mc="http://schemas.openxmlformats.org/markup-compatibility/2006">
              <mc:Choice xmlns:v="urn:schemas-microsoft-com:vml" Requires="v">
                <p:oleObj spid="_x0000_s74773" name="Equation" r:id="rId5" imgW="1345616" imgH="253890" progId="Equation.DSMT4">
                  <p:embed/>
                </p:oleObj>
              </mc:Choice>
              <mc:Fallback>
                <p:oleObj name="Equation" r:id="rId5" imgW="1345616" imgH="25389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288" y="5397500"/>
                        <a:ext cx="3789362" cy="60325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4758" name="Text Box 2"/>
          <p:cNvSpPr txBox="1">
            <a:spLocks noChangeArrowheads="1"/>
          </p:cNvSpPr>
          <p:nvPr/>
        </p:nvSpPr>
        <p:spPr bwMode="auto">
          <a:xfrm>
            <a:off x="192088" y="134938"/>
            <a:ext cx="493871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zh-CN" altLang="en-US" sz="2800" b="1">
                <a:solidFill>
                  <a:srgbClr val="FF0000"/>
                </a:solidFill>
                <a:latin typeface="幼圆" panose="02010509060101010101" pitchFamily="49" charset="-122"/>
                <a:ea typeface="幼圆" panose="02010509060101010101" pitchFamily="49" charset="-122"/>
              </a:rPr>
              <a:t>基本状态参数</a:t>
            </a:r>
            <a:r>
              <a:rPr lang="en-US" altLang="zh-CN" sz="2800" b="1">
                <a:solidFill>
                  <a:srgbClr val="FF0000"/>
                </a:solidFill>
                <a:latin typeface="幼圆" panose="02010509060101010101" pitchFamily="49" charset="-122"/>
                <a:ea typeface="幼圆" panose="02010509060101010101" pitchFamily="49" charset="-122"/>
              </a:rPr>
              <a:t>-</a:t>
            </a:r>
            <a:r>
              <a:rPr lang="zh-CN" altLang="en-US" sz="2800" b="1">
                <a:solidFill>
                  <a:srgbClr val="0033CC"/>
                </a:solidFill>
                <a:latin typeface="幼圆" panose="02010509060101010101" pitchFamily="49" charset="-122"/>
                <a:ea typeface="幼圆" panose="02010509060101010101" pitchFamily="49" charset="-122"/>
              </a:rPr>
              <a:t>温度</a:t>
            </a:r>
            <a:r>
              <a:rPr lang="en-US" altLang="zh-CN" sz="2000" b="1">
                <a:solidFill>
                  <a:srgbClr val="0033CC"/>
                </a:solidFill>
                <a:ea typeface="幼圆" panose="02010509060101010101" pitchFamily="49" charset="-122"/>
                <a:cs typeface="Times New Roman" panose="02020603050405020304" pitchFamily="18" charset="0"/>
              </a:rPr>
              <a:t>(Temperature)</a:t>
            </a:r>
            <a:endParaRPr lang="zh-CN" altLang="en-US" sz="2000" b="1">
              <a:solidFill>
                <a:srgbClr val="0033CC"/>
              </a:solidFill>
              <a:ea typeface="幼圆" panose="02010509060101010101" pitchFamily="49" charset="-122"/>
              <a:cs typeface="Times New Roman" panose="02020603050405020304" pitchFamily="18" charset="0"/>
            </a:endParaRPr>
          </a:p>
        </p:txBody>
      </p:sp>
      <p:sp>
        <p:nvSpPr>
          <p:cNvPr id="74759" name="圆角矩形 7"/>
          <p:cNvSpPr>
            <a:spLocks noChangeArrowheads="1"/>
          </p:cNvSpPr>
          <p:nvPr/>
        </p:nvSpPr>
        <p:spPr bwMode="auto">
          <a:xfrm>
            <a:off x="360363" y="847725"/>
            <a:ext cx="8369300" cy="946150"/>
          </a:xfrm>
          <a:prstGeom prst="roundRect">
            <a:avLst>
              <a:gd name="adj" fmla="val 16667"/>
            </a:avLst>
          </a:prstGeom>
          <a:solidFill>
            <a:srgbClr val="CCFF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kumimoji="1" lang="zh-CN" altLang="en-US" sz="2000" b="1">
                <a:solidFill>
                  <a:srgbClr val="FF0000"/>
                </a:solidFill>
                <a:ea typeface="幼圆" panose="02010509060101010101" pitchFamily="49" charset="-122"/>
                <a:cs typeface="Times New Roman" panose="02020603050405020304" pitchFamily="18" charset="0"/>
              </a:rPr>
              <a:t>温度： </a:t>
            </a:r>
            <a:r>
              <a:rPr kumimoji="1" lang="zh-CN" altLang="en-US" sz="2000" b="1">
                <a:ea typeface="幼圆" panose="02010509060101010101" pitchFamily="49" charset="-122"/>
                <a:cs typeface="Times New Roman" panose="02020603050405020304" pitchFamily="18" charset="0"/>
              </a:rPr>
              <a:t>物质</a:t>
            </a:r>
            <a:r>
              <a:rPr kumimoji="1" lang="zh-CN" altLang="en-US" sz="2000" b="1">
                <a:solidFill>
                  <a:srgbClr val="0033CC"/>
                </a:solidFill>
                <a:ea typeface="幼圆" panose="02010509060101010101" pitchFamily="49" charset="-122"/>
                <a:cs typeface="Times New Roman" panose="02020603050405020304" pitchFamily="18" charset="0"/>
              </a:rPr>
              <a:t>冷热程度</a:t>
            </a:r>
            <a:r>
              <a:rPr kumimoji="1" lang="zh-CN" altLang="en-US" sz="2000" b="1">
                <a:ea typeface="幼圆" panose="02010509060101010101" pitchFamily="49" charset="-122"/>
                <a:cs typeface="Times New Roman" panose="02020603050405020304" pitchFamily="18" charset="0"/>
              </a:rPr>
              <a:t>的标志。</a:t>
            </a:r>
            <a:endParaRPr kumimoji="1" lang="en-US" altLang="zh-CN" sz="2000" b="1">
              <a:ea typeface="幼圆" panose="02010509060101010101" pitchFamily="49" charset="-122"/>
              <a:cs typeface="Times New Roman" panose="02020603050405020304" pitchFamily="18" charset="0"/>
            </a:endParaRPr>
          </a:p>
          <a:p>
            <a:pPr>
              <a:lnSpc>
                <a:spcPct val="150000"/>
              </a:lnSpc>
            </a:pPr>
            <a:r>
              <a:rPr kumimoji="1" lang="en-US" altLang="zh-CN" sz="2000" b="1">
                <a:ea typeface="幼圆" panose="02010509060101010101" pitchFamily="49" charset="-122"/>
                <a:cs typeface="Times New Roman" panose="02020603050405020304" pitchFamily="18" charset="0"/>
              </a:rPr>
              <a:t>             </a:t>
            </a:r>
            <a:r>
              <a:rPr kumimoji="1" lang="zh-CN" altLang="en-US" sz="2000" b="1">
                <a:ea typeface="幼圆" panose="02010509060101010101" pitchFamily="49" charset="-122"/>
                <a:cs typeface="Times New Roman" panose="02020603050405020304" pitchFamily="18" charset="0"/>
              </a:rPr>
              <a:t>从微观上看，标志物质</a:t>
            </a:r>
            <a:r>
              <a:rPr kumimoji="1" lang="zh-CN" altLang="en-US" sz="2000" b="1">
                <a:solidFill>
                  <a:srgbClr val="0033CC"/>
                </a:solidFill>
                <a:ea typeface="幼圆" panose="02010509060101010101" pitchFamily="49" charset="-122"/>
                <a:cs typeface="Times New Roman" panose="02020603050405020304" pitchFamily="18" charset="0"/>
              </a:rPr>
              <a:t>分子热运动</a:t>
            </a:r>
            <a:r>
              <a:rPr kumimoji="1" lang="zh-CN" altLang="en-US" sz="2000" b="1">
                <a:ea typeface="幼圆" panose="02010509060101010101" pitchFamily="49" charset="-122"/>
                <a:cs typeface="Times New Roman" panose="02020603050405020304" pitchFamily="18" charset="0"/>
              </a:rPr>
              <a:t>的激烈程度。</a:t>
            </a:r>
          </a:p>
        </p:txBody>
      </p:sp>
      <p:sp>
        <p:nvSpPr>
          <p:cNvPr id="74760" name="Rectangle 3"/>
          <p:cNvSpPr>
            <a:spLocks noChangeArrowheads="1"/>
          </p:cNvSpPr>
          <p:nvPr/>
        </p:nvSpPr>
        <p:spPr bwMode="auto">
          <a:xfrm>
            <a:off x="387350" y="1935163"/>
            <a:ext cx="3463925" cy="97631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kumimoji="1" lang="zh-CN" altLang="en-US" sz="2000" b="1">
                <a:ea typeface="幼圆" panose="02010509060101010101" pitchFamily="49" charset="-122"/>
                <a:cs typeface="Times New Roman" panose="02020603050405020304" pitchFamily="18" charset="0"/>
              </a:rPr>
              <a:t>温标（</a:t>
            </a:r>
            <a:r>
              <a:rPr kumimoji="1" lang="en-US" altLang="zh-CN" sz="2000" b="1">
                <a:ea typeface="幼圆" panose="02010509060101010101" pitchFamily="49" charset="-122"/>
                <a:cs typeface="Times New Roman" panose="02020603050405020304" pitchFamily="18" charset="0"/>
              </a:rPr>
              <a:t>Temperature scale</a:t>
            </a:r>
            <a:r>
              <a:rPr kumimoji="1" lang="zh-CN" altLang="en-US" sz="2000" b="1">
                <a:ea typeface="幼圆" panose="02010509060101010101" pitchFamily="49" charset="-122"/>
                <a:cs typeface="Times New Roman" panose="02020603050405020304" pitchFamily="18" charset="0"/>
              </a:rPr>
              <a:t>）</a:t>
            </a:r>
          </a:p>
          <a:p>
            <a:pPr>
              <a:lnSpc>
                <a:spcPct val="150000"/>
              </a:lnSpc>
            </a:pPr>
            <a:r>
              <a:rPr kumimoji="1" lang="zh-CN" altLang="en-US" sz="2000">
                <a:ea typeface="幼圆" panose="02010509060101010101" pitchFamily="49" charset="-122"/>
                <a:cs typeface="Times New Roman" panose="02020603050405020304" pitchFamily="18" charset="0"/>
              </a:rPr>
              <a:t>           </a:t>
            </a:r>
            <a:r>
              <a:rPr kumimoji="1" lang="en-US" altLang="zh-CN" sz="2000" b="1">
                <a:ea typeface="幼圆" panose="02010509060101010101" pitchFamily="49" charset="-122"/>
                <a:cs typeface="Times New Roman" panose="02020603050405020304" pitchFamily="18" charset="0"/>
              </a:rPr>
              <a:t>—</a:t>
            </a:r>
            <a:r>
              <a:rPr kumimoji="1" lang="zh-CN" altLang="en-US" sz="2000" b="1">
                <a:ea typeface="幼圆" panose="02010509060101010101" pitchFamily="49" charset="-122"/>
                <a:cs typeface="Times New Roman" panose="02020603050405020304" pitchFamily="18" charset="0"/>
              </a:rPr>
              <a:t>温度的数值表示法</a:t>
            </a:r>
            <a:endParaRPr kumimoji="1" lang="en-US" altLang="zh-CN" sz="2000" b="1">
              <a:ea typeface="幼圆" panose="02010509060101010101" pitchFamily="49" charset="-122"/>
              <a:cs typeface="Times New Roman" panose="02020603050405020304" pitchFamily="18" charset="0"/>
            </a:endParaRPr>
          </a:p>
        </p:txBody>
      </p:sp>
      <p:sp>
        <p:nvSpPr>
          <p:cNvPr id="11" name="圆角矩形 4"/>
          <p:cNvSpPr>
            <a:spLocks noChangeArrowheads="1"/>
          </p:cNvSpPr>
          <p:nvPr/>
        </p:nvSpPr>
        <p:spPr bwMode="auto">
          <a:xfrm>
            <a:off x="4887913" y="3092450"/>
            <a:ext cx="1933575" cy="423863"/>
          </a:xfrm>
          <a:prstGeom prst="roundRect">
            <a:avLst>
              <a:gd name="adj" fmla="val 16667"/>
            </a:avLst>
          </a:prstGeom>
          <a:solidFill>
            <a:schemeClr val="accent2">
              <a:lumMod val="20000"/>
              <a:lumOff val="80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25000"/>
              </a:lnSpc>
              <a:defRPr/>
            </a:pPr>
            <a:r>
              <a:rPr kumimoji="1" lang="zh-CN" altLang="en-US" b="1" dirty="0" smtClean="0">
                <a:solidFill>
                  <a:srgbClr val="FF0000"/>
                </a:solidFill>
                <a:ea typeface="幼圆" panose="02010509060101010101" pitchFamily="49" charset="-122"/>
                <a:cs typeface="Times New Roman" panose="02020603050405020304" pitchFamily="18" charset="0"/>
              </a:rPr>
              <a:t>水的三相点温度</a:t>
            </a:r>
            <a:endParaRPr kumimoji="1" lang="en-US" altLang="zh-CN" dirty="0" smtClean="0">
              <a:ea typeface="幼圆" panose="02010509060101010101" pitchFamily="49" charset="-122"/>
              <a:cs typeface="Times New Roman" panose="02020603050405020304" pitchFamily="18" charset="0"/>
            </a:endParaRPr>
          </a:p>
        </p:txBody>
      </p:sp>
      <p:sp>
        <p:nvSpPr>
          <p:cNvPr id="74762" name="圆角矩形 4"/>
          <p:cNvSpPr>
            <a:spLocks noChangeArrowheads="1"/>
          </p:cNvSpPr>
          <p:nvPr/>
        </p:nvSpPr>
        <p:spPr bwMode="auto">
          <a:xfrm>
            <a:off x="5257800" y="5541963"/>
            <a:ext cx="1400175" cy="406400"/>
          </a:xfrm>
          <a:prstGeom prst="roundRect">
            <a:avLst>
              <a:gd name="adj" fmla="val 16667"/>
            </a:avLst>
          </a:prstGeom>
          <a:solidFill>
            <a:srgbClr val="0033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25000"/>
              </a:lnSpc>
            </a:pPr>
            <a:r>
              <a:rPr kumimoji="1" lang="zh-CN" altLang="en-US" sz="2000">
                <a:solidFill>
                  <a:schemeClr val="bg1"/>
                </a:solidFill>
                <a:ea typeface="幼圆" panose="02010509060101010101" pitchFamily="49" charset="-122"/>
                <a:cs typeface="Times New Roman" panose="02020603050405020304" pitchFamily="18" charset="0"/>
              </a:rPr>
              <a:t>绝对零度</a:t>
            </a:r>
            <a:endParaRPr kumimoji="1" lang="en-US" altLang="zh-CN" sz="2000">
              <a:solidFill>
                <a:schemeClr val="bg1"/>
              </a:solidFill>
              <a:ea typeface="幼圆" panose="02010509060101010101" pitchFamily="49" charset="-122"/>
              <a:cs typeface="Times New Roman" panose="02020603050405020304" pitchFamily="18" charset="0"/>
            </a:endParaRPr>
          </a:p>
        </p:txBody>
      </p:sp>
      <p:sp>
        <p:nvSpPr>
          <p:cNvPr id="74763" name="圆角矩形 4"/>
          <p:cNvSpPr>
            <a:spLocks noChangeArrowheads="1"/>
          </p:cNvSpPr>
          <p:nvPr/>
        </p:nvSpPr>
        <p:spPr bwMode="auto">
          <a:xfrm>
            <a:off x="4887913" y="2105025"/>
            <a:ext cx="1933575" cy="657225"/>
          </a:xfrm>
          <a:prstGeom prst="roundRect">
            <a:avLst>
              <a:gd name="adj" fmla="val 16667"/>
            </a:avLst>
          </a:pr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25000"/>
              </a:lnSpc>
            </a:pPr>
            <a:r>
              <a:rPr kumimoji="1" lang="zh-CN" altLang="en-US" sz="1600" b="1">
                <a:solidFill>
                  <a:schemeClr val="bg1"/>
                </a:solidFill>
                <a:ea typeface="幼圆" panose="02010509060101010101" pitchFamily="49" charset="-122"/>
                <a:cs typeface="Times New Roman" panose="02020603050405020304" pitchFamily="18" charset="0"/>
              </a:rPr>
              <a:t>标准大气压下</a:t>
            </a:r>
            <a:endParaRPr kumimoji="1" lang="en-US" altLang="zh-CN" sz="1600" b="1">
              <a:solidFill>
                <a:schemeClr val="bg1"/>
              </a:solidFill>
              <a:ea typeface="幼圆" panose="02010509060101010101" pitchFamily="49" charset="-122"/>
              <a:cs typeface="Times New Roman" panose="02020603050405020304" pitchFamily="18" charset="0"/>
            </a:endParaRPr>
          </a:p>
          <a:p>
            <a:pPr algn="ctr">
              <a:lnSpc>
                <a:spcPct val="125000"/>
              </a:lnSpc>
            </a:pPr>
            <a:r>
              <a:rPr kumimoji="1" lang="zh-CN" altLang="en-US" sz="1600" b="1">
                <a:solidFill>
                  <a:schemeClr val="bg1"/>
                </a:solidFill>
                <a:ea typeface="幼圆" panose="02010509060101010101" pitchFamily="49" charset="-122"/>
                <a:cs typeface="Times New Roman" panose="02020603050405020304" pitchFamily="18" charset="0"/>
              </a:rPr>
              <a:t>纯水沸点</a:t>
            </a:r>
            <a:endParaRPr kumimoji="1" lang="en-US" altLang="zh-CN" sz="1600" b="1">
              <a:solidFill>
                <a:schemeClr val="bg1"/>
              </a:solidFill>
              <a:ea typeface="幼圆" panose="02010509060101010101" pitchFamily="49"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496" y="36371"/>
            <a:ext cx="7632848" cy="923330"/>
          </a:xfrm>
          <a:prstGeom prst="rect">
            <a:avLst/>
          </a:prstGeom>
          <a:noFill/>
        </p:spPr>
        <p:txBody>
          <a:bodyPr wrap="square" rtlCol="0">
            <a:spAutoFit/>
          </a:bodyPr>
          <a:lstStyle/>
          <a:p>
            <a:pPr>
              <a:lnSpc>
                <a:spcPct val="150000"/>
              </a:lnSpc>
            </a:pPr>
            <a:r>
              <a:rPr lang="zh-CN" altLang="en-US" sz="3600" b="1" dirty="0" smtClean="0"/>
              <a:t>本课程的研究内容</a:t>
            </a:r>
            <a:endParaRPr lang="zh-CN" altLang="en-US" sz="3600" b="1" dirty="0"/>
          </a:p>
        </p:txBody>
      </p:sp>
      <p:sp>
        <p:nvSpPr>
          <p:cNvPr id="3" name="TextBox 2"/>
          <p:cNvSpPr txBox="1"/>
          <p:nvPr/>
        </p:nvSpPr>
        <p:spPr>
          <a:xfrm>
            <a:off x="0" y="1268760"/>
            <a:ext cx="9144000" cy="3970318"/>
          </a:xfrm>
          <a:prstGeom prst="rect">
            <a:avLst/>
          </a:prstGeom>
          <a:noFill/>
        </p:spPr>
        <p:txBody>
          <a:bodyPr wrap="square" rtlCol="0">
            <a:spAutoFit/>
          </a:bodyPr>
          <a:lstStyle/>
          <a:p>
            <a:pPr marL="457200" indent="-457200">
              <a:lnSpc>
                <a:spcPct val="150000"/>
              </a:lnSpc>
              <a:buFont typeface="Wingdings" pitchFamily="2" charset="2"/>
              <a:buChar char="Ø"/>
            </a:pPr>
            <a:r>
              <a:rPr lang="zh-CN" altLang="en-US" sz="2800" dirty="0" smtClean="0"/>
              <a:t>研究能量转换的客观规律，即热力学第一、二定律。</a:t>
            </a:r>
            <a:endParaRPr lang="en-US" altLang="zh-CN" sz="2800" dirty="0" smtClean="0"/>
          </a:p>
          <a:p>
            <a:pPr marL="457200" indent="-457200">
              <a:lnSpc>
                <a:spcPct val="150000"/>
              </a:lnSpc>
              <a:buFont typeface="Wingdings" pitchFamily="2" charset="2"/>
              <a:buChar char="Ø"/>
            </a:pPr>
            <a:r>
              <a:rPr lang="zh-CN" altLang="en-US" sz="2800" dirty="0" smtClean="0"/>
              <a:t>研究工质的基本热力学性质（理想气体，实际流体）。</a:t>
            </a:r>
            <a:endParaRPr lang="en-US" altLang="zh-CN" sz="2800" dirty="0" smtClean="0"/>
          </a:p>
          <a:p>
            <a:pPr marL="457200" indent="-457200">
              <a:lnSpc>
                <a:spcPct val="150000"/>
              </a:lnSpc>
              <a:buFont typeface="Wingdings" pitchFamily="2" charset="2"/>
              <a:buChar char="Ø"/>
            </a:pPr>
            <a:r>
              <a:rPr lang="zh-CN" altLang="en-US" sz="2800" dirty="0" smtClean="0"/>
              <a:t>研究热工设备的热力过程，即用热力学基本定律分析计算工质在各种热力设备中所经历的状态变化过程。</a:t>
            </a:r>
            <a:endParaRPr lang="en-US" altLang="zh-CN" sz="2800" dirty="0" smtClean="0"/>
          </a:p>
          <a:p>
            <a:pPr marL="457200" indent="-457200">
              <a:lnSpc>
                <a:spcPct val="150000"/>
              </a:lnSpc>
              <a:buFont typeface="Wingdings" pitchFamily="2" charset="2"/>
              <a:buChar char="Ø"/>
            </a:pPr>
            <a:r>
              <a:rPr lang="zh-CN" altLang="en-US" sz="2800" dirty="0" smtClean="0"/>
              <a:t>研究能量转换的热力循环。</a:t>
            </a:r>
            <a:endParaRPr lang="zh-CN" altLang="en-US" sz="2800" dirty="0"/>
          </a:p>
        </p:txBody>
      </p:sp>
    </p:spTree>
    <p:extLst>
      <p:ext uri="{BB962C8B-B14F-4D97-AF65-F5344CB8AC3E}">
        <p14:creationId xmlns:p14="http://schemas.microsoft.com/office/powerpoint/2010/main" val="4181749935"/>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圆角矩形 4"/>
          <p:cNvSpPr>
            <a:spLocks noChangeArrowheads="1"/>
          </p:cNvSpPr>
          <p:nvPr/>
        </p:nvSpPr>
        <p:spPr bwMode="auto">
          <a:xfrm>
            <a:off x="346075" y="2305050"/>
            <a:ext cx="8385175" cy="3086100"/>
          </a:xfrm>
          <a:prstGeom prst="roundRect">
            <a:avLst>
              <a:gd name="adj" fmla="val 16667"/>
            </a:avLst>
          </a:prstGeom>
          <a:solidFill>
            <a:schemeClr val="accent1">
              <a:lumMod val="20000"/>
              <a:lumOff val="80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25000"/>
              </a:lnSpc>
              <a:defRPr/>
            </a:pPr>
            <a:endParaRPr kumimoji="1" lang="en-US" altLang="zh-CN" sz="2000" smtClean="0">
              <a:ea typeface="幼圆" panose="02010509060101010101" pitchFamily="49" charset="-122"/>
              <a:cs typeface="Times New Roman" panose="02020603050405020304" pitchFamily="18" charset="0"/>
            </a:endParaRPr>
          </a:p>
        </p:txBody>
      </p:sp>
      <p:sp>
        <p:nvSpPr>
          <p:cNvPr id="75779" name="Rectangle 11"/>
          <p:cNvSpPr>
            <a:spLocks noChangeArrowheads="1"/>
          </p:cNvSpPr>
          <p:nvPr/>
        </p:nvSpPr>
        <p:spPr bwMode="auto">
          <a:xfrm>
            <a:off x="3348038" y="1619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75780" name="Text Box 2"/>
          <p:cNvSpPr txBox="1">
            <a:spLocks noChangeArrowheads="1"/>
          </p:cNvSpPr>
          <p:nvPr/>
        </p:nvSpPr>
        <p:spPr bwMode="auto">
          <a:xfrm>
            <a:off x="192088" y="134938"/>
            <a:ext cx="43656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zh-CN" altLang="en-US" sz="2800" b="1">
                <a:solidFill>
                  <a:srgbClr val="FF0000"/>
                </a:solidFill>
                <a:latin typeface="幼圆" panose="02010509060101010101" pitchFamily="49" charset="-122"/>
                <a:ea typeface="幼圆" panose="02010509060101010101" pitchFamily="49" charset="-122"/>
              </a:rPr>
              <a:t>基本状态参数</a:t>
            </a:r>
            <a:r>
              <a:rPr lang="en-US" altLang="zh-CN" sz="2800" b="1">
                <a:solidFill>
                  <a:srgbClr val="FF0000"/>
                </a:solidFill>
                <a:latin typeface="幼圆" panose="02010509060101010101" pitchFamily="49" charset="-122"/>
                <a:ea typeface="幼圆" panose="02010509060101010101" pitchFamily="49" charset="-122"/>
              </a:rPr>
              <a:t>-</a:t>
            </a:r>
            <a:r>
              <a:rPr lang="zh-CN" altLang="en-US" sz="2800" b="1">
                <a:solidFill>
                  <a:srgbClr val="0033CC"/>
                </a:solidFill>
                <a:latin typeface="幼圆" panose="02010509060101010101" pitchFamily="49" charset="-122"/>
                <a:ea typeface="幼圆" panose="02010509060101010101" pitchFamily="49" charset="-122"/>
              </a:rPr>
              <a:t>压力</a:t>
            </a:r>
            <a:r>
              <a:rPr lang="en-US" altLang="zh-CN" sz="2000" b="1">
                <a:solidFill>
                  <a:srgbClr val="0033CC"/>
                </a:solidFill>
                <a:ea typeface="幼圆" panose="02010509060101010101" pitchFamily="49" charset="-122"/>
                <a:cs typeface="Times New Roman" panose="02020603050405020304" pitchFamily="18" charset="0"/>
              </a:rPr>
              <a:t>(Pressure)</a:t>
            </a:r>
            <a:endParaRPr lang="zh-CN" altLang="en-US" sz="2000" b="1">
              <a:solidFill>
                <a:srgbClr val="0033CC"/>
              </a:solidFill>
              <a:ea typeface="幼圆" panose="02010509060101010101" pitchFamily="49" charset="-122"/>
              <a:cs typeface="Times New Roman" panose="02020603050405020304" pitchFamily="18" charset="0"/>
            </a:endParaRPr>
          </a:p>
        </p:txBody>
      </p:sp>
      <p:sp>
        <p:nvSpPr>
          <p:cNvPr id="75781" name="圆角矩形 7"/>
          <p:cNvSpPr>
            <a:spLocks noChangeArrowheads="1"/>
          </p:cNvSpPr>
          <p:nvPr/>
        </p:nvSpPr>
        <p:spPr bwMode="auto">
          <a:xfrm>
            <a:off x="381000" y="927100"/>
            <a:ext cx="8369300" cy="947738"/>
          </a:xfrm>
          <a:prstGeom prst="roundRect">
            <a:avLst>
              <a:gd name="adj" fmla="val 16667"/>
            </a:avLst>
          </a:prstGeom>
          <a:solidFill>
            <a:srgbClr val="CCFF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kumimoji="1" lang="zh-CN" altLang="en-US" sz="2000" b="1">
                <a:solidFill>
                  <a:srgbClr val="FF0000"/>
                </a:solidFill>
                <a:ea typeface="幼圆" panose="02010509060101010101" pitchFamily="49" charset="-122"/>
                <a:cs typeface="Times New Roman" panose="02020603050405020304" pitchFamily="18" charset="0"/>
              </a:rPr>
              <a:t>压力： </a:t>
            </a:r>
            <a:r>
              <a:rPr kumimoji="1" lang="zh-CN" altLang="en-US" sz="2000" b="1">
                <a:ea typeface="幼圆" panose="02010509060101010101" pitchFamily="49" charset="-122"/>
                <a:cs typeface="Times New Roman" panose="02020603050405020304" pitchFamily="18" charset="0"/>
              </a:rPr>
              <a:t>单位面积上所受的垂直作用力。</a:t>
            </a:r>
            <a:r>
              <a:rPr kumimoji="1" lang="en-US" altLang="zh-CN" sz="2000" b="1">
                <a:solidFill>
                  <a:srgbClr val="0033CC"/>
                </a:solidFill>
                <a:ea typeface="幼圆" panose="02010509060101010101" pitchFamily="49" charset="-122"/>
                <a:cs typeface="Times New Roman" panose="02020603050405020304" pitchFamily="18" charset="0"/>
              </a:rPr>
              <a:t>(</a:t>
            </a:r>
            <a:r>
              <a:rPr kumimoji="1" lang="zh-CN" altLang="en-US" sz="2000" b="1">
                <a:solidFill>
                  <a:srgbClr val="0033CC"/>
                </a:solidFill>
                <a:ea typeface="幼圆" panose="02010509060101010101" pitchFamily="49" charset="-122"/>
                <a:cs typeface="Times New Roman" panose="02020603050405020304" pitchFamily="18" charset="0"/>
              </a:rPr>
              <a:t>国际单位：</a:t>
            </a:r>
            <a:r>
              <a:rPr kumimoji="1" lang="en-US" altLang="zh-CN" sz="2000" b="1">
                <a:solidFill>
                  <a:srgbClr val="0033CC"/>
                </a:solidFill>
                <a:ea typeface="幼圆" panose="02010509060101010101" pitchFamily="49" charset="-122"/>
                <a:cs typeface="Times New Roman" panose="02020603050405020304" pitchFamily="18" charset="0"/>
              </a:rPr>
              <a:t>Pa)</a:t>
            </a:r>
          </a:p>
          <a:p>
            <a:pPr>
              <a:lnSpc>
                <a:spcPct val="150000"/>
              </a:lnSpc>
            </a:pPr>
            <a:r>
              <a:rPr kumimoji="1" lang="en-US" altLang="zh-CN" sz="2000" b="1">
                <a:ea typeface="幼圆" panose="02010509060101010101" pitchFamily="49" charset="-122"/>
                <a:cs typeface="Times New Roman" panose="02020603050405020304" pitchFamily="18" charset="0"/>
              </a:rPr>
              <a:t>             </a:t>
            </a:r>
            <a:r>
              <a:rPr kumimoji="1" lang="zh-CN" altLang="en-US" sz="2000" b="1">
                <a:ea typeface="幼圆" panose="02010509060101010101" pitchFamily="49" charset="-122"/>
                <a:cs typeface="Times New Roman" panose="02020603050405020304" pitchFamily="18" charset="0"/>
              </a:rPr>
              <a:t>分子运动学：气体的压力是大量气体分子撞击器壁的</a:t>
            </a:r>
            <a:r>
              <a:rPr kumimoji="1" lang="zh-CN" altLang="en-US" sz="2000" b="1">
                <a:solidFill>
                  <a:srgbClr val="0033CC"/>
                </a:solidFill>
                <a:ea typeface="幼圆" panose="02010509060101010101" pitchFamily="49" charset="-122"/>
                <a:cs typeface="Times New Roman" panose="02020603050405020304" pitchFamily="18" charset="0"/>
              </a:rPr>
              <a:t>平均结果</a:t>
            </a:r>
            <a:r>
              <a:rPr kumimoji="1" lang="zh-CN" altLang="en-US" sz="2000" b="1">
                <a:ea typeface="幼圆" panose="02010509060101010101" pitchFamily="49" charset="-122"/>
                <a:cs typeface="Times New Roman" panose="02020603050405020304" pitchFamily="18" charset="0"/>
              </a:rPr>
              <a:t>。</a:t>
            </a:r>
          </a:p>
        </p:txBody>
      </p:sp>
      <p:sp>
        <p:nvSpPr>
          <p:cNvPr id="75782" name="Rectangle 2"/>
          <p:cNvSpPr>
            <a:spLocks noChangeArrowheads="1"/>
          </p:cNvSpPr>
          <p:nvPr/>
        </p:nvSpPr>
        <p:spPr bwMode="auto">
          <a:xfrm>
            <a:off x="2995613" y="2255838"/>
            <a:ext cx="3313112"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400" b="1">
                <a:solidFill>
                  <a:srgbClr val="FF0000"/>
                </a:solidFill>
                <a:latin typeface="幼圆" panose="02010509060101010101" pitchFamily="49" charset="-122"/>
                <a:ea typeface="幼圆" panose="02010509060101010101" pitchFamily="49" charset="-122"/>
              </a:rPr>
              <a:t>    常用压力单位</a:t>
            </a:r>
          </a:p>
        </p:txBody>
      </p:sp>
      <p:graphicFrame>
        <p:nvGraphicFramePr>
          <p:cNvPr id="75783" name="Object 4"/>
          <p:cNvGraphicFramePr>
            <a:graphicFrameLocks noChangeAspect="1"/>
          </p:cNvGraphicFramePr>
          <p:nvPr/>
        </p:nvGraphicFramePr>
        <p:xfrm>
          <a:off x="971550" y="3068638"/>
          <a:ext cx="3201988" cy="1963737"/>
        </p:xfrm>
        <a:graphic>
          <a:graphicData uri="http://schemas.openxmlformats.org/presentationml/2006/ole">
            <mc:AlternateContent xmlns:mc="http://schemas.openxmlformats.org/markup-compatibility/2006">
              <mc:Choice xmlns:v="urn:schemas-microsoft-com:vml" Requires="v">
                <p:oleObj spid="_x0000_s75794" name="Equation" r:id="rId3" imgW="1384300" imgH="850900" progId="Equation.DSMT4">
                  <p:embed/>
                </p:oleObj>
              </mc:Choice>
              <mc:Fallback>
                <p:oleObj name="Equation" r:id="rId3" imgW="1384300" imgH="8509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3068638"/>
                        <a:ext cx="3201988" cy="196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5784" name="Object 4"/>
          <p:cNvGraphicFramePr>
            <a:graphicFrameLocks noChangeAspect="1"/>
          </p:cNvGraphicFramePr>
          <p:nvPr/>
        </p:nvGraphicFramePr>
        <p:xfrm>
          <a:off x="4157663" y="3068638"/>
          <a:ext cx="4348162" cy="2109787"/>
        </p:xfrm>
        <a:graphic>
          <a:graphicData uri="http://schemas.openxmlformats.org/presentationml/2006/ole">
            <mc:AlternateContent xmlns:mc="http://schemas.openxmlformats.org/markup-compatibility/2006">
              <mc:Choice xmlns:v="urn:schemas-microsoft-com:vml" Requires="v">
                <p:oleObj spid="_x0000_s75795" name="Equation" r:id="rId5" imgW="1879600" imgH="914400" progId="Equation.DSMT4">
                  <p:embed/>
                </p:oleObj>
              </mc:Choice>
              <mc:Fallback>
                <p:oleObj name="Equation" r:id="rId5" imgW="1879600" imgH="91440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7663" y="3068638"/>
                        <a:ext cx="4348162" cy="210978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矩形 1"/>
          <p:cNvSpPr>
            <a:spLocks noChangeArrowheads="1"/>
          </p:cNvSpPr>
          <p:nvPr/>
        </p:nvSpPr>
        <p:spPr bwMode="auto">
          <a:xfrm>
            <a:off x="3779838" y="3573463"/>
            <a:ext cx="5113337" cy="576262"/>
          </a:xfrm>
          <a:prstGeom prst="rect">
            <a:avLst/>
          </a:prstGeom>
          <a:noFill/>
          <a:ln w="28575" algn="ctr">
            <a:solidFill>
              <a:srgbClr val="FF0000"/>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圆角矩形 16"/>
          <p:cNvSpPr>
            <a:spLocks noChangeArrowheads="1"/>
          </p:cNvSpPr>
          <p:nvPr/>
        </p:nvSpPr>
        <p:spPr bwMode="auto">
          <a:xfrm>
            <a:off x="206375" y="1993900"/>
            <a:ext cx="8829675" cy="3883025"/>
          </a:xfrm>
          <a:prstGeom prst="roundRect">
            <a:avLst>
              <a:gd name="adj" fmla="val 16667"/>
            </a:avLst>
          </a:pr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kumimoji="1" lang="zh-CN" altLang="en-US" sz="2000">
                <a:ea typeface="幼圆" panose="02010509060101010101" pitchFamily="49" charset="-122"/>
                <a:cs typeface="Times New Roman" panose="02020603050405020304" pitchFamily="18" charset="0"/>
              </a:rPr>
              <a:t>压力计所</a:t>
            </a:r>
            <a:r>
              <a:rPr kumimoji="1" lang="zh-CN" altLang="en-US" sz="2800" b="1">
                <a:solidFill>
                  <a:srgbClr val="FF0000"/>
                </a:solidFill>
                <a:ea typeface="幼圆" panose="02010509060101010101" pitchFamily="49" charset="-122"/>
                <a:cs typeface="Times New Roman" panose="02020603050405020304" pitchFamily="18" charset="0"/>
              </a:rPr>
              <a:t>测得的压力</a:t>
            </a:r>
            <a:r>
              <a:rPr kumimoji="1" lang="zh-CN" altLang="en-US" sz="2000">
                <a:ea typeface="幼圆" panose="02010509060101010101" pitchFamily="49" charset="-122"/>
                <a:cs typeface="Times New Roman" panose="02020603050405020304" pitchFamily="18" charset="0"/>
              </a:rPr>
              <a:t>是</a:t>
            </a:r>
            <a:endParaRPr kumimoji="1" lang="en-US" altLang="zh-CN" sz="2000">
              <a:ea typeface="幼圆" panose="02010509060101010101" pitchFamily="49" charset="-122"/>
              <a:cs typeface="Times New Roman" panose="02020603050405020304" pitchFamily="18" charset="0"/>
            </a:endParaRPr>
          </a:p>
          <a:p>
            <a:pPr>
              <a:lnSpc>
                <a:spcPct val="150000"/>
              </a:lnSpc>
            </a:pPr>
            <a:r>
              <a:rPr kumimoji="1" lang="en-US" altLang="zh-CN" sz="2000">
                <a:ea typeface="幼圆" panose="02010509060101010101" pitchFamily="49" charset="-122"/>
                <a:cs typeface="Times New Roman" panose="02020603050405020304" pitchFamily="18" charset="0"/>
              </a:rPr>
              <a:t>                         </a:t>
            </a:r>
            <a:r>
              <a:rPr kumimoji="1" lang="zh-CN" altLang="en-US" sz="2000">
                <a:ea typeface="幼圆" panose="02010509060101010101" pitchFamily="49" charset="-122"/>
                <a:cs typeface="Times New Roman" panose="02020603050405020304" pitchFamily="18" charset="0"/>
              </a:rPr>
              <a:t>工质的真实压力</a:t>
            </a:r>
            <a:r>
              <a:rPr kumimoji="1" lang="en-US" altLang="zh-CN" sz="2000">
                <a:ea typeface="幼圆" panose="02010509060101010101" pitchFamily="49" charset="-122"/>
                <a:cs typeface="Times New Roman" panose="02020603050405020304" pitchFamily="18" charset="0"/>
              </a:rPr>
              <a:t>(</a:t>
            </a:r>
            <a:r>
              <a:rPr kumimoji="1" lang="zh-CN" altLang="en-US" sz="2000">
                <a:ea typeface="幼圆" panose="02010509060101010101" pitchFamily="49" charset="-122"/>
                <a:cs typeface="Times New Roman" panose="02020603050405020304" pitchFamily="18" charset="0"/>
              </a:rPr>
              <a:t>绝对压力</a:t>
            </a:r>
            <a:r>
              <a:rPr kumimoji="1" lang="en-US" altLang="zh-CN" sz="2000">
                <a:ea typeface="幼圆" panose="02010509060101010101" pitchFamily="49" charset="-122"/>
                <a:cs typeface="Times New Roman" panose="02020603050405020304" pitchFamily="18" charset="0"/>
              </a:rPr>
              <a:t>)</a:t>
            </a:r>
            <a:r>
              <a:rPr kumimoji="1" lang="zh-CN" altLang="en-US" sz="2000">
                <a:ea typeface="幼圆" panose="02010509060101010101" pitchFamily="49" charset="-122"/>
                <a:cs typeface="Times New Roman" panose="02020603050405020304" pitchFamily="18" charset="0"/>
              </a:rPr>
              <a:t>与环境介质压力之</a:t>
            </a:r>
            <a:r>
              <a:rPr kumimoji="1" lang="zh-CN" altLang="en-US" sz="3200" b="1">
                <a:solidFill>
                  <a:srgbClr val="0033CC"/>
                </a:solidFill>
                <a:ea typeface="幼圆" panose="02010509060101010101" pitchFamily="49" charset="-122"/>
                <a:cs typeface="Times New Roman" panose="02020603050405020304" pitchFamily="18" charset="0"/>
              </a:rPr>
              <a:t>差</a:t>
            </a:r>
            <a:r>
              <a:rPr kumimoji="1" lang="zh-CN" altLang="en-US" sz="2000">
                <a:ea typeface="幼圆" panose="02010509060101010101" pitchFamily="49" charset="-122"/>
                <a:cs typeface="Times New Roman" panose="02020603050405020304" pitchFamily="18" charset="0"/>
              </a:rPr>
              <a:t>。</a:t>
            </a:r>
            <a:endParaRPr kumimoji="1" lang="en-US" altLang="zh-CN" sz="2000">
              <a:ea typeface="幼圆" panose="02010509060101010101" pitchFamily="49" charset="-122"/>
              <a:cs typeface="Times New Roman" panose="02020603050405020304" pitchFamily="18" charset="0"/>
            </a:endParaRPr>
          </a:p>
        </p:txBody>
      </p:sp>
      <p:sp>
        <p:nvSpPr>
          <p:cNvPr id="76803" name="圆角矩形 16"/>
          <p:cNvSpPr>
            <a:spLocks noChangeArrowheads="1"/>
          </p:cNvSpPr>
          <p:nvPr/>
        </p:nvSpPr>
        <p:spPr bwMode="auto">
          <a:xfrm>
            <a:off x="1331913" y="1130300"/>
            <a:ext cx="6402387" cy="720725"/>
          </a:xfrm>
          <a:prstGeom prst="roundRect">
            <a:avLst>
              <a:gd name="adj" fmla="val 16667"/>
            </a:avLst>
          </a:prstGeom>
          <a:solidFill>
            <a:srgbClr val="CCFF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kumimoji="1" lang="zh-CN" altLang="en-US" sz="2800" b="1">
                <a:solidFill>
                  <a:srgbClr val="FF0000"/>
                </a:solidFill>
                <a:ea typeface="幼圆" panose="02010509060101010101" pitchFamily="49" charset="-122"/>
                <a:cs typeface="Times New Roman" panose="02020603050405020304" pitchFamily="18" charset="0"/>
              </a:rPr>
              <a:t>绝对压力  </a:t>
            </a:r>
            <a:r>
              <a:rPr kumimoji="1" lang="en-US" altLang="zh-CN" sz="2800" b="1" i="1">
                <a:solidFill>
                  <a:srgbClr val="FF0000"/>
                </a:solidFill>
                <a:ea typeface="幼圆" panose="02010509060101010101" pitchFamily="49" charset="-122"/>
                <a:cs typeface="Times New Roman" panose="02020603050405020304" pitchFamily="18" charset="0"/>
              </a:rPr>
              <a:t>p  </a:t>
            </a:r>
            <a:r>
              <a:rPr kumimoji="1" lang="en-US" altLang="zh-CN" sz="2000">
                <a:ea typeface="幼圆" panose="02010509060101010101" pitchFamily="49" charset="-122"/>
                <a:cs typeface="Times New Roman" panose="02020603050405020304" pitchFamily="18" charset="0"/>
              </a:rPr>
              <a:t>(absolute pressure)   -   </a:t>
            </a:r>
            <a:r>
              <a:rPr kumimoji="1" lang="zh-CN" altLang="en-US" sz="2800">
                <a:ea typeface="幼圆" panose="02010509060101010101" pitchFamily="49" charset="-122"/>
                <a:cs typeface="Times New Roman" panose="02020603050405020304" pitchFamily="18" charset="0"/>
              </a:rPr>
              <a:t>真实压力</a:t>
            </a:r>
            <a:endParaRPr kumimoji="1" lang="en-US" altLang="zh-CN" sz="2800">
              <a:ea typeface="幼圆" panose="02010509060101010101" pitchFamily="49" charset="-122"/>
              <a:cs typeface="Times New Roman" panose="02020603050405020304" pitchFamily="18" charset="0"/>
            </a:endParaRPr>
          </a:p>
        </p:txBody>
      </p:sp>
      <p:sp>
        <p:nvSpPr>
          <p:cNvPr id="76804" name="Text Box 2"/>
          <p:cNvSpPr txBox="1">
            <a:spLocks noChangeArrowheads="1"/>
          </p:cNvSpPr>
          <p:nvPr/>
        </p:nvSpPr>
        <p:spPr bwMode="auto">
          <a:xfrm>
            <a:off x="222250" y="176213"/>
            <a:ext cx="51006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zh-CN" altLang="en-US" sz="2800" b="1">
                <a:solidFill>
                  <a:srgbClr val="FF0000"/>
                </a:solidFill>
                <a:latin typeface="幼圆" panose="02010509060101010101" pitchFamily="49" charset="-122"/>
                <a:ea typeface="幼圆" panose="02010509060101010101" pitchFamily="49" charset="-122"/>
              </a:rPr>
              <a:t>基本状态参数</a:t>
            </a:r>
            <a:r>
              <a:rPr lang="en-US" altLang="zh-CN" sz="2800" b="1">
                <a:solidFill>
                  <a:srgbClr val="FF0000"/>
                </a:solidFill>
                <a:latin typeface="幼圆" panose="02010509060101010101" pitchFamily="49" charset="-122"/>
                <a:ea typeface="幼圆" panose="02010509060101010101" pitchFamily="49" charset="-122"/>
              </a:rPr>
              <a:t>-</a:t>
            </a:r>
            <a:r>
              <a:rPr lang="zh-CN" altLang="en-US" sz="2800" b="1">
                <a:solidFill>
                  <a:srgbClr val="0033CC"/>
                </a:solidFill>
                <a:ea typeface="幼圆" panose="02010509060101010101" pitchFamily="49" charset="-122"/>
                <a:cs typeface="Times New Roman" panose="02020603050405020304" pitchFamily="18" charset="0"/>
              </a:rPr>
              <a:t>压力</a:t>
            </a:r>
            <a:r>
              <a:rPr lang="en-US" altLang="zh-CN" sz="2000" b="1">
                <a:solidFill>
                  <a:srgbClr val="0033CC"/>
                </a:solidFill>
                <a:ea typeface="幼圆" panose="02010509060101010101" pitchFamily="49" charset="-122"/>
                <a:cs typeface="Times New Roman" panose="02020603050405020304" pitchFamily="18" charset="0"/>
              </a:rPr>
              <a:t>(Pressure)</a:t>
            </a:r>
            <a:endParaRPr lang="zh-CN" altLang="en-US" sz="2000" b="1">
              <a:solidFill>
                <a:srgbClr val="0033CC"/>
              </a:solidFill>
              <a:ea typeface="幼圆" panose="02010509060101010101" pitchFamily="49" charset="-122"/>
              <a:cs typeface="Times New Roman" panose="02020603050405020304" pitchFamily="18" charset="0"/>
            </a:endParaRPr>
          </a:p>
        </p:txBody>
      </p:sp>
      <p:sp>
        <p:nvSpPr>
          <p:cNvPr id="76805" name="圆角矩形 10"/>
          <p:cNvSpPr>
            <a:spLocks noChangeArrowheads="1"/>
          </p:cNvSpPr>
          <p:nvPr/>
        </p:nvSpPr>
        <p:spPr bwMode="auto">
          <a:xfrm>
            <a:off x="827088" y="3789363"/>
            <a:ext cx="7648575" cy="720725"/>
          </a:xfrm>
          <a:prstGeom prst="roundRect">
            <a:avLst>
              <a:gd name="adj" fmla="val 16667"/>
            </a:avLst>
          </a:pr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kumimoji="1" lang="zh-CN" altLang="en-US" sz="2400" b="1">
                <a:solidFill>
                  <a:srgbClr val="FF0000"/>
                </a:solidFill>
                <a:ea typeface="幼圆" panose="02010509060101010101" pitchFamily="49" charset="-122"/>
                <a:cs typeface="Times New Roman" panose="02020603050405020304" pitchFamily="18" charset="0"/>
              </a:rPr>
              <a:t>表压力 </a:t>
            </a:r>
            <a:r>
              <a:rPr kumimoji="1" lang="en-US" altLang="zh-CN" sz="2400" b="1" i="1">
                <a:solidFill>
                  <a:srgbClr val="FF0000"/>
                </a:solidFill>
                <a:ea typeface="幼圆" panose="02010509060101010101" pitchFamily="49" charset="-122"/>
                <a:cs typeface="Times New Roman" panose="02020603050405020304" pitchFamily="18" charset="0"/>
              </a:rPr>
              <a:t>p</a:t>
            </a:r>
            <a:r>
              <a:rPr kumimoji="1" lang="en-US" altLang="zh-CN" sz="2400" b="1" baseline="-25000">
                <a:solidFill>
                  <a:srgbClr val="FF0000"/>
                </a:solidFill>
                <a:ea typeface="幼圆" panose="02010509060101010101" pitchFamily="49" charset="-122"/>
                <a:cs typeface="Times New Roman" panose="02020603050405020304" pitchFamily="18" charset="0"/>
              </a:rPr>
              <a:t>e</a:t>
            </a:r>
            <a:r>
              <a:rPr kumimoji="1" lang="en-US" altLang="zh-CN" sz="2400" b="1">
                <a:solidFill>
                  <a:srgbClr val="FF0000"/>
                </a:solidFill>
                <a:ea typeface="幼圆" panose="02010509060101010101" pitchFamily="49" charset="-122"/>
                <a:cs typeface="Times New Roman" panose="02020603050405020304" pitchFamily="18" charset="0"/>
              </a:rPr>
              <a:t>    </a:t>
            </a:r>
            <a:r>
              <a:rPr kumimoji="1" lang="zh-CN" altLang="en-US" sz="2400" b="1">
                <a:solidFill>
                  <a:srgbClr val="FF0000"/>
                </a:solidFill>
                <a:ea typeface="幼圆" panose="02010509060101010101" pitchFamily="49" charset="-122"/>
                <a:cs typeface="Times New Roman" panose="02020603050405020304" pitchFamily="18" charset="0"/>
              </a:rPr>
              <a:t> </a:t>
            </a:r>
            <a:r>
              <a:rPr kumimoji="1" lang="en-US" altLang="zh-CN" sz="2400">
                <a:ea typeface="幼圆" panose="02010509060101010101" pitchFamily="49" charset="-122"/>
                <a:cs typeface="Times New Roman" panose="02020603050405020304" pitchFamily="18" charset="0"/>
              </a:rPr>
              <a:t>(gauge pressure)</a:t>
            </a:r>
            <a:r>
              <a:rPr kumimoji="1" lang="zh-CN" altLang="en-US" sz="2400">
                <a:ea typeface="幼圆" panose="02010509060101010101" pitchFamily="49" charset="-122"/>
                <a:cs typeface="Times New Roman" panose="02020603050405020304" pitchFamily="18" charset="0"/>
              </a:rPr>
              <a:t>：   </a:t>
            </a:r>
            <a:r>
              <a:rPr kumimoji="1" lang="zh-CN" altLang="en-US" sz="2400" b="1">
                <a:solidFill>
                  <a:srgbClr val="0033CC"/>
                </a:solidFill>
                <a:ea typeface="幼圆" panose="02010509060101010101" pitchFamily="49" charset="-122"/>
                <a:cs typeface="Times New Roman" panose="02020603050405020304" pitchFamily="18" charset="0"/>
              </a:rPr>
              <a:t>高于</a:t>
            </a:r>
            <a:r>
              <a:rPr kumimoji="1" lang="zh-CN" altLang="en-US" sz="2400" b="1">
                <a:ea typeface="幼圆" panose="02010509060101010101" pitchFamily="49" charset="-122"/>
                <a:cs typeface="Times New Roman" panose="02020603050405020304" pitchFamily="18" charset="0"/>
              </a:rPr>
              <a:t>大气压力的</a:t>
            </a:r>
            <a:r>
              <a:rPr kumimoji="1" lang="zh-CN" altLang="en-US" sz="2400" b="1">
                <a:solidFill>
                  <a:srgbClr val="0033CC"/>
                </a:solidFill>
                <a:ea typeface="幼圆" panose="02010509060101010101" pitchFamily="49" charset="-122"/>
                <a:cs typeface="Times New Roman" panose="02020603050405020304" pitchFamily="18" charset="0"/>
              </a:rPr>
              <a:t>差数</a:t>
            </a:r>
            <a:endParaRPr kumimoji="1" lang="en-US" altLang="zh-CN" sz="2400" b="1">
              <a:solidFill>
                <a:srgbClr val="0033CC"/>
              </a:solidFill>
              <a:ea typeface="幼圆" panose="02010509060101010101" pitchFamily="49" charset="-122"/>
              <a:cs typeface="Times New Roman" panose="02020603050405020304" pitchFamily="18" charset="0"/>
            </a:endParaRPr>
          </a:p>
        </p:txBody>
      </p:sp>
      <p:sp>
        <p:nvSpPr>
          <p:cNvPr id="12" name="圆角矩形 11"/>
          <p:cNvSpPr>
            <a:spLocks noChangeArrowheads="1"/>
          </p:cNvSpPr>
          <p:nvPr/>
        </p:nvSpPr>
        <p:spPr bwMode="auto">
          <a:xfrm>
            <a:off x="800100" y="4797425"/>
            <a:ext cx="7672388" cy="720725"/>
          </a:xfrm>
          <a:prstGeom prst="roundRect">
            <a:avLst>
              <a:gd name="adj" fmla="val 16667"/>
            </a:avLst>
          </a:prstGeom>
          <a:solidFill>
            <a:schemeClr val="accent1">
              <a:lumMod val="60000"/>
              <a:lumOff val="40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defRPr/>
            </a:pPr>
            <a:r>
              <a:rPr kumimoji="1" lang="zh-CN" altLang="en-US" sz="2400" b="1" dirty="0" smtClean="0">
                <a:solidFill>
                  <a:srgbClr val="FF0000"/>
                </a:solidFill>
                <a:ea typeface="幼圆" panose="02010509060101010101" pitchFamily="49" charset="-122"/>
                <a:cs typeface="Times New Roman" panose="02020603050405020304" pitchFamily="18" charset="0"/>
              </a:rPr>
              <a:t>真空度 </a:t>
            </a:r>
            <a:r>
              <a:rPr kumimoji="1" lang="en-US" altLang="zh-CN" sz="2400" b="1" i="1" dirty="0" err="1" smtClean="0">
                <a:solidFill>
                  <a:srgbClr val="FF0000"/>
                </a:solidFill>
                <a:ea typeface="幼圆" panose="02010509060101010101" pitchFamily="49" charset="-122"/>
                <a:cs typeface="Times New Roman" panose="02020603050405020304" pitchFamily="18" charset="0"/>
              </a:rPr>
              <a:t>p</a:t>
            </a:r>
            <a:r>
              <a:rPr kumimoji="1" lang="en-US" altLang="zh-CN" sz="2400" b="1" baseline="-25000" dirty="0" err="1" smtClean="0">
                <a:solidFill>
                  <a:srgbClr val="FF0000"/>
                </a:solidFill>
                <a:ea typeface="幼圆" panose="02010509060101010101" pitchFamily="49" charset="-122"/>
                <a:cs typeface="Times New Roman" panose="02020603050405020304" pitchFamily="18" charset="0"/>
              </a:rPr>
              <a:t>v</a:t>
            </a:r>
            <a:r>
              <a:rPr kumimoji="1" lang="en-US" altLang="zh-CN" sz="2400" b="1" baseline="-25000" dirty="0" smtClean="0">
                <a:solidFill>
                  <a:srgbClr val="FF0000"/>
                </a:solidFill>
                <a:ea typeface="幼圆" panose="02010509060101010101" pitchFamily="49" charset="-122"/>
                <a:cs typeface="Times New Roman" panose="02020603050405020304" pitchFamily="18" charset="0"/>
              </a:rPr>
              <a:t> </a:t>
            </a:r>
            <a:r>
              <a:rPr kumimoji="1" lang="en-US" altLang="zh-CN" sz="2400" b="1" dirty="0" smtClean="0">
                <a:solidFill>
                  <a:srgbClr val="FF0000"/>
                </a:solidFill>
                <a:ea typeface="幼圆" panose="02010509060101010101" pitchFamily="49" charset="-122"/>
                <a:cs typeface="Times New Roman" panose="02020603050405020304" pitchFamily="18" charset="0"/>
              </a:rPr>
              <a:t>    </a:t>
            </a:r>
            <a:r>
              <a:rPr kumimoji="1" lang="en-US" altLang="zh-CN" sz="2400" dirty="0" smtClean="0">
                <a:ea typeface="幼圆" panose="02010509060101010101" pitchFamily="49" charset="-122"/>
                <a:cs typeface="Times New Roman" panose="02020603050405020304" pitchFamily="18" charset="0"/>
              </a:rPr>
              <a:t>(vacuum pressure)</a:t>
            </a:r>
            <a:r>
              <a:rPr kumimoji="1" lang="zh-CN" altLang="en-US" sz="2400" dirty="0" smtClean="0">
                <a:ea typeface="幼圆" panose="02010509060101010101" pitchFamily="49" charset="-122"/>
                <a:cs typeface="Times New Roman" panose="02020603050405020304" pitchFamily="18" charset="0"/>
              </a:rPr>
              <a:t>：</a:t>
            </a:r>
            <a:r>
              <a:rPr kumimoji="1" lang="zh-CN" altLang="en-US" sz="2400" b="1" dirty="0" smtClean="0">
                <a:solidFill>
                  <a:srgbClr val="0033CC"/>
                </a:solidFill>
                <a:ea typeface="幼圆" panose="02010509060101010101" pitchFamily="49" charset="-122"/>
                <a:cs typeface="Times New Roman" panose="02020603050405020304" pitchFamily="18" charset="0"/>
              </a:rPr>
              <a:t>低于</a:t>
            </a:r>
            <a:r>
              <a:rPr kumimoji="1" lang="zh-CN" altLang="en-US" sz="2400" b="1" dirty="0" smtClean="0">
                <a:ea typeface="幼圆" panose="02010509060101010101" pitchFamily="49" charset="-122"/>
                <a:cs typeface="Times New Roman" panose="02020603050405020304" pitchFamily="18" charset="0"/>
              </a:rPr>
              <a:t>大气压力的</a:t>
            </a:r>
            <a:r>
              <a:rPr kumimoji="1" lang="zh-CN" altLang="en-US" sz="2400" b="1" dirty="0" smtClean="0">
                <a:solidFill>
                  <a:srgbClr val="0033CC"/>
                </a:solidFill>
                <a:ea typeface="幼圆" panose="02010509060101010101" pitchFamily="49" charset="-122"/>
                <a:cs typeface="Times New Roman" panose="02020603050405020304" pitchFamily="18" charset="0"/>
              </a:rPr>
              <a:t>差数</a:t>
            </a:r>
            <a:endParaRPr kumimoji="1" lang="en-US" altLang="zh-CN" sz="2400" b="1" dirty="0" smtClean="0">
              <a:solidFill>
                <a:srgbClr val="0033CC"/>
              </a:solidFill>
              <a:ea typeface="幼圆" panose="02010509060101010101" pitchFamily="49"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圆角矩形 14"/>
          <p:cNvSpPr>
            <a:spLocks noChangeArrowheads="1"/>
          </p:cNvSpPr>
          <p:nvPr/>
        </p:nvSpPr>
        <p:spPr bwMode="auto">
          <a:xfrm>
            <a:off x="295275" y="896938"/>
            <a:ext cx="8693150" cy="1801812"/>
          </a:xfrm>
          <a:prstGeom prst="roundRect">
            <a:avLst>
              <a:gd name="adj" fmla="val 16667"/>
            </a:avLst>
          </a:prstGeom>
          <a:solidFill>
            <a:schemeClr val="accent1">
              <a:lumMod val="20000"/>
              <a:lumOff val="80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defRPr/>
            </a:pPr>
            <a:endParaRPr kumimoji="1" lang="en-US" altLang="zh-CN" sz="2000" smtClean="0">
              <a:ea typeface="幼圆" panose="02010509060101010101" pitchFamily="49" charset="-122"/>
              <a:cs typeface="Times New Roman" panose="02020603050405020304" pitchFamily="18" charset="0"/>
            </a:endParaRPr>
          </a:p>
        </p:txBody>
      </p:sp>
      <p:sp>
        <p:nvSpPr>
          <p:cNvPr id="77827" name="圆角矩形 13"/>
          <p:cNvSpPr>
            <a:spLocks noChangeArrowheads="1"/>
          </p:cNvSpPr>
          <p:nvPr/>
        </p:nvSpPr>
        <p:spPr bwMode="auto">
          <a:xfrm>
            <a:off x="295275" y="2813050"/>
            <a:ext cx="8693150" cy="1803400"/>
          </a:xfrm>
          <a:prstGeom prst="roundRect">
            <a:avLst>
              <a:gd name="adj" fmla="val 16667"/>
            </a:avLst>
          </a:pr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endParaRPr kumimoji="1" lang="en-US" altLang="zh-CN" sz="2000">
              <a:ea typeface="幼圆" panose="02010509060101010101" pitchFamily="49" charset="-122"/>
              <a:cs typeface="Times New Roman" panose="02020603050405020304" pitchFamily="18" charset="0"/>
            </a:endParaRPr>
          </a:p>
        </p:txBody>
      </p:sp>
      <p:sp>
        <p:nvSpPr>
          <p:cNvPr id="77828" name="Rectangle 3"/>
          <p:cNvSpPr>
            <a:spLocks noChangeArrowheads="1"/>
          </p:cNvSpPr>
          <p:nvPr/>
        </p:nvSpPr>
        <p:spPr bwMode="auto">
          <a:xfrm>
            <a:off x="755650" y="1065213"/>
            <a:ext cx="77724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spcBef>
                <a:spcPct val="20000"/>
              </a:spcBef>
            </a:pPr>
            <a:r>
              <a:rPr kumimoji="1" lang="zh-CN" altLang="en-US" sz="2400" b="1">
                <a:solidFill>
                  <a:srgbClr val="0033CC"/>
                </a:solidFill>
                <a:ea typeface="幼圆" panose="02010509060101010101" pitchFamily="49" charset="-122"/>
                <a:cs typeface="Times New Roman" panose="02020603050405020304" pitchFamily="18" charset="0"/>
              </a:rPr>
              <a:t>比体积</a:t>
            </a:r>
            <a:r>
              <a:rPr kumimoji="1" lang="en-US" altLang="zh-CN" sz="2400" b="1">
                <a:ea typeface="幼圆" panose="02010509060101010101" pitchFamily="49" charset="-122"/>
                <a:cs typeface="Times New Roman" panose="02020603050405020304" pitchFamily="18" charset="0"/>
              </a:rPr>
              <a:t>(Specific volume) </a:t>
            </a:r>
          </a:p>
        </p:txBody>
      </p:sp>
      <p:graphicFrame>
        <p:nvGraphicFramePr>
          <p:cNvPr id="77829" name="Object 4"/>
          <p:cNvGraphicFramePr>
            <a:graphicFrameLocks noChangeAspect="1"/>
          </p:cNvGraphicFramePr>
          <p:nvPr/>
        </p:nvGraphicFramePr>
        <p:xfrm>
          <a:off x="1335088" y="1714500"/>
          <a:ext cx="1498600" cy="741363"/>
        </p:xfrm>
        <a:graphic>
          <a:graphicData uri="http://schemas.openxmlformats.org/presentationml/2006/ole">
            <mc:AlternateContent xmlns:mc="http://schemas.openxmlformats.org/markup-compatibility/2006">
              <mc:Choice xmlns:v="urn:schemas-microsoft-com:vml" Requires="v">
                <p:oleObj spid="_x0000_s77859" name="Equation" r:id="rId3" imgW="418918" imgH="393529" progId="Equation.3">
                  <p:embed/>
                </p:oleObj>
              </mc:Choice>
              <mc:Fallback>
                <p:oleObj name="Equation" r:id="rId3" imgW="418918" imgH="393529"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5088" y="1714500"/>
                        <a:ext cx="1498600" cy="741363"/>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7830" name="Text Box 5"/>
          <p:cNvSpPr txBox="1">
            <a:spLocks noChangeArrowheads="1"/>
          </p:cNvSpPr>
          <p:nvPr/>
        </p:nvSpPr>
        <p:spPr bwMode="auto">
          <a:xfrm>
            <a:off x="4067175" y="1052513"/>
            <a:ext cx="2941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400" b="1">
                <a:ea typeface="幼圆" panose="02010509060101010101" pitchFamily="49" charset="-122"/>
                <a:cs typeface="Times New Roman" panose="02020603050405020304" pitchFamily="18" charset="0"/>
              </a:rPr>
              <a:t>单位质量工质的体积</a:t>
            </a:r>
          </a:p>
        </p:txBody>
      </p:sp>
      <p:sp>
        <p:nvSpPr>
          <p:cNvPr id="77831" name="Text Box 7"/>
          <p:cNvSpPr txBox="1">
            <a:spLocks noChangeArrowheads="1"/>
          </p:cNvSpPr>
          <p:nvPr/>
        </p:nvSpPr>
        <p:spPr bwMode="auto">
          <a:xfrm>
            <a:off x="847725" y="2987675"/>
            <a:ext cx="3038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400" b="1">
                <a:solidFill>
                  <a:srgbClr val="0033CC"/>
                </a:solidFill>
                <a:ea typeface="幼圆" panose="02010509060101010101" pitchFamily="49" charset="-122"/>
                <a:cs typeface="Times New Roman" panose="02020603050405020304" pitchFamily="18" charset="0"/>
              </a:rPr>
              <a:t>密度</a:t>
            </a:r>
            <a:r>
              <a:rPr kumimoji="1" lang="en-US" altLang="zh-CN" sz="2400" b="1">
                <a:ea typeface="幼圆" panose="02010509060101010101" pitchFamily="49" charset="-122"/>
                <a:cs typeface="Times New Roman" panose="02020603050405020304" pitchFamily="18" charset="0"/>
              </a:rPr>
              <a:t>(Density)</a:t>
            </a:r>
          </a:p>
        </p:txBody>
      </p:sp>
      <p:graphicFrame>
        <p:nvGraphicFramePr>
          <p:cNvPr id="77832" name="Object 8"/>
          <p:cNvGraphicFramePr>
            <a:graphicFrameLocks noChangeAspect="1"/>
          </p:cNvGraphicFramePr>
          <p:nvPr/>
        </p:nvGraphicFramePr>
        <p:xfrm>
          <a:off x="1335088" y="3729038"/>
          <a:ext cx="1171575" cy="787400"/>
        </p:xfrm>
        <a:graphic>
          <a:graphicData uri="http://schemas.openxmlformats.org/presentationml/2006/ole">
            <mc:AlternateContent xmlns:mc="http://schemas.openxmlformats.org/markup-compatibility/2006">
              <mc:Choice xmlns:v="urn:schemas-microsoft-com:vml" Requires="v">
                <p:oleObj spid="_x0000_s77860" name="Equation" r:id="rId5" imgW="431613" imgH="393529" progId="Equation.DSMT4">
                  <p:embed/>
                </p:oleObj>
              </mc:Choice>
              <mc:Fallback>
                <p:oleObj name="Equation" r:id="rId5" imgW="431613" imgH="393529" progId="Equation.DSMT4">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5088" y="3729038"/>
                        <a:ext cx="1171575" cy="7874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7833" name="Text Box 9"/>
          <p:cNvSpPr txBox="1">
            <a:spLocks noChangeArrowheads="1"/>
          </p:cNvSpPr>
          <p:nvPr/>
        </p:nvSpPr>
        <p:spPr bwMode="auto">
          <a:xfrm>
            <a:off x="3427413" y="2974975"/>
            <a:ext cx="29416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400" b="1">
                <a:ea typeface="幼圆" panose="02010509060101010101" pitchFamily="49" charset="-122"/>
                <a:cs typeface="Times New Roman" panose="02020603050405020304" pitchFamily="18" charset="0"/>
              </a:rPr>
              <a:t>单位体积工质的质量</a:t>
            </a:r>
          </a:p>
        </p:txBody>
      </p:sp>
      <p:graphicFrame>
        <p:nvGraphicFramePr>
          <p:cNvPr id="77834" name="Object 11"/>
          <p:cNvGraphicFramePr>
            <a:graphicFrameLocks noChangeAspect="1"/>
          </p:cNvGraphicFramePr>
          <p:nvPr/>
        </p:nvGraphicFramePr>
        <p:xfrm>
          <a:off x="4845050" y="4987925"/>
          <a:ext cx="1600200" cy="914400"/>
        </p:xfrm>
        <a:graphic>
          <a:graphicData uri="http://schemas.openxmlformats.org/presentationml/2006/ole">
            <mc:AlternateContent xmlns:mc="http://schemas.openxmlformats.org/markup-compatibility/2006">
              <mc:Choice xmlns:v="urn:schemas-microsoft-com:vml" Requires="v">
                <p:oleObj spid="_x0000_s77861" name="Equation" r:id="rId7" imgW="406224" imgH="418918" progId="Equation.3">
                  <p:embed/>
                </p:oleObj>
              </mc:Choice>
              <mc:Fallback>
                <p:oleObj name="Equation" r:id="rId7" imgW="406224" imgH="418918" progId="Equation.3">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45050" y="4987925"/>
                        <a:ext cx="1600200" cy="9144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7835" name="Object 0"/>
          <p:cNvGraphicFramePr>
            <a:graphicFrameLocks noChangeAspect="1"/>
          </p:cNvGraphicFramePr>
          <p:nvPr/>
        </p:nvGraphicFramePr>
        <p:xfrm>
          <a:off x="3529013" y="1817688"/>
          <a:ext cx="1077912" cy="457200"/>
        </p:xfrm>
        <a:graphic>
          <a:graphicData uri="http://schemas.openxmlformats.org/presentationml/2006/ole">
            <mc:AlternateContent xmlns:mc="http://schemas.openxmlformats.org/markup-compatibility/2006">
              <mc:Choice xmlns:v="urn:schemas-microsoft-com:vml" Requires="v">
                <p:oleObj spid="_x0000_s77862" name="Equation" r:id="rId9" imgW="419100" imgH="228600" progId="Equation.DSMT4">
                  <p:embed/>
                </p:oleObj>
              </mc:Choice>
              <mc:Fallback>
                <p:oleObj name="Equation" r:id="rId9" imgW="419100" imgH="228600" progId="Equation.DSMT4">
                  <p:embed/>
                  <p:pic>
                    <p:nvPicPr>
                      <p:cNvPr id="0" name="Object 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29013" y="1817688"/>
                        <a:ext cx="1077912" cy="4572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7836" name="Object 1"/>
          <p:cNvGraphicFramePr>
            <a:graphicFrameLocks noChangeAspect="1"/>
          </p:cNvGraphicFramePr>
          <p:nvPr/>
        </p:nvGraphicFramePr>
        <p:xfrm>
          <a:off x="3529013" y="3903663"/>
          <a:ext cx="936625" cy="455612"/>
        </p:xfrm>
        <a:graphic>
          <a:graphicData uri="http://schemas.openxmlformats.org/presentationml/2006/ole">
            <mc:AlternateContent xmlns:mc="http://schemas.openxmlformats.org/markup-compatibility/2006">
              <mc:Choice xmlns:v="urn:schemas-microsoft-com:vml" Requires="v">
                <p:oleObj spid="_x0000_s77863" name="Equation" r:id="rId11" imgW="406224" imgH="228501" progId="Equation.DSMT4">
                  <p:embed/>
                </p:oleObj>
              </mc:Choice>
              <mc:Fallback>
                <p:oleObj name="Equation" r:id="rId11" imgW="406224" imgH="228501" progId="Equation.DSMT4">
                  <p:embed/>
                  <p:pic>
                    <p:nvPicPr>
                      <p:cNvPr id="0" name="Object 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29013" y="3903663"/>
                        <a:ext cx="936625" cy="45561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7837" name="Text Box 2"/>
          <p:cNvSpPr txBox="1">
            <a:spLocks noChangeArrowheads="1"/>
          </p:cNvSpPr>
          <p:nvPr/>
        </p:nvSpPr>
        <p:spPr bwMode="auto">
          <a:xfrm>
            <a:off x="2254250" y="5216525"/>
            <a:ext cx="3038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400" b="1">
                <a:ea typeface="幼圆" panose="02010509060101010101" pitchFamily="49" charset="-122"/>
                <a:cs typeface="Times New Roman" panose="02020603050405020304" pitchFamily="18" charset="0"/>
              </a:rPr>
              <a:t>两者关系</a:t>
            </a:r>
            <a:r>
              <a:rPr kumimoji="1" lang="en-US" altLang="zh-CN" sz="2400" b="1">
                <a:ea typeface="幼圆" panose="02010509060101010101" pitchFamily="49" charset="-122"/>
                <a:cs typeface="Times New Roman" panose="02020603050405020304" pitchFamily="18" charset="0"/>
              </a:rPr>
              <a:t>:</a:t>
            </a:r>
          </a:p>
        </p:txBody>
      </p:sp>
      <p:sp>
        <p:nvSpPr>
          <p:cNvPr id="77838" name="Text Box 2"/>
          <p:cNvSpPr txBox="1">
            <a:spLocks noChangeArrowheads="1"/>
          </p:cNvSpPr>
          <p:nvPr/>
        </p:nvSpPr>
        <p:spPr bwMode="auto">
          <a:xfrm>
            <a:off x="192088" y="134938"/>
            <a:ext cx="51006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zh-CN" altLang="en-US" sz="2800" b="1">
                <a:solidFill>
                  <a:srgbClr val="FF0000"/>
                </a:solidFill>
                <a:ea typeface="幼圆" panose="02010509060101010101" pitchFamily="49" charset="-122"/>
                <a:cs typeface="Times New Roman" panose="02020603050405020304" pitchFamily="18" charset="0"/>
              </a:rPr>
              <a:t>基本状态参数</a:t>
            </a:r>
            <a:r>
              <a:rPr lang="en-US" altLang="zh-CN" sz="2800" b="1">
                <a:solidFill>
                  <a:srgbClr val="FF0000"/>
                </a:solidFill>
                <a:ea typeface="幼圆" panose="02010509060101010101" pitchFamily="49" charset="-122"/>
                <a:cs typeface="Times New Roman" panose="02020603050405020304" pitchFamily="18" charset="0"/>
              </a:rPr>
              <a:t>-</a:t>
            </a:r>
            <a:r>
              <a:rPr lang="zh-CN" altLang="en-US" sz="2800" b="1">
                <a:solidFill>
                  <a:srgbClr val="0033CC"/>
                </a:solidFill>
                <a:ea typeface="幼圆" panose="02010509060101010101" pitchFamily="49" charset="-122"/>
                <a:cs typeface="Times New Roman" panose="02020603050405020304" pitchFamily="18" charset="0"/>
              </a:rPr>
              <a:t>比体积及密度</a:t>
            </a:r>
            <a:endParaRPr lang="en-US" altLang="zh-CN" sz="2800" b="1">
              <a:solidFill>
                <a:srgbClr val="0033CC"/>
              </a:solidFill>
              <a:ea typeface="幼圆" panose="02010509060101010101" pitchFamily="49"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ChangeArrowheads="1"/>
          </p:cNvSpPr>
          <p:nvPr/>
        </p:nvSpPr>
        <p:spPr bwMode="auto">
          <a:xfrm>
            <a:off x="212725" y="-17463"/>
            <a:ext cx="7850188" cy="838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just"/>
            <a:r>
              <a:rPr kumimoji="1" lang="zh-CN" altLang="en-US" sz="2800" b="1">
                <a:solidFill>
                  <a:srgbClr val="FF0000"/>
                </a:solidFill>
                <a:latin typeface="幼圆" panose="02010509060101010101" pitchFamily="49" charset="-122"/>
                <a:ea typeface="幼圆" panose="02010509060101010101" pitchFamily="49" charset="-122"/>
              </a:rPr>
              <a:t>平衡状态</a:t>
            </a:r>
            <a:r>
              <a:rPr kumimoji="1" lang="zh-CN" altLang="en-US" sz="2400">
                <a:solidFill>
                  <a:srgbClr val="0033CC"/>
                </a:solidFill>
                <a:ea typeface="幼圆" panose="02010509060101010101" pitchFamily="49" charset="-122"/>
                <a:cs typeface="Times New Roman" panose="02020603050405020304" pitchFamily="18" charset="0"/>
              </a:rPr>
              <a:t>（</a:t>
            </a:r>
            <a:r>
              <a:rPr kumimoji="1" lang="en-US" altLang="zh-CN" sz="2400">
                <a:solidFill>
                  <a:srgbClr val="0033CC"/>
                </a:solidFill>
                <a:ea typeface="幼圆" panose="02010509060101010101" pitchFamily="49" charset="-122"/>
                <a:cs typeface="Times New Roman" panose="02020603050405020304" pitchFamily="18" charset="0"/>
              </a:rPr>
              <a:t>Equilibrium state</a:t>
            </a:r>
            <a:r>
              <a:rPr kumimoji="1" lang="zh-CN" altLang="en-US" sz="2400">
                <a:solidFill>
                  <a:srgbClr val="0033CC"/>
                </a:solidFill>
                <a:ea typeface="幼圆" panose="02010509060101010101" pitchFamily="49" charset="-122"/>
                <a:cs typeface="Times New Roman" panose="02020603050405020304" pitchFamily="18" charset="0"/>
              </a:rPr>
              <a:t>）</a:t>
            </a:r>
          </a:p>
        </p:txBody>
      </p:sp>
      <p:sp>
        <p:nvSpPr>
          <p:cNvPr id="78851" name="圆角矩形 6"/>
          <p:cNvSpPr>
            <a:spLocks noChangeArrowheads="1"/>
          </p:cNvSpPr>
          <p:nvPr/>
        </p:nvSpPr>
        <p:spPr bwMode="auto">
          <a:xfrm>
            <a:off x="417513" y="879475"/>
            <a:ext cx="8369300" cy="946150"/>
          </a:xfrm>
          <a:prstGeom prst="roundRect">
            <a:avLst>
              <a:gd name="adj" fmla="val 16667"/>
            </a:avLst>
          </a:pr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kumimoji="1" lang="zh-CN" altLang="en-US" sz="2000" b="1">
                <a:solidFill>
                  <a:srgbClr val="FF0000"/>
                </a:solidFill>
                <a:latin typeface="幼圆" panose="02010509060101010101" pitchFamily="49" charset="-122"/>
                <a:ea typeface="幼圆" panose="02010509060101010101" pitchFamily="49" charset="-122"/>
              </a:rPr>
              <a:t>定义：</a:t>
            </a:r>
            <a:r>
              <a:rPr kumimoji="1" lang="zh-CN" altLang="en-US" sz="2000" b="1">
                <a:solidFill>
                  <a:srgbClr val="0033CC"/>
                </a:solidFill>
                <a:latin typeface="幼圆" panose="02010509060101010101" pitchFamily="49" charset="-122"/>
                <a:ea typeface="幼圆" panose="02010509060101010101" pitchFamily="49" charset="-122"/>
              </a:rPr>
              <a:t>无外界影响</a:t>
            </a:r>
            <a:r>
              <a:rPr kumimoji="1" lang="zh-CN" altLang="en-US" sz="2000" b="1">
                <a:latin typeface="幼圆" panose="02010509060101010101" pitchFamily="49" charset="-122"/>
                <a:ea typeface="幼圆" panose="02010509060101010101" pitchFamily="49" charset="-122"/>
              </a:rPr>
              <a:t>的条件下，系统（工质）的状态参数能够始终保持不变，则称系统的这种状态为 </a:t>
            </a:r>
            <a:r>
              <a:rPr kumimoji="1" lang="zh-CN" altLang="en-US" sz="2000" b="1">
                <a:solidFill>
                  <a:srgbClr val="0033CC"/>
                </a:solidFill>
                <a:latin typeface="幼圆" panose="02010509060101010101" pitchFamily="49" charset="-122"/>
                <a:ea typeface="幼圆" panose="02010509060101010101" pitchFamily="49" charset="-122"/>
              </a:rPr>
              <a:t>平衡状态</a:t>
            </a:r>
            <a:r>
              <a:rPr kumimoji="1" lang="zh-CN" altLang="en-US" sz="2000" b="1">
                <a:latin typeface="幼圆" panose="02010509060101010101" pitchFamily="49" charset="-122"/>
                <a:ea typeface="幼圆" panose="02010509060101010101" pitchFamily="49" charset="-122"/>
              </a:rPr>
              <a:t>。</a:t>
            </a:r>
            <a:endParaRPr kumimoji="1" lang="zh-CN" altLang="en-US" sz="2000" b="1">
              <a:latin typeface="幼圆" panose="02010509060101010101" pitchFamily="49" charset="-122"/>
              <a:ea typeface="幼圆" panose="02010509060101010101" pitchFamily="49" charset="-122"/>
              <a:cs typeface="Times New Roman" panose="02020603050405020304" pitchFamily="18" charset="0"/>
            </a:endParaRPr>
          </a:p>
        </p:txBody>
      </p:sp>
      <p:sp>
        <p:nvSpPr>
          <p:cNvPr id="78852" name="圆角矩形 8"/>
          <p:cNvSpPr>
            <a:spLocks noChangeArrowheads="1"/>
          </p:cNvSpPr>
          <p:nvPr/>
        </p:nvSpPr>
        <p:spPr bwMode="auto">
          <a:xfrm>
            <a:off x="417513" y="1989138"/>
            <a:ext cx="3578225" cy="1439862"/>
          </a:xfrm>
          <a:prstGeom prst="roundRect">
            <a:avLst>
              <a:gd name="adj" fmla="val 16667"/>
            </a:avLst>
          </a:prstGeom>
          <a:solidFill>
            <a:schemeClr val="bg1"/>
          </a:solidFill>
          <a:ln w="9525">
            <a:solidFill>
              <a:srgbClr val="FF0000"/>
            </a:solidFill>
            <a:round/>
            <a:headEnd/>
            <a:tailEnd/>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25000"/>
              </a:lnSpc>
            </a:pPr>
            <a:r>
              <a:rPr kumimoji="1" lang="en-US" altLang="zh-CN" sz="2000" b="1">
                <a:ea typeface="楷体_GB2312" pitchFamily="49" charset="-122"/>
                <a:cs typeface="Times New Roman" panose="02020603050405020304" pitchFamily="18" charset="0"/>
              </a:rPr>
              <a:t>• </a:t>
            </a:r>
            <a:r>
              <a:rPr kumimoji="1" lang="zh-CN" altLang="en-US" sz="2000" b="1">
                <a:ea typeface="幼圆" panose="02010509060101010101" pitchFamily="49" charset="-122"/>
                <a:cs typeface="Times New Roman" panose="02020603050405020304" pitchFamily="18" charset="0"/>
              </a:rPr>
              <a:t>组成热力系统的各部分之间</a:t>
            </a:r>
            <a:r>
              <a:rPr kumimoji="1" lang="zh-CN" altLang="en-US" sz="2000" b="1">
                <a:solidFill>
                  <a:srgbClr val="FF0000"/>
                </a:solidFill>
                <a:ea typeface="幼圆" panose="02010509060101010101" pitchFamily="49" charset="-122"/>
                <a:cs typeface="Times New Roman" panose="02020603050405020304" pitchFamily="18" charset="0"/>
              </a:rPr>
              <a:t>没有热量的传递</a:t>
            </a:r>
            <a:endParaRPr kumimoji="1" lang="en-US" altLang="zh-CN" sz="2000" b="1">
              <a:solidFill>
                <a:srgbClr val="FF0000"/>
              </a:solidFill>
              <a:ea typeface="幼圆" panose="02010509060101010101" pitchFamily="49" charset="-122"/>
              <a:cs typeface="Times New Roman" panose="02020603050405020304" pitchFamily="18" charset="0"/>
            </a:endParaRPr>
          </a:p>
          <a:p>
            <a:pPr>
              <a:lnSpc>
                <a:spcPct val="125000"/>
              </a:lnSpc>
            </a:pPr>
            <a:r>
              <a:rPr kumimoji="1" lang="zh-CN" altLang="en-US" sz="2000" b="1">
                <a:solidFill>
                  <a:srgbClr val="0033CC"/>
                </a:solidFill>
                <a:ea typeface="幼圆" panose="02010509060101010101" pitchFamily="49" charset="-122"/>
                <a:cs typeface="Times New Roman" panose="02020603050405020304" pitchFamily="18" charset="0"/>
              </a:rPr>
              <a:t> →</a:t>
            </a:r>
            <a:r>
              <a:rPr kumimoji="1" lang="zh-CN" altLang="en-US" sz="2000" b="1">
                <a:solidFill>
                  <a:srgbClr val="FF0000"/>
                </a:solidFill>
                <a:ea typeface="幼圆" panose="02010509060101010101" pitchFamily="49" charset="-122"/>
                <a:cs typeface="Times New Roman" panose="02020603050405020304" pitchFamily="18" charset="0"/>
              </a:rPr>
              <a:t>热平衡</a:t>
            </a:r>
            <a:r>
              <a:rPr kumimoji="1" lang="en-US" altLang="zh-CN" sz="1600">
                <a:ea typeface="幼圆" panose="02010509060101010101" pitchFamily="49" charset="-122"/>
                <a:cs typeface="Times New Roman" panose="02020603050405020304" pitchFamily="18" charset="0"/>
              </a:rPr>
              <a:t>(Thermal equilibrium</a:t>
            </a:r>
            <a:r>
              <a:rPr kumimoji="1" lang="zh-CN" altLang="en-US" sz="1600">
                <a:ea typeface="幼圆" panose="02010509060101010101" pitchFamily="49" charset="-122"/>
                <a:cs typeface="Times New Roman" panose="02020603050405020304" pitchFamily="18" charset="0"/>
              </a:rPr>
              <a:t>）</a:t>
            </a:r>
          </a:p>
        </p:txBody>
      </p:sp>
      <p:sp>
        <p:nvSpPr>
          <p:cNvPr id="78853" name="圆角矩形 9"/>
          <p:cNvSpPr>
            <a:spLocks noChangeArrowheads="1"/>
          </p:cNvSpPr>
          <p:nvPr/>
        </p:nvSpPr>
        <p:spPr bwMode="auto">
          <a:xfrm>
            <a:off x="5130800" y="1989138"/>
            <a:ext cx="3578225" cy="1439862"/>
          </a:xfrm>
          <a:prstGeom prst="roundRect">
            <a:avLst>
              <a:gd name="adj" fmla="val 16667"/>
            </a:avLst>
          </a:prstGeom>
          <a:solidFill>
            <a:schemeClr val="bg1"/>
          </a:solidFill>
          <a:ln w="9525">
            <a:solidFill>
              <a:srgbClr val="0033CC"/>
            </a:solidFill>
            <a:round/>
            <a:headEnd/>
            <a:tailEnd/>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25000"/>
              </a:lnSpc>
            </a:pPr>
            <a:r>
              <a:rPr kumimoji="1" lang="en-US" altLang="zh-CN" sz="2000" b="1">
                <a:ea typeface="楷体_GB2312" pitchFamily="49" charset="-122"/>
                <a:cs typeface="Times New Roman" panose="02020603050405020304" pitchFamily="18" charset="0"/>
              </a:rPr>
              <a:t>• </a:t>
            </a:r>
            <a:r>
              <a:rPr kumimoji="1" lang="zh-CN" altLang="en-US" sz="2000" b="1">
                <a:ea typeface="幼圆" panose="02010509060101010101" pitchFamily="49" charset="-122"/>
                <a:cs typeface="Times New Roman" panose="02020603050405020304" pitchFamily="18" charset="0"/>
              </a:rPr>
              <a:t>组成热力系统的各部分之间</a:t>
            </a:r>
            <a:r>
              <a:rPr kumimoji="1" lang="zh-CN" altLang="en-US" sz="2000" b="1">
                <a:solidFill>
                  <a:srgbClr val="FF0000"/>
                </a:solidFill>
                <a:ea typeface="幼圆" panose="02010509060101010101" pitchFamily="49" charset="-122"/>
                <a:cs typeface="Times New Roman" panose="02020603050405020304" pitchFamily="18" charset="0"/>
              </a:rPr>
              <a:t>没有相对位移</a:t>
            </a:r>
            <a:endParaRPr kumimoji="1" lang="en-US" altLang="zh-CN" sz="2000" b="1">
              <a:solidFill>
                <a:srgbClr val="FF0000"/>
              </a:solidFill>
              <a:ea typeface="幼圆" panose="02010509060101010101" pitchFamily="49" charset="-122"/>
              <a:cs typeface="Times New Roman" panose="02020603050405020304" pitchFamily="18" charset="0"/>
            </a:endParaRPr>
          </a:p>
          <a:p>
            <a:pPr>
              <a:lnSpc>
                <a:spcPct val="125000"/>
              </a:lnSpc>
            </a:pPr>
            <a:r>
              <a:rPr kumimoji="1" lang="zh-CN" altLang="en-US" sz="2000" b="1">
                <a:solidFill>
                  <a:srgbClr val="0033CC"/>
                </a:solidFill>
                <a:ea typeface="幼圆" panose="02010509060101010101" pitchFamily="49" charset="-122"/>
                <a:cs typeface="Times New Roman" panose="02020603050405020304" pitchFamily="18" charset="0"/>
              </a:rPr>
              <a:t>→</a:t>
            </a:r>
            <a:r>
              <a:rPr kumimoji="1" lang="zh-CN" altLang="en-US" sz="2000" b="1">
                <a:solidFill>
                  <a:srgbClr val="FF0000"/>
                </a:solidFill>
                <a:ea typeface="幼圆" panose="02010509060101010101" pitchFamily="49" charset="-122"/>
                <a:cs typeface="Times New Roman" panose="02020603050405020304" pitchFamily="18" charset="0"/>
              </a:rPr>
              <a:t>力平衡</a:t>
            </a:r>
            <a:r>
              <a:rPr kumimoji="1" lang="en-US" altLang="zh-CN" sz="1600">
                <a:ea typeface="幼圆" panose="02010509060101010101" pitchFamily="49" charset="-122"/>
                <a:cs typeface="Times New Roman" panose="02020603050405020304" pitchFamily="18" charset="0"/>
              </a:rPr>
              <a:t>(Mechanical equilibrium</a:t>
            </a:r>
            <a:r>
              <a:rPr kumimoji="1" lang="zh-CN" altLang="en-US" sz="1600">
                <a:ea typeface="幼圆" panose="02010509060101010101" pitchFamily="49" charset="-122"/>
                <a:cs typeface="Times New Roman" panose="02020603050405020304" pitchFamily="18" charset="0"/>
              </a:rPr>
              <a:t>）</a:t>
            </a:r>
          </a:p>
        </p:txBody>
      </p:sp>
      <p:grpSp>
        <p:nvGrpSpPr>
          <p:cNvPr id="78854" name="组合 3"/>
          <p:cNvGrpSpPr>
            <a:grpSpLocks/>
          </p:cNvGrpSpPr>
          <p:nvPr/>
        </p:nvGrpSpPr>
        <p:grpSpPr bwMode="auto">
          <a:xfrm>
            <a:off x="1614488" y="2032000"/>
            <a:ext cx="4895850" cy="2784475"/>
            <a:chOff x="1686433" y="2292989"/>
            <a:chExt cx="4896544" cy="2783869"/>
          </a:xfrm>
        </p:grpSpPr>
        <p:sp>
          <p:nvSpPr>
            <p:cNvPr id="2" name="加号 1"/>
            <p:cNvSpPr/>
            <p:nvPr/>
          </p:nvSpPr>
          <p:spPr bwMode="auto">
            <a:xfrm>
              <a:off x="4026740" y="2292989"/>
              <a:ext cx="1152688" cy="1117357"/>
            </a:xfrm>
            <a:prstGeom prst="mathPlus">
              <a:avLst/>
            </a:prstGeom>
            <a:solidFill>
              <a:schemeClr val="accent2">
                <a:lumMod val="60000"/>
                <a:lumOff val="40000"/>
              </a:schemeClr>
            </a:solidFill>
            <a:ln w="9525" cap="flat" cmpd="sng" algn="ctr">
              <a:noFill/>
              <a:prstDash val="solid"/>
              <a:round/>
              <a:headEnd type="none" w="med" len="med"/>
              <a:tailEnd type="none" w="med" len="med"/>
            </a:ln>
            <a:effectLst/>
          </p:spPr>
          <p:txBody>
            <a:bodyPr/>
            <a:lstStyle/>
            <a:p>
              <a:pPr>
                <a:defRPr/>
              </a:pPr>
              <a:endParaRPr lang="zh-CN" altLang="en-US"/>
            </a:p>
          </p:txBody>
        </p:sp>
        <p:sp>
          <p:nvSpPr>
            <p:cNvPr id="78857" name="圆角矩形 11"/>
            <p:cNvSpPr>
              <a:spLocks noChangeArrowheads="1"/>
            </p:cNvSpPr>
            <p:nvPr/>
          </p:nvSpPr>
          <p:spPr bwMode="auto">
            <a:xfrm>
              <a:off x="2766086" y="3853162"/>
              <a:ext cx="3816891" cy="1223696"/>
            </a:xfrm>
            <a:prstGeom prst="roundRect">
              <a:avLst>
                <a:gd name="adj" fmla="val 16667"/>
              </a:avLst>
            </a:pr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50000"/>
                </a:lnSpc>
                <a:defRPr/>
              </a:pPr>
              <a:r>
                <a:rPr kumimoji="1" lang="en-US" altLang="zh-CN" sz="2000" b="1" dirty="0" smtClean="0">
                  <a:ea typeface="楷体_GB2312" pitchFamily="49" charset="-122"/>
                  <a:cs typeface="Times New Roman" panose="02020603050405020304" pitchFamily="18" charset="0"/>
                </a:rPr>
                <a:t>•   </a:t>
              </a:r>
              <a:r>
                <a:rPr kumimoji="1" lang="zh-CN" altLang="en-US" sz="2000" b="1" dirty="0" smtClean="0">
                  <a:ea typeface="幼圆" panose="02010509060101010101" pitchFamily="49" charset="-122"/>
                  <a:cs typeface="Times New Roman" panose="02020603050405020304" pitchFamily="18" charset="0"/>
                </a:rPr>
                <a:t>同时具备了热和力的平衡</a:t>
              </a:r>
              <a:endParaRPr kumimoji="1" lang="en-US" altLang="zh-CN" sz="2000" b="1" dirty="0" smtClean="0">
                <a:ea typeface="幼圆" panose="02010509060101010101" pitchFamily="49" charset="-122"/>
                <a:cs typeface="Times New Roman" panose="02020603050405020304" pitchFamily="18" charset="0"/>
              </a:endParaRPr>
            </a:p>
            <a:p>
              <a:pPr algn="ctr">
                <a:lnSpc>
                  <a:spcPct val="150000"/>
                </a:lnSpc>
                <a:defRPr/>
              </a:pPr>
              <a:r>
                <a:rPr kumimoji="1" lang="zh-CN" altLang="en-US" sz="2000" b="1" dirty="0" smtClean="0">
                  <a:ea typeface="幼圆" panose="02010509060101010101" pitchFamily="49" charset="-122"/>
                  <a:cs typeface="Times New Roman" panose="02020603050405020304" pitchFamily="18" charset="0"/>
                </a:rPr>
                <a:t> → </a:t>
              </a:r>
              <a:r>
                <a:rPr kumimoji="1" lang="zh-CN" altLang="en-US" sz="2000" b="1" dirty="0" smtClean="0">
                  <a:solidFill>
                    <a:srgbClr val="FF0000"/>
                  </a:solidFill>
                  <a:ea typeface="幼圆" panose="02010509060101010101" pitchFamily="49" charset="-122"/>
                  <a:cs typeface="Times New Roman" panose="02020603050405020304" pitchFamily="18" charset="0"/>
                </a:rPr>
                <a:t>热力平衡</a:t>
              </a:r>
              <a:endParaRPr kumimoji="1" lang="en-US" altLang="zh-CN" sz="2000" b="1" dirty="0" smtClean="0">
                <a:solidFill>
                  <a:srgbClr val="FF0000"/>
                </a:solidFill>
                <a:ea typeface="幼圆" panose="02010509060101010101" pitchFamily="49" charset="-122"/>
                <a:cs typeface="Times New Roman" panose="02020603050405020304" pitchFamily="18" charset="0"/>
              </a:endParaRPr>
            </a:p>
            <a:p>
              <a:pPr algn="ctr">
                <a:lnSpc>
                  <a:spcPct val="150000"/>
                </a:lnSpc>
                <a:defRPr/>
              </a:pPr>
              <a:r>
                <a:rPr kumimoji="1" lang="en-US" altLang="zh-CN" sz="1600" dirty="0" smtClean="0">
                  <a:ea typeface="幼圆" panose="02010509060101010101" pitchFamily="49" charset="-122"/>
                  <a:cs typeface="Times New Roman" panose="02020603050405020304" pitchFamily="18" charset="0"/>
                </a:rPr>
                <a:t>(</a:t>
              </a:r>
              <a:r>
                <a:rPr kumimoji="1" lang="en-US" altLang="zh-CN" sz="1600" dirty="0" err="1" smtClean="0">
                  <a:ea typeface="幼圆" panose="02010509060101010101" pitchFamily="49" charset="-122"/>
                  <a:cs typeface="Times New Roman" panose="02020603050405020304" pitchFamily="18" charset="0"/>
                </a:rPr>
                <a:t>Thermaldynamic</a:t>
              </a:r>
              <a:r>
                <a:rPr kumimoji="1" lang="en-US" altLang="zh-CN" sz="1600" dirty="0" smtClean="0">
                  <a:ea typeface="幼圆" panose="02010509060101010101" pitchFamily="49" charset="-122"/>
                  <a:cs typeface="Times New Roman" panose="02020603050405020304" pitchFamily="18" charset="0"/>
                </a:rPr>
                <a:t> equilibrium</a:t>
              </a:r>
              <a:r>
                <a:rPr kumimoji="1" lang="zh-CN" altLang="en-US" sz="1600" dirty="0" smtClean="0">
                  <a:ea typeface="幼圆" panose="02010509060101010101" pitchFamily="49" charset="-122"/>
                  <a:cs typeface="Times New Roman" panose="02020603050405020304" pitchFamily="18" charset="0"/>
                </a:rPr>
                <a:t>）</a:t>
              </a:r>
            </a:p>
          </p:txBody>
        </p:sp>
        <p:sp>
          <p:nvSpPr>
            <p:cNvPr id="3" name="等于号 2"/>
            <p:cNvSpPr/>
            <p:nvPr/>
          </p:nvSpPr>
          <p:spPr bwMode="auto">
            <a:xfrm>
              <a:off x="1686433" y="4091236"/>
              <a:ext cx="1079653" cy="704697"/>
            </a:xfrm>
            <a:prstGeom prst="mathEqual">
              <a:avLst/>
            </a:prstGeom>
            <a:solidFill>
              <a:schemeClr val="accent2">
                <a:lumMod val="60000"/>
                <a:lumOff val="40000"/>
              </a:schemeClr>
            </a:solidFill>
            <a:ln w="9525" cap="flat" cmpd="sng" algn="ctr">
              <a:noFill/>
              <a:prstDash val="solid"/>
              <a:round/>
              <a:headEnd type="none" w="med" len="med"/>
              <a:tailEnd type="none" w="med" len="med"/>
            </a:ln>
            <a:effectLst/>
          </p:spPr>
          <p:txBody>
            <a:bodyPr/>
            <a:lstStyle/>
            <a:p>
              <a:pPr>
                <a:defRPr/>
              </a:pPr>
              <a:endParaRPr lang="zh-CN" altLang="en-US"/>
            </a:p>
          </p:txBody>
        </p:sp>
      </p:grpSp>
      <p:sp>
        <p:nvSpPr>
          <p:cNvPr id="78855" name="圆角矩形 14"/>
          <p:cNvSpPr>
            <a:spLocks noChangeArrowheads="1"/>
          </p:cNvSpPr>
          <p:nvPr/>
        </p:nvSpPr>
        <p:spPr bwMode="auto">
          <a:xfrm>
            <a:off x="417513" y="5010150"/>
            <a:ext cx="8472487" cy="1206500"/>
          </a:xfrm>
          <a:prstGeom prst="roundRect">
            <a:avLst>
              <a:gd name="adj" fmla="val 16667"/>
            </a:avLst>
          </a:pr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marL="285750" indent="-28575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buClr>
                <a:srgbClr val="FF0000"/>
              </a:buClr>
              <a:buFont typeface="Wingdings" panose="05000000000000000000" pitchFamily="2" charset="2"/>
              <a:buChar char="u"/>
            </a:pPr>
            <a:r>
              <a:rPr kumimoji="1" lang="zh-CN" altLang="en-US" b="1">
                <a:latin typeface="幼圆" panose="02010509060101010101" pitchFamily="49" charset="-122"/>
                <a:ea typeface="幼圆" panose="02010509060101010101" pitchFamily="49" charset="-122"/>
              </a:rPr>
              <a:t>不平衡状态的系统，在没有外界条件的影响下，总会自发趋于平衡状态。</a:t>
            </a:r>
            <a:endParaRPr kumimoji="1" lang="en-US" altLang="zh-CN" b="1">
              <a:latin typeface="幼圆" panose="02010509060101010101" pitchFamily="49" charset="-122"/>
              <a:ea typeface="幼圆" panose="02010509060101010101" pitchFamily="49" charset="-122"/>
            </a:endParaRPr>
          </a:p>
          <a:p>
            <a:pPr>
              <a:lnSpc>
                <a:spcPct val="150000"/>
              </a:lnSpc>
              <a:buClr>
                <a:srgbClr val="FF0000"/>
              </a:buClr>
              <a:buFont typeface="Wingdings" panose="05000000000000000000" pitchFamily="2" charset="2"/>
              <a:buChar char="u"/>
            </a:pPr>
            <a:r>
              <a:rPr kumimoji="1" lang="zh-CN" altLang="en-US" b="1">
                <a:latin typeface="幼圆" panose="02010509060101010101" pitchFamily="49" charset="-122"/>
                <a:ea typeface="幼圆" panose="02010509060101010101" pitchFamily="49" charset="-122"/>
                <a:cs typeface="Times New Roman" panose="02020603050405020304" pitchFamily="18" charset="0"/>
              </a:rPr>
              <a:t>系统受到外界的影响，就不能保持平衡状态。</a:t>
            </a:r>
            <a:endParaRPr kumimoji="1" lang="en-US" altLang="zh-CN" b="1">
              <a:latin typeface="幼圆" panose="02010509060101010101" pitchFamily="49" charset="-122"/>
              <a:ea typeface="幼圆" panose="02010509060101010101" pitchFamily="49" charset="-122"/>
              <a:cs typeface="Times New Roman" panose="02020603050405020304" pitchFamily="18" charset="0"/>
            </a:endParaRPr>
          </a:p>
          <a:p>
            <a:pPr>
              <a:lnSpc>
                <a:spcPct val="150000"/>
              </a:lnSpc>
              <a:buClr>
                <a:srgbClr val="FF0000"/>
              </a:buClr>
              <a:buFont typeface="Wingdings" panose="05000000000000000000" pitchFamily="2" charset="2"/>
              <a:buChar char="u"/>
            </a:pPr>
            <a:r>
              <a:rPr kumimoji="1" lang="zh-CN" altLang="en-US" b="1">
                <a:latin typeface="幼圆" panose="02010509060101010101" pitchFamily="49" charset="-122"/>
                <a:ea typeface="幼圆" panose="02010509060101010101" pitchFamily="49" charset="-122"/>
                <a:cs typeface="Times New Roman" panose="02020603050405020304" pitchFamily="18" charset="0"/>
              </a:rPr>
              <a:t>系统和外界间相互作用的最终结果，必然是共同达到一个新的平衡状态。</a:t>
            </a:r>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874" name="圆角矩形 30"/>
          <p:cNvSpPr>
            <a:spLocks noChangeArrowheads="1"/>
          </p:cNvSpPr>
          <p:nvPr/>
        </p:nvSpPr>
        <p:spPr bwMode="auto">
          <a:xfrm>
            <a:off x="457200" y="4551363"/>
            <a:ext cx="8364538" cy="606425"/>
          </a:xfrm>
          <a:prstGeom prst="roundRect">
            <a:avLst>
              <a:gd name="adj" fmla="val 16667"/>
            </a:avLst>
          </a:prstGeom>
          <a:solidFill>
            <a:srgbClr val="FFFFCC"/>
          </a:solidFill>
          <a:ln>
            <a:noFill/>
          </a:ln>
          <a:extLst>
            <a:ext uri="{91240B29-F687-4F45-9708-019B960494DF}">
              <a14:hiddenLine xmlns:a14="http://schemas.microsoft.com/office/drawing/2010/main" w="2857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endParaRPr kumimoji="1" lang="zh-CN" altLang="en-US" sz="2000" b="1">
              <a:solidFill>
                <a:schemeClr val="bg1"/>
              </a:solidFill>
              <a:latin typeface="幼圆" panose="02010509060101010101" pitchFamily="49" charset="-122"/>
              <a:ea typeface="幼圆" panose="02010509060101010101" pitchFamily="49" charset="-122"/>
              <a:cs typeface="Times New Roman" panose="02020603050405020304" pitchFamily="18" charset="0"/>
            </a:endParaRPr>
          </a:p>
        </p:txBody>
      </p:sp>
      <p:sp>
        <p:nvSpPr>
          <p:cNvPr id="79875" name="Text Box 2"/>
          <p:cNvSpPr txBox="1">
            <a:spLocks noChangeArrowheads="1"/>
          </p:cNvSpPr>
          <p:nvPr/>
        </p:nvSpPr>
        <p:spPr bwMode="auto">
          <a:xfrm>
            <a:off x="192088" y="134938"/>
            <a:ext cx="19875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zh-CN" altLang="en-US" sz="2800" b="1">
                <a:solidFill>
                  <a:srgbClr val="FF0000"/>
                </a:solidFill>
                <a:ea typeface="幼圆" panose="02010509060101010101" pitchFamily="49" charset="-122"/>
                <a:cs typeface="Times New Roman" panose="02020603050405020304" pitchFamily="18" charset="0"/>
              </a:rPr>
              <a:t>状态方程式</a:t>
            </a:r>
          </a:p>
        </p:txBody>
      </p:sp>
      <p:sp>
        <p:nvSpPr>
          <p:cNvPr id="79877" name="圆角矩形 7"/>
          <p:cNvSpPr>
            <a:spLocks noChangeArrowheads="1"/>
          </p:cNvSpPr>
          <p:nvPr/>
        </p:nvSpPr>
        <p:spPr bwMode="auto">
          <a:xfrm>
            <a:off x="107950" y="890588"/>
            <a:ext cx="8928100" cy="1073150"/>
          </a:xfrm>
          <a:prstGeom prst="roundRect">
            <a:avLst>
              <a:gd name="adj" fmla="val 16667"/>
            </a:avLst>
          </a:prstGeom>
          <a:solidFill>
            <a:schemeClr val="accent1">
              <a:lumMod val="20000"/>
              <a:lumOff val="80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just">
              <a:lnSpc>
                <a:spcPct val="150000"/>
              </a:lnSpc>
              <a:defRPr/>
            </a:pPr>
            <a:r>
              <a:rPr kumimoji="1" lang="zh-CN" altLang="en-US" sz="2000" b="1" dirty="0" smtClean="0">
                <a:solidFill>
                  <a:srgbClr val="FF0000"/>
                </a:solidFill>
                <a:latin typeface="幼圆" panose="02010509060101010101" pitchFamily="49" charset="-122"/>
                <a:ea typeface="幼圆" panose="02010509060101010101" pitchFamily="49" charset="-122"/>
              </a:rPr>
              <a:t>定义：</a:t>
            </a:r>
            <a:r>
              <a:rPr kumimoji="1" lang="zh-CN" altLang="en-US" b="1" dirty="0" smtClean="0">
                <a:latin typeface="幼圆" panose="02010509060101010101" pitchFamily="49" charset="-122"/>
                <a:ea typeface="幼圆" panose="02010509060101010101" pitchFamily="49" charset="-122"/>
              </a:rPr>
              <a:t>对于</a:t>
            </a:r>
            <a:r>
              <a:rPr kumimoji="1" lang="zh-CN" altLang="en-US" b="1" dirty="0" smtClean="0">
                <a:solidFill>
                  <a:srgbClr val="0033CC"/>
                </a:solidFill>
                <a:latin typeface="幼圆" panose="02010509060101010101" pitchFamily="49" charset="-122"/>
                <a:ea typeface="幼圆" panose="02010509060101010101" pitchFamily="49" charset="-122"/>
              </a:rPr>
              <a:t>简单可压缩系统</a:t>
            </a:r>
            <a:r>
              <a:rPr kumimoji="1" lang="zh-CN" altLang="en-US" b="1" dirty="0" smtClean="0">
                <a:latin typeface="幼圆" panose="02010509060101010101" pitchFamily="49" charset="-122"/>
                <a:ea typeface="幼圆" panose="02010509060101010101" pitchFamily="49" charset="-122"/>
              </a:rPr>
              <a:t>，系统处于</a:t>
            </a:r>
            <a:r>
              <a:rPr kumimoji="1" lang="zh-CN" altLang="en-US" b="1" dirty="0" smtClean="0">
                <a:solidFill>
                  <a:srgbClr val="0033CC"/>
                </a:solidFill>
                <a:latin typeface="幼圆" panose="02010509060101010101" pitchFamily="49" charset="-122"/>
                <a:ea typeface="幼圆" panose="02010509060101010101" pitchFamily="49" charset="-122"/>
              </a:rPr>
              <a:t>平衡状态</a:t>
            </a:r>
            <a:r>
              <a:rPr kumimoji="1" lang="zh-CN" altLang="en-US" b="1" dirty="0" smtClean="0">
                <a:latin typeface="幼圆" panose="02010509060101010101" pitchFamily="49" charset="-122"/>
                <a:ea typeface="幼圆" panose="02010509060101010101" pitchFamily="49" charset="-122"/>
              </a:rPr>
              <a:t>时，各部分具有相同的压力，温度和比体积等参数，且这些</a:t>
            </a:r>
            <a:r>
              <a:rPr kumimoji="1" lang="zh-CN" altLang="en-US" b="1" dirty="0" smtClean="0">
                <a:solidFill>
                  <a:srgbClr val="0033CC"/>
                </a:solidFill>
                <a:latin typeface="幼圆" panose="02010509060101010101" pitchFamily="49" charset="-122"/>
                <a:ea typeface="幼圆" panose="02010509060101010101" pitchFamily="49" charset="-122"/>
              </a:rPr>
              <a:t>状态参数</a:t>
            </a:r>
            <a:r>
              <a:rPr kumimoji="1" lang="zh-CN" altLang="en-US" b="1" dirty="0" smtClean="0">
                <a:latin typeface="幼圆" panose="02010509060101010101" pitchFamily="49" charset="-122"/>
                <a:ea typeface="幼圆" panose="02010509060101010101" pitchFamily="49" charset="-122"/>
              </a:rPr>
              <a:t>服从一定的关系式，这样的关系式叫做状态方程式。</a:t>
            </a:r>
            <a:endParaRPr kumimoji="1" lang="zh-CN" altLang="en-US" b="1" dirty="0" smtClean="0">
              <a:latin typeface="幼圆" panose="02010509060101010101" pitchFamily="49" charset="-122"/>
              <a:ea typeface="幼圆" panose="02010509060101010101" pitchFamily="49" charset="-122"/>
              <a:cs typeface="Times New Roman" panose="02020603050405020304" pitchFamily="18" charset="0"/>
            </a:endParaRPr>
          </a:p>
        </p:txBody>
      </p:sp>
      <p:graphicFrame>
        <p:nvGraphicFramePr>
          <p:cNvPr id="2" name="Object 7"/>
          <p:cNvGraphicFramePr>
            <a:graphicFrameLocks/>
          </p:cNvGraphicFramePr>
          <p:nvPr/>
        </p:nvGraphicFramePr>
        <p:xfrm>
          <a:off x="2166938" y="2259013"/>
          <a:ext cx="1671637" cy="512762"/>
        </p:xfrm>
        <a:graphic>
          <a:graphicData uri="http://schemas.openxmlformats.org/presentationml/2006/ole">
            <mc:AlternateContent xmlns:mc="http://schemas.openxmlformats.org/markup-compatibility/2006">
              <mc:Choice xmlns:v="urn:schemas-microsoft-com:vml" Requires="v">
                <p:oleObj spid="_x0000_s79909" name="Equation" r:id="rId4" imgW="16754559" imgH="4867344" progId="Equation.DSMT4">
                  <p:embed/>
                </p:oleObj>
              </mc:Choice>
              <mc:Fallback>
                <p:oleObj name="Equation" r:id="rId4" imgW="16754559" imgH="4867344" progId="Equation.DSMT4">
                  <p:embed/>
                  <p:pic>
                    <p:nvPicPr>
                      <p:cNvPr id="0" name="Object 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6938" y="2259013"/>
                        <a:ext cx="1671637"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9878" name="Object 6"/>
          <p:cNvGraphicFramePr>
            <a:graphicFrameLocks/>
          </p:cNvGraphicFramePr>
          <p:nvPr/>
        </p:nvGraphicFramePr>
        <p:xfrm>
          <a:off x="4175125" y="2324100"/>
          <a:ext cx="1582738" cy="476250"/>
        </p:xfrm>
        <a:graphic>
          <a:graphicData uri="http://schemas.openxmlformats.org/presentationml/2006/ole">
            <mc:AlternateContent xmlns:mc="http://schemas.openxmlformats.org/markup-compatibility/2006">
              <mc:Choice xmlns:v="urn:schemas-microsoft-com:vml" Requires="v">
                <p:oleObj spid="_x0000_s79910" name="Equation" r:id="rId6" imgW="17364159" imgH="4867344" progId="Equation.DSMT4">
                  <p:embed/>
                </p:oleObj>
              </mc:Choice>
              <mc:Fallback>
                <p:oleObj name="Equation" r:id="rId6" imgW="17364159" imgH="4867344" progId="Equation.DSMT4">
                  <p:embed/>
                  <p:pic>
                    <p:nvPicPr>
                      <p:cNvPr id="0" name="Object 6"/>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75125" y="2324100"/>
                        <a:ext cx="1582738"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9879" name="Object 7"/>
          <p:cNvGraphicFramePr>
            <a:graphicFrameLocks/>
          </p:cNvGraphicFramePr>
          <p:nvPr/>
        </p:nvGraphicFramePr>
        <p:xfrm>
          <a:off x="6259513" y="2217738"/>
          <a:ext cx="1762125" cy="565150"/>
        </p:xfrm>
        <a:graphic>
          <a:graphicData uri="http://schemas.openxmlformats.org/presentationml/2006/ole">
            <mc:AlternateContent xmlns:mc="http://schemas.openxmlformats.org/markup-compatibility/2006">
              <mc:Choice xmlns:v="urn:schemas-microsoft-com:vml" Requires="v">
                <p:oleObj spid="_x0000_s79911" name="Equation" r:id="rId8" imgW="17364159" imgH="4867344" progId="Equation.DSMT4">
                  <p:embed/>
                </p:oleObj>
              </mc:Choice>
              <mc:Fallback>
                <p:oleObj name="Equation" r:id="rId8" imgW="17364159" imgH="4867344" progId="Equation.DSMT4">
                  <p:embed/>
                  <p:pic>
                    <p:nvPicPr>
                      <p:cNvPr id="0" name="Object 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59513" y="2217738"/>
                        <a:ext cx="1762125"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9880" name="Object 8"/>
          <p:cNvGraphicFramePr>
            <a:graphicFrameLocks/>
          </p:cNvGraphicFramePr>
          <p:nvPr/>
        </p:nvGraphicFramePr>
        <p:xfrm>
          <a:off x="2100263" y="2941638"/>
          <a:ext cx="2252662" cy="576262"/>
        </p:xfrm>
        <a:graphic>
          <a:graphicData uri="http://schemas.openxmlformats.org/presentationml/2006/ole">
            <mc:AlternateContent xmlns:mc="http://schemas.openxmlformats.org/markup-compatibility/2006">
              <mc:Choice xmlns:v="urn:schemas-microsoft-com:vml" Requires="v">
                <p:oleObj spid="_x0000_s79912" name="Equation" r:id="rId10" imgW="21326559" imgH="6086409" progId="Equation.DSMT4">
                  <p:embed/>
                </p:oleObj>
              </mc:Choice>
              <mc:Fallback>
                <p:oleObj name="Equation" r:id="rId10" imgW="21326559" imgH="6086409" progId="Equation.DSMT4">
                  <p:embed/>
                  <p:pic>
                    <p:nvPicPr>
                      <p:cNvPr id="0" name="Object 8"/>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00263" y="2941638"/>
                        <a:ext cx="2252662"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9881" name="Text Box 5"/>
          <p:cNvSpPr txBox="1">
            <a:spLocks noChangeArrowheads="1"/>
          </p:cNvSpPr>
          <p:nvPr/>
        </p:nvSpPr>
        <p:spPr bwMode="auto">
          <a:xfrm>
            <a:off x="368300" y="3933825"/>
            <a:ext cx="499745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400" b="1">
                <a:solidFill>
                  <a:srgbClr val="FF0000"/>
                </a:solidFill>
                <a:ea typeface="幼圆" panose="02010509060101010101" pitchFamily="49" charset="-122"/>
                <a:cs typeface="Times New Roman" panose="02020603050405020304" pitchFamily="18" charset="0"/>
              </a:rPr>
              <a:t>理想气体</a:t>
            </a:r>
            <a:r>
              <a:rPr kumimoji="1" lang="zh-CN" altLang="en-US" sz="2400" b="1">
                <a:ea typeface="幼圆" panose="02010509060101010101" pitchFamily="49" charset="-122"/>
                <a:cs typeface="Times New Roman" panose="02020603050405020304" pitchFamily="18" charset="0"/>
              </a:rPr>
              <a:t>状态方程</a:t>
            </a:r>
            <a:r>
              <a:rPr kumimoji="1" lang="zh-CN" altLang="en-US" b="1">
                <a:ea typeface="幼圆" panose="02010509060101010101" pitchFamily="49" charset="-122"/>
                <a:cs typeface="Times New Roman" panose="02020603050405020304" pitchFamily="18" charset="0"/>
              </a:rPr>
              <a:t>（</a:t>
            </a:r>
            <a:r>
              <a:rPr kumimoji="1" lang="en-US" altLang="zh-CN" b="1">
                <a:ea typeface="幼圆" panose="02010509060101010101" pitchFamily="49" charset="-122"/>
                <a:cs typeface="Times New Roman" panose="02020603050405020304" pitchFamily="18" charset="0"/>
              </a:rPr>
              <a:t>Ideal-gas equation</a:t>
            </a:r>
            <a:r>
              <a:rPr kumimoji="1" lang="zh-CN" altLang="en-US" b="1">
                <a:ea typeface="幼圆" panose="02010509060101010101" pitchFamily="49" charset="-122"/>
                <a:cs typeface="Times New Roman" panose="02020603050405020304" pitchFamily="18" charset="0"/>
              </a:rPr>
              <a:t>） </a:t>
            </a:r>
          </a:p>
        </p:txBody>
      </p:sp>
      <p:graphicFrame>
        <p:nvGraphicFramePr>
          <p:cNvPr id="79882" name="Object 9"/>
          <p:cNvGraphicFramePr>
            <a:graphicFrameLocks noChangeAspect="1"/>
          </p:cNvGraphicFramePr>
          <p:nvPr/>
        </p:nvGraphicFramePr>
        <p:xfrm>
          <a:off x="3517900" y="4657725"/>
          <a:ext cx="1600200" cy="500063"/>
        </p:xfrm>
        <a:graphic>
          <a:graphicData uri="http://schemas.openxmlformats.org/presentationml/2006/ole">
            <mc:AlternateContent xmlns:mc="http://schemas.openxmlformats.org/markup-compatibility/2006">
              <mc:Choice xmlns:v="urn:schemas-microsoft-com:vml" Requires="v">
                <p:oleObj spid="_x0000_s79913" name="Equation" r:id="rId12" imgW="609336" imgH="190417" progId="Equation.3">
                  <p:embed/>
                </p:oleObj>
              </mc:Choice>
              <mc:Fallback>
                <p:oleObj name="Equation" r:id="rId12" imgW="609336" imgH="190417" progId="Equation.3">
                  <p:embed/>
                  <p:pic>
                    <p:nvPicPr>
                      <p:cNvPr id="0" name="Object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17900" y="4657725"/>
                        <a:ext cx="1600200" cy="500063"/>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9883" name="Text Box 11"/>
          <p:cNvSpPr txBox="1">
            <a:spLocks noChangeArrowheads="1"/>
          </p:cNvSpPr>
          <p:nvPr/>
        </p:nvSpPr>
        <p:spPr bwMode="auto">
          <a:xfrm>
            <a:off x="750888" y="5332413"/>
            <a:ext cx="8369300"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b="1" i="1">
                <a:ea typeface="幼圆" panose="02010509060101010101" pitchFamily="49" charset="-122"/>
                <a:cs typeface="Times New Roman" panose="02020603050405020304" pitchFamily="18" charset="0"/>
              </a:rPr>
              <a:t>R</a:t>
            </a:r>
            <a:r>
              <a:rPr kumimoji="1" lang="en-US" altLang="zh-CN" b="1">
                <a:ea typeface="幼圆" panose="02010509060101010101" pitchFamily="49" charset="-122"/>
                <a:cs typeface="Times New Roman" panose="02020603050405020304" pitchFamily="18" charset="0"/>
              </a:rPr>
              <a:t>—</a:t>
            </a:r>
            <a:r>
              <a:rPr kumimoji="1" lang="zh-CN" altLang="en-US" b="1">
                <a:solidFill>
                  <a:srgbClr val="0033CC"/>
                </a:solidFill>
                <a:ea typeface="幼圆" panose="02010509060101010101" pitchFamily="49" charset="-122"/>
                <a:cs typeface="Times New Roman" panose="02020603050405020304" pitchFamily="18" charset="0"/>
              </a:rPr>
              <a:t>摩尔气体常数</a:t>
            </a:r>
            <a:r>
              <a:rPr kumimoji="1" lang="zh-CN" altLang="en-US" b="1">
                <a:ea typeface="幼圆" panose="02010509060101010101" pitchFamily="49" charset="-122"/>
                <a:cs typeface="Times New Roman" panose="02020603050405020304" pitchFamily="18" charset="0"/>
              </a:rPr>
              <a:t> </a:t>
            </a:r>
            <a:r>
              <a:rPr kumimoji="1" lang="en-US" altLang="zh-CN" b="1">
                <a:ea typeface="幼圆" panose="02010509060101010101" pitchFamily="49" charset="-122"/>
                <a:cs typeface="Times New Roman" panose="02020603050405020304" pitchFamily="18" charset="0"/>
              </a:rPr>
              <a:t>(Molar gas constant )</a:t>
            </a:r>
            <a:r>
              <a:rPr kumimoji="1" lang="zh-CN" altLang="en-US" b="1">
                <a:ea typeface="幼圆" panose="02010509060101010101" pitchFamily="49" charset="-122"/>
                <a:cs typeface="Times New Roman" panose="02020603050405020304" pitchFamily="18" charset="0"/>
              </a:rPr>
              <a:t>：  与气体状态无关，与气体种类无关</a:t>
            </a:r>
            <a:r>
              <a:rPr kumimoji="1" lang="en-US" altLang="zh-CN" b="1">
                <a:ea typeface="幼圆" panose="02010509060101010101" pitchFamily="49" charset="-122"/>
                <a:cs typeface="Times New Roman" panose="02020603050405020304" pitchFamily="18" charset="0"/>
              </a:rPr>
              <a:t> </a:t>
            </a:r>
          </a:p>
        </p:txBody>
      </p:sp>
      <p:graphicFrame>
        <p:nvGraphicFramePr>
          <p:cNvPr id="79884" name="Object 2"/>
          <p:cNvGraphicFramePr>
            <a:graphicFrameLocks noChangeAspect="1"/>
          </p:cNvGraphicFramePr>
          <p:nvPr/>
        </p:nvGraphicFramePr>
        <p:xfrm>
          <a:off x="3178175" y="5789613"/>
          <a:ext cx="2530475" cy="385762"/>
        </p:xfrm>
        <a:graphic>
          <a:graphicData uri="http://schemas.openxmlformats.org/presentationml/2006/ole">
            <mc:AlternateContent xmlns:mc="http://schemas.openxmlformats.org/markup-compatibility/2006">
              <mc:Choice xmlns:v="urn:schemas-microsoft-com:vml" Requires="v">
                <p:oleObj spid="_x0000_s79914" name="Equation" r:id="rId14" imgW="1333500" imgH="203200" progId="Equation.DSMT4">
                  <p:embed/>
                </p:oleObj>
              </mc:Choice>
              <mc:Fallback>
                <p:oleObj name="Equation" r:id="rId14" imgW="1333500" imgH="203200" progId="Equation.DSMT4">
                  <p:embed/>
                  <p:pic>
                    <p:nvPicPr>
                      <p:cNvPr id="0" name="Object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78175" y="5789613"/>
                        <a:ext cx="2530475"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ChangeArrowheads="1"/>
          </p:cNvSpPr>
          <p:nvPr/>
        </p:nvSpPr>
        <p:spPr bwMode="auto">
          <a:xfrm>
            <a:off x="331788" y="73025"/>
            <a:ext cx="7848600" cy="67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800" b="1">
                <a:solidFill>
                  <a:srgbClr val="FF0000"/>
                </a:solidFill>
                <a:ea typeface="幼圆" panose="02010509060101010101" pitchFamily="49" charset="-122"/>
                <a:cs typeface="Times New Roman" panose="02020603050405020304" pitchFamily="18" charset="0"/>
              </a:rPr>
              <a:t>状态参数坐标图</a:t>
            </a:r>
            <a:r>
              <a:rPr kumimoji="1" lang="zh-CN" altLang="en-US" sz="2400">
                <a:solidFill>
                  <a:srgbClr val="0033CC"/>
                </a:solidFill>
                <a:ea typeface="幼圆" panose="02010509060101010101" pitchFamily="49" charset="-122"/>
                <a:cs typeface="Times New Roman" panose="02020603050405020304" pitchFamily="18" charset="0"/>
              </a:rPr>
              <a:t>（</a:t>
            </a:r>
            <a:r>
              <a:rPr kumimoji="1" lang="en-US" altLang="zh-CN" sz="2400">
                <a:solidFill>
                  <a:srgbClr val="0033CC"/>
                </a:solidFill>
                <a:ea typeface="幼圆" panose="02010509060101010101" pitchFamily="49" charset="-122"/>
                <a:cs typeface="Times New Roman" panose="02020603050405020304" pitchFamily="18" charset="0"/>
              </a:rPr>
              <a:t>Parametric coordinates</a:t>
            </a:r>
            <a:r>
              <a:rPr kumimoji="1" lang="zh-CN" altLang="en-US" sz="2400">
                <a:solidFill>
                  <a:srgbClr val="0033CC"/>
                </a:solidFill>
                <a:ea typeface="幼圆" panose="02010509060101010101" pitchFamily="49" charset="-122"/>
                <a:cs typeface="Times New Roman" panose="02020603050405020304" pitchFamily="18" charset="0"/>
              </a:rPr>
              <a:t>）</a:t>
            </a:r>
          </a:p>
        </p:txBody>
      </p:sp>
      <p:sp>
        <p:nvSpPr>
          <p:cNvPr id="81923" name="Rectangle 3"/>
          <p:cNvSpPr>
            <a:spLocks noChangeArrowheads="1"/>
          </p:cNvSpPr>
          <p:nvPr/>
        </p:nvSpPr>
        <p:spPr bwMode="auto">
          <a:xfrm>
            <a:off x="-119063" y="912813"/>
            <a:ext cx="8867776" cy="104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spcBef>
                <a:spcPct val="20000"/>
              </a:spcBef>
            </a:pPr>
            <a:r>
              <a:rPr kumimoji="1" lang="zh-CN" altLang="en-US" sz="2400" b="1">
                <a:latin typeface="幼圆" panose="02010509060101010101" pitchFamily="49" charset="-122"/>
                <a:ea typeface="幼圆" panose="02010509060101010101" pitchFamily="49" charset="-122"/>
              </a:rPr>
              <a:t>      </a:t>
            </a:r>
            <a:r>
              <a:rPr kumimoji="1" lang="zh-CN" altLang="en-US" sz="2400" b="1">
                <a:solidFill>
                  <a:srgbClr val="0033CC"/>
                </a:solidFill>
                <a:latin typeface="幼圆" panose="02010509060101010101" pitchFamily="49" charset="-122"/>
                <a:ea typeface="幼圆" panose="02010509060101010101" pitchFamily="49" charset="-122"/>
              </a:rPr>
              <a:t>简单可压缩系统</a:t>
            </a:r>
            <a:r>
              <a:rPr kumimoji="1" lang="zh-CN" altLang="en-US" sz="2400" b="1">
                <a:latin typeface="幼圆" panose="02010509060101010101" pitchFamily="49" charset="-122"/>
                <a:ea typeface="幼圆" panose="02010509060101010101" pitchFamily="49" charset="-122"/>
              </a:rPr>
              <a:t>只有</a:t>
            </a:r>
            <a:r>
              <a:rPr kumimoji="1" lang="zh-CN" altLang="en-US" sz="2400" b="1">
                <a:solidFill>
                  <a:srgbClr val="FF0000"/>
                </a:solidFill>
                <a:latin typeface="幼圆" panose="02010509060101010101" pitchFamily="49" charset="-122"/>
                <a:ea typeface="幼圆" panose="02010509060101010101" pitchFamily="49" charset="-122"/>
              </a:rPr>
              <a:t>两个</a:t>
            </a:r>
            <a:r>
              <a:rPr kumimoji="1" lang="zh-CN" altLang="en-US" sz="2400" b="1">
                <a:solidFill>
                  <a:srgbClr val="0033CC"/>
                </a:solidFill>
                <a:latin typeface="幼圆" panose="02010509060101010101" pitchFamily="49" charset="-122"/>
                <a:ea typeface="幼圆" panose="02010509060101010101" pitchFamily="49" charset="-122"/>
              </a:rPr>
              <a:t>独立参数</a:t>
            </a:r>
            <a:r>
              <a:rPr kumimoji="1" lang="zh-CN" altLang="en-US" sz="2400" b="1">
                <a:latin typeface="幼圆" panose="02010509060101010101" pitchFamily="49" charset="-122"/>
                <a:ea typeface="幼圆" panose="02010509060101010101" pitchFamily="49" charset="-122"/>
              </a:rPr>
              <a:t>，所以可用</a:t>
            </a:r>
            <a:r>
              <a:rPr kumimoji="1" lang="zh-CN" altLang="en-US" sz="2400" b="1">
                <a:solidFill>
                  <a:srgbClr val="FF0000"/>
                </a:solidFill>
                <a:latin typeface="幼圆" panose="02010509060101010101" pitchFamily="49" charset="-122"/>
                <a:ea typeface="幼圆" panose="02010509060101010101" pitchFamily="49" charset="-122"/>
              </a:rPr>
              <a:t>平面坐标</a:t>
            </a:r>
            <a:r>
              <a:rPr kumimoji="1" lang="zh-CN" altLang="en-US" sz="2400" b="1">
                <a:latin typeface="幼圆" panose="02010509060101010101" pitchFamily="49" charset="-122"/>
                <a:ea typeface="幼圆" panose="02010509060101010101" pitchFamily="49" charset="-122"/>
              </a:rPr>
              <a:t>上一点确定其状态</a:t>
            </a:r>
            <a:r>
              <a:rPr kumimoji="1" lang="en-US" altLang="zh-CN" sz="2400" b="1">
                <a:latin typeface="幼圆" panose="02010509060101010101" pitchFamily="49" charset="-122"/>
                <a:ea typeface="幼圆" panose="02010509060101010101" pitchFamily="49" charset="-122"/>
              </a:rPr>
              <a:t>;</a:t>
            </a:r>
          </a:p>
          <a:p>
            <a:pPr>
              <a:lnSpc>
                <a:spcPct val="150000"/>
              </a:lnSpc>
              <a:spcBef>
                <a:spcPct val="20000"/>
              </a:spcBef>
            </a:pPr>
            <a:r>
              <a:rPr kumimoji="1" lang="en-US" altLang="zh-CN" sz="2400" b="1">
                <a:latin typeface="幼圆" panose="02010509060101010101" pitchFamily="49" charset="-122"/>
                <a:ea typeface="幼圆" panose="02010509060101010101" pitchFamily="49" charset="-122"/>
              </a:rPr>
              <a:t>      </a:t>
            </a:r>
            <a:r>
              <a:rPr kumimoji="1" lang="zh-CN" altLang="en-US" sz="2400" b="1">
                <a:latin typeface="幼圆" panose="02010509060101010101" pitchFamily="49" charset="-122"/>
                <a:ea typeface="幼圆" panose="02010509060101010101" pitchFamily="49" charset="-122"/>
              </a:rPr>
              <a:t>反之</a:t>
            </a:r>
            <a:r>
              <a:rPr kumimoji="1" lang="en-US" altLang="zh-CN" sz="2400" b="1">
                <a:latin typeface="幼圆" panose="02010509060101010101" pitchFamily="49" charset="-122"/>
                <a:ea typeface="幼圆" panose="02010509060101010101" pitchFamily="49" charset="-122"/>
              </a:rPr>
              <a:t>,</a:t>
            </a:r>
            <a:r>
              <a:rPr kumimoji="1" lang="zh-CN" altLang="en-US" sz="2400" b="1">
                <a:latin typeface="幼圆" panose="02010509060101010101" pitchFamily="49" charset="-122"/>
                <a:ea typeface="幼圆" panose="02010509060101010101" pitchFamily="49" charset="-122"/>
              </a:rPr>
              <a:t>任一状态可在平面坐标上找到对应点。</a:t>
            </a:r>
          </a:p>
        </p:txBody>
      </p:sp>
      <p:grpSp>
        <p:nvGrpSpPr>
          <p:cNvPr id="81924" name="组合 1"/>
          <p:cNvGrpSpPr>
            <a:grpSpLocks/>
          </p:cNvGrpSpPr>
          <p:nvPr/>
        </p:nvGrpSpPr>
        <p:grpSpPr bwMode="auto">
          <a:xfrm>
            <a:off x="795338" y="3284538"/>
            <a:ext cx="7653337" cy="2438400"/>
            <a:chOff x="795338" y="3284984"/>
            <a:chExt cx="7653337" cy="2438400"/>
          </a:xfrm>
        </p:grpSpPr>
        <p:sp>
          <p:nvSpPr>
            <p:cNvPr id="81925" name="Line 4"/>
            <p:cNvSpPr>
              <a:spLocks noChangeShapeType="1"/>
            </p:cNvSpPr>
            <p:nvPr/>
          </p:nvSpPr>
          <p:spPr bwMode="auto">
            <a:xfrm flipV="1">
              <a:off x="1200150" y="3624709"/>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26" name="Line 5"/>
            <p:cNvSpPr>
              <a:spLocks noChangeShapeType="1"/>
            </p:cNvSpPr>
            <p:nvPr/>
          </p:nvSpPr>
          <p:spPr bwMode="auto">
            <a:xfrm>
              <a:off x="1200150" y="5224909"/>
              <a:ext cx="17526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27" name="Rectangle 6"/>
            <p:cNvSpPr>
              <a:spLocks noChangeArrowheads="1"/>
            </p:cNvSpPr>
            <p:nvPr/>
          </p:nvSpPr>
          <p:spPr bwMode="auto">
            <a:xfrm>
              <a:off x="1200150" y="4234309"/>
              <a:ext cx="609600" cy="990600"/>
            </a:xfrm>
            <a:prstGeom prst="rect">
              <a:avLst/>
            </a:prstGeom>
            <a:solidFill>
              <a:srgbClr val="CCFF99"/>
            </a:solidFill>
            <a:ln w="9525">
              <a:solidFill>
                <a:schemeClr val="tx1"/>
              </a:solidFill>
              <a:prstDash val="sysDot"/>
              <a:miter lim="800000"/>
              <a:headEnd/>
              <a:tailEnd/>
            </a:ln>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81928" name="Line 7"/>
            <p:cNvSpPr>
              <a:spLocks noChangeShapeType="1"/>
            </p:cNvSpPr>
            <p:nvPr/>
          </p:nvSpPr>
          <p:spPr bwMode="auto">
            <a:xfrm flipV="1">
              <a:off x="3779838" y="3624709"/>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29" name="Line 8"/>
            <p:cNvSpPr>
              <a:spLocks noChangeShapeType="1"/>
            </p:cNvSpPr>
            <p:nvPr/>
          </p:nvSpPr>
          <p:spPr bwMode="auto">
            <a:xfrm>
              <a:off x="3779838" y="5224909"/>
              <a:ext cx="17526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30" name="Rectangle 9"/>
            <p:cNvSpPr>
              <a:spLocks noChangeArrowheads="1"/>
            </p:cNvSpPr>
            <p:nvPr/>
          </p:nvSpPr>
          <p:spPr bwMode="auto">
            <a:xfrm>
              <a:off x="3779838" y="4234309"/>
              <a:ext cx="685800" cy="990600"/>
            </a:xfrm>
            <a:prstGeom prst="rect">
              <a:avLst/>
            </a:prstGeom>
            <a:solidFill>
              <a:srgbClr val="FFCC99"/>
            </a:solidFill>
            <a:ln w="9525">
              <a:solidFill>
                <a:schemeClr val="tx1"/>
              </a:solidFill>
              <a:prstDash val="sysDot"/>
              <a:miter lim="800000"/>
              <a:headEnd/>
              <a:tailEnd/>
            </a:ln>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81931" name="Line 10"/>
            <p:cNvSpPr>
              <a:spLocks noChangeShapeType="1"/>
            </p:cNvSpPr>
            <p:nvPr/>
          </p:nvSpPr>
          <p:spPr bwMode="auto">
            <a:xfrm flipV="1">
              <a:off x="6357938" y="3624709"/>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32" name="Line 11"/>
            <p:cNvSpPr>
              <a:spLocks noChangeShapeType="1"/>
            </p:cNvSpPr>
            <p:nvPr/>
          </p:nvSpPr>
          <p:spPr bwMode="auto">
            <a:xfrm>
              <a:off x="6357938" y="5224909"/>
              <a:ext cx="17526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56" name="Rectangle 12"/>
            <p:cNvSpPr>
              <a:spLocks noChangeArrowheads="1"/>
            </p:cNvSpPr>
            <p:nvPr/>
          </p:nvSpPr>
          <p:spPr bwMode="auto">
            <a:xfrm>
              <a:off x="6357938" y="4234309"/>
              <a:ext cx="685800" cy="990600"/>
            </a:xfrm>
            <a:prstGeom prst="rect">
              <a:avLst/>
            </a:prstGeom>
            <a:solidFill>
              <a:schemeClr val="accent1">
                <a:lumMod val="20000"/>
                <a:lumOff val="80000"/>
              </a:schemeClr>
            </a:solidFill>
            <a:ln w="9525">
              <a:solidFill>
                <a:schemeClr val="tx1"/>
              </a:solidFill>
              <a:prstDash val="sysDot"/>
              <a:miter lim="800000"/>
              <a:headEnd/>
              <a:tailEnd/>
            </a:ln>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defRPr/>
              </a:pPr>
              <a:endParaRPr lang="zh-CN" altLang="en-US" smtClean="0">
                <a:ea typeface="宋体" panose="02010600030101010101" pitchFamily="2" charset="-122"/>
              </a:endParaRPr>
            </a:p>
          </p:txBody>
        </p:sp>
        <p:sp>
          <p:nvSpPr>
            <p:cNvPr id="81934" name="Text Box 13"/>
            <p:cNvSpPr txBox="1">
              <a:spLocks noChangeArrowheads="1"/>
            </p:cNvSpPr>
            <p:nvPr/>
          </p:nvSpPr>
          <p:spPr bwMode="auto">
            <a:xfrm>
              <a:off x="1123950" y="4462909"/>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kumimoji="1" lang="zh-CN" altLang="zh-CN" sz="2400">
                <a:ea typeface="宋体" panose="02010600030101010101" pitchFamily="2" charset="-122"/>
              </a:endParaRPr>
            </a:p>
          </p:txBody>
        </p:sp>
        <p:sp>
          <p:nvSpPr>
            <p:cNvPr id="81935" name="Text Box 14"/>
            <p:cNvSpPr txBox="1">
              <a:spLocks noChangeArrowheads="1"/>
            </p:cNvSpPr>
            <p:nvPr/>
          </p:nvSpPr>
          <p:spPr bwMode="auto">
            <a:xfrm>
              <a:off x="819150" y="3472309"/>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2400" i="1">
                  <a:ea typeface="宋体" panose="02010600030101010101" pitchFamily="2" charset="-122"/>
                </a:rPr>
                <a:t>p</a:t>
              </a:r>
            </a:p>
          </p:txBody>
        </p:sp>
        <p:sp>
          <p:nvSpPr>
            <p:cNvPr id="81936" name="Text Box 15"/>
            <p:cNvSpPr txBox="1">
              <a:spLocks noChangeArrowheads="1"/>
            </p:cNvSpPr>
            <p:nvPr/>
          </p:nvSpPr>
          <p:spPr bwMode="auto">
            <a:xfrm>
              <a:off x="2860675" y="5189984"/>
              <a:ext cx="319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2400" i="1">
                  <a:ea typeface="宋体" panose="02010600030101010101" pitchFamily="2" charset="-122"/>
                </a:rPr>
                <a:t>v</a:t>
              </a:r>
            </a:p>
          </p:txBody>
        </p:sp>
        <p:sp>
          <p:nvSpPr>
            <p:cNvPr id="81937" name="Text Box 16"/>
            <p:cNvSpPr txBox="1">
              <a:spLocks noChangeArrowheads="1"/>
            </p:cNvSpPr>
            <p:nvPr/>
          </p:nvSpPr>
          <p:spPr bwMode="auto">
            <a:xfrm>
              <a:off x="1793875" y="3818384"/>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2400">
                  <a:ea typeface="宋体" panose="02010600030101010101" pitchFamily="2" charset="-122"/>
                </a:rPr>
                <a:t>1</a:t>
              </a:r>
            </a:p>
          </p:txBody>
        </p:sp>
        <p:graphicFrame>
          <p:nvGraphicFramePr>
            <p:cNvPr id="81938" name="Object 17"/>
            <p:cNvGraphicFramePr>
              <a:graphicFrameLocks noChangeAspect="1"/>
            </p:cNvGraphicFramePr>
            <p:nvPr/>
          </p:nvGraphicFramePr>
          <p:xfrm>
            <a:off x="1657350" y="4081909"/>
            <a:ext cx="304800" cy="304800"/>
          </p:xfrm>
          <a:graphic>
            <a:graphicData uri="http://schemas.openxmlformats.org/presentationml/2006/ole">
              <mc:AlternateContent xmlns:mc="http://schemas.openxmlformats.org/markup-compatibility/2006">
                <mc:Choice xmlns:v="urn:schemas-microsoft-com:vml" Requires="v">
                  <p:oleObj spid="_x0000_s81968" name="Equation" r:id="rId3" imgW="101512" imgH="101512" progId="Equation.3">
                    <p:embed/>
                  </p:oleObj>
                </mc:Choice>
                <mc:Fallback>
                  <p:oleObj name="Equation" r:id="rId3" imgW="101512" imgH="101512" progId="Equation.3">
                    <p:embed/>
                    <p:pic>
                      <p:nvPicPr>
                        <p:cNvPr id="0"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7350" y="4081909"/>
                          <a:ext cx="304800" cy="304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1939" name="Text Box 18"/>
            <p:cNvSpPr txBox="1">
              <a:spLocks noChangeArrowheads="1"/>
            </p:cNvSpPr>
            <p:nvPr/>
          </p:nvSpPr>
          <p:spPr bwMode="auto">
            <a:xfrm>
              <a:off x="819150" y="4005709"/>
              <a:ext cx="43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2400" i="1">
                  <a:ea typeface="宋体" panose="02010600030101010101" pitchFamily="2" charset="-122"/>
                </a:rPr>
                <a:t>p</a:t>
              </a:r>
              <a:r>
                <a:rPr kumimoji="1" lang="en-US" altLang="zh-CN" sz="2400" baseline="-25000">
                  <a:ea typeface="宋体" panose="02010600030101010101" pitchFamily="2" charset="-122"/>
                </a:rPr>
                <a:t>1</a:t>
              </a:r>
              <a:endParaRPr kumimoji="1" lang="en-US" altLang="zh-CN" sz="2400">
                <a:ea typeface="宋体" panose="02010600030101010101" pitchFamily="2" charset="-122"/>
              </a:endParaRPr>
            </a:p>
          </p:txBody>
        </p:sp>
        <p:sp>
          <p:nvSpPr>
            <p:cNvPr id="81940" name="Text Box 19"/>
            <p:cNvSpPr txBox="1">
              <a:spLocks noChangeArrowheads="1"/>
            </p:cNvSpPr>
            <p:nvPr/>
          </p:nvSpPr>
          <p:spPr bwMode="auto">
            <a:xfrm>
              <a:off x="1657350" y="5169347"/>
              <a:ext cx="4206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2400" i="1">
                  <a:ea typeface="宋体" panose="02010600030101010101" pitchFamily="2" charset="-122"/>
                </a:rPr>
                <a:t>v</a:t>
              </a:r>
              <a:r>
                <a:rPr kumimoji="1" lang="en-US" altLang="zh-CN" sz="2400" baseline="-25000">
                  <a:ea typeface="宋体" panose="02010600030101010101" pitchFamily="2" charset="-122"/>
                </a:rPr>
                <a:t>1</a:t>
              </a:r>
              <a:endParaRPr kumimoji="1" lang="en-US" altLang="zh-CN" sz="2400">
                <a:ea typeface="宋体" panose="02010600030101010101" pitchFamily="2" charset="-122"/>
              </a:endParaRPr>
            </a:p>
          </p:txBody>
        </p:sp>
        <p:sp>
          <p:nvSpPr>
            <p:cNvPr id="81941" name="Text Box 20"/>
            <p:cNvSpPr txBox="1">
              <a:spLocks noChangeArrowheads="1"/>
            </p:cNvSpPr>
            <p:nvPr/>
          </p:nvSpPr>
          <p:spPr bwMode="auto">
            <a:xfrm>
              <a:off x="3459163" y="3361184"/>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2400" i="1">
                  <a:ea typeface="宋体" panose="02010600030101010101" pitchFamily="2" charset="-122"/>
                </a:rPr>
                <a:t>T</a:t>
              </a:r>
            </a:p>
          </p:txBody>
        </p:sp>
        <p:sp>
          <p:nvSpPr>
            <p:cNvPr id="81942" name="Text Box 21"/>
            <p:cNvSpPr txBox="1">
              <a:spLocks noChangeArrowheads="1"/>
            </p:cNvSpPr>
            <p:nvPr/>
          </p:nvSpPr>
          <p:spPr bwMode="auto">
            <a:xfrm>
              <a:off x="5364163" y="5189984"/>
              <a:ext cx="303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2400" i="1">
                  <a:ea typeface="宋体" panose="02010600030101010101" pitchFamily="2" charset="-122"/>
                </a:rPr>
                <a:t>s</a:t>
              </a:r>
            </a:p>
          </p:txBody>
        </p:sp>
        <p:graphicFrame>
          <p:nvGraphicFramePr>
            <p:cNvPr id="81943" name="Object 22"/>
            <p:cNvGraphicFramePr>
              <a:graphicFrameLocks noChangeAspect="1"/>
            </p:cNvGraphicFramePr>
            <p:nvPr/>
          </p:nvGraphicFramePr>
          <p:xfrm>
            <a:off x="4313238" y="4081909"/>
            <a:ext cx="304800" cy="304800"/>
          </p:xfrm>
          <a:graphic>
            <a:graphicData uri="http://schemas.openxmlformats.org/presentationml/2006/ole">
              <mc:AlternateContent xmlns:mc="http://schemas.openxmlformats.org/markup-compatibility/2006">
                <mc:Choice xmlns:v="urn:schemas-microsoft-com:vml" Requires="v">
                  <p:oleObj spid="_x0000_s81969" name="Equation" r:id="rId5" imgW="101512" imgH="101512" progId="Equation.3">
                    <p:embed/>
                  </p:oleObj>
                </mc:Choice>
                <mc:Fallback>
                  <p:oleObj name="Equation" r:id="rId5" imgW="101512" imgH="101512" progId="Equation.3">
                    <p:embed/>
                    <p:pic>
                      <p:nvPicPr>
                        <p:cNvPr id="0" name="Object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3238" y="4081909"/>
                          <a:ext cx="304800" cy="304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1944" name="Text Box 23"/>
            <p:cNvSpPr txBox="1">
              <a:spLocks noChangeArrowheads="1"/>
            </p:cNvSpPr>
            <p:nvPr/>
          </p:nvSpPr>
          <p:spPr bwMode="auto">
            <a:xfrm>
              <a:off x="4525963" y="3742184"/>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2400">
                  <a:ea typeface="宋体" panose="02010600030101010101" pitchFamily="2" charset="-122"/>
                </a:rPr>
                <a:t>2</a:t>
              </a:r>
            </a:p>
          </p:txBody>
        </p:sp>
        <p:sp>
          <p:nvSpPr>
            <p:cNvPr id="81945" name="Text Box 24"/>
            <p:cNvSpPr txBox="1">
              <a:spLocks noChangeArrowheads="1"/>
            </p:cNvSpPr>
            <p:nvPr/>
          </p:nvSpPr>
          <p:spPr bwMode="auto">
            <a:xfrm>
              <a:off x="3322638" y="3929509"/>
              <a:ext cx="455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2400" i="1">
                  <a:ea typeface="宋体" panose="02010600030101010101" pitchFamily="2" charset="-122"/>
                </a:rPr>
                <a:t>T</a:t>
              </a:r>
              <a:r>
                <a:rPr kumimoji="1" lang="en-US" altLang="zh-CN" sz="2400" baseline="-25000">
                  <a:ea typeface="宋体" panose="02010600030101010101" pitchFamily="2" charset="-122"/>
                </a:rPr>
                <a:t>2</a:t>
              </a:r>
              <a:endParaRPr kumimoji="1" lang="en-US" altLang="zh-CN" sz="2400">
                <a:ea typeface="宋体" panose="02010600030101010101" pitchFamily="2" charset="-122"/>
              </a:endParaRPr>
            </a:p>
          </p:txBody>
        </p:sp>
        <p:sp>
          <p:nvSpPr>
            <p:cNvPr id="81946" name="Text Box 25"/>
            <p:cNvSpPr txBox="1">
              <a:spLocks noChangeArrowheads="1"/>
            </p:cNvSpPr>
            <p:nvPr/>
          </p:nvSpPr>
          <p:spPr bwMode="auto">
            <a:xfrm>
              <a:off x="4237038" y="5224909"/>
              <a:ext cx="404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2400" i="1">
                  <a:ea typeface="宋体" panose="02010600030101010101" pitchFamily="2" charset="-122"/>
                </a:rPr>
                <a:t>s</a:t>
              </a:r>
              <a:r>
                <a:rPr kumimoji="1" lang="en-US" altLang="zh-CN" sz="2400" baseline="-25000">
                  <a:ea typeface="宋体" panose="02010600030101010101" pitchFamily="2" charset="-122"/>
                </a:rPr>
                <a:t>2</a:t>
              </a:r>
              <a:endParaRPr kumimoji="1" lang="en-US" altLang="zh-CN" sz="2400">
                <a:ea typeface="宋体" panose="02010600030101010101" pitchFamily="2" charset="-122"/>
              </a:endParaRPr>
            </a:p>
          </p:txBody>
        </p:sp>
        <p:sp>
          <p:nvSpPr>
            <p:cNvPr id="81947" name="Text Box 26"/>
            <p:cNvSpPr txBox="1">
              <a:spLocks noChangeArrowheads="1"/>
            </p:cNvSpPr>
            <p:nvPr/>
          </p:nvSpPr>
          <p:spPr bwMode="auto">
            <a:xfrm>
              <a:off x="5961063" y="3284984"/>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2400" i="1">
                  <a:ea typeface="宋体" panose="02010600030101010101" pitchFamily="2" charset="-122"/>
                </a:rPr>
                <a:t>p</a:t>
              </a:r>
            </a:p>
          </p:txBody>
        </p:sp>
        <p:sp>
          <p:nvSpPr>
            <p:cNvPr id="81948" name="Text Box 27"/>
            <p:cNvSpPr txBox="1">
              <a:spLocks noChangeArrowheads="1"/>
            </p:cNvSpPr>
            <p:nvPr/>
          </p:nvSpPr>
          <p:spPr bwMode="auto">
            <a:xfrm>
              <a:off x="8094663" y="5266184"/>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2400" i="1">
                  <a:ea typeface="宋体" panose="02010600030101010101" pitchFamily="2" charset="-122"/>
                </a:rPr>
                <a:t>T</a:t>
              </a:r>
            </a:p>
          </p:txBody>
        </p:sp>
        <p:graphicFrame>
          <p:nvGraphicFramePr>
            <p:cNvPr id="81949" name="Object 28"/>
            <p:cNvGraphicFramePr>
              <a:graphicFrameLocks noChangeAspect="1"/>
            </p:cNvGraphicFramePr>
            <p:nvPr/>
          </p:nvGraphicFramePr>
          <p:xfrm>
            <a:off x="6891338" y="4081909"/>
            <a:ext cx="304800" cy="304800"/>
          </p:xfrm>
          <a:graphic>
            <a:graphicData uri="http://schemas.openxmlformats.org/presentationml/2006/ole">
              <mc:AlternateContent xmlns:mc="http://schemas.openxmlformats.org/markup-compatibility/2006">
                <mc:Choice xmlns:v="urn:schemas-microsoft-com:vml" Requires="v">
                  <p:oleObj spid="_x0000_s81970" name="Equation" r:id="rId6" imgW="101512" imgH="101512" progId="Equation.3">
                    <p:embed/>
                  </p:oleObj>
                </mc:Choice>
                <mc:Fallback>
                  <p:oleObj name="Equation" r:id="rId6" imgW="101512" imgH="101512" progId="Equation.3">
                    <p:embed/>
                    <p:pic>
                      <p:nvPicPr>
                        <p:cNvPr id="0" name="Object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1338" y="4081909"/>
                          <a:ext cx="304800" cy="304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1950" name="Text Box 29"/>
            <p:cNvSpPr txBox="1">
              <a:spLocks noChangeArrowheads="1"/>
            </p:cNvSpPr>
            <p:nvPr/>
          </p:nvSpPr>
          <p:spPr bwMode="auto">
            <a:xfrm>
              <a:off x="7104063" y="3818384"/>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2400">
                  <a:ea typeface="宋体" panose="02010600030101010101" pitchFamily="2" charset="-122"/>
                </a:rPr>
                <a:t>3</a:t>
              </a:r>
            </a:p>
          </p:txBody>
        </p:sp>
        <p:sp>
          <p:nvSpPr>
            <p:cNvPr id="81951" name="Text Box 30"/>
            <p:cNvSpPr txBox="1">
              <a:spLocks noChangeArrowheads="1"/>
            </p:cNvSpPr>
            <p:nvPr/>
          </p:nvSpPr>
          <p:spPr bwMode="auto">
            <a:xfrm>
              <a:off x="5884863" y="3970784"/>
              <a:ext cx="43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2400" i="1">
                  <a:ea typeface="宋体" panose="02010600030101010101" pitchFamily="2" charset="-122"/>
                </a:rPr>
                <a:t>p</a:t>
              </a:r>
              <a:r>
                <a:rPr kumimoji="1" lang="en-US" altLang="zh-CN" sz="2400" baseline="-25000">
                  <a:ea typeface="宋体" panose="02010600030101010101" pitchFamily="2" charset="-122"/>
                </a:rPr>
                <a:t>3</a:t>
              </a:r>
              <a:endParaRPr kumimoji="1" lang="en-US" altLang="zh-CN" sz="2400">
                <a:ea typeface="宋体" panose="02010600030101010101" pitchFamily="2" charset="-122"/>
              </a:endParaRPr>
            </a:p>
          </p:txBody>
        </p:sp>
        <p:sp>
          <p:nvSpPr>
            <p:cNvPr id="81952" name="Text Box 31"/>
            <p:cNvSpPr txBox="1">
              <a:spLocks noChangeArrowheads="1"/>
            </p:cNvSpPr>
            <p:nvPr/>
          </p:nvSpPr>
          <p:spPr bwMode="auto">
            <a:xfrm>
              <a:off x="6951663" y="5189984"/>
              <a:ext cx="455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2400" i="1">
                  <a:ea typeface="宋体" panose="02010600030101010101" pitchFamily="2" charset="-122"/>
                </a:rPr>
                <a:t>T</a:t>
              </a:r>
              <a:r>
                <a:rPr kumimoji="1" lang="en-US" altLang="zh-CN" sz="2400" baseline="-25000">
                  <a:ea typeface="宋体" panose="02010600030101010101" pitchFamily="2" charset="-122"/>
                </a:rPr>
                <a:t>3</a:t>
              </a:r>
              <a:endParaRPr kumimoji="1" lang="en-US" altLang="zh-CN" sz="2400">
                <a:ea typeface="宋体" panose="02010600030101010101" pitchFamily="2" charset="-122"/>
              </a:endParaRPr>
            </a:p>
          </p:txBody>
        </p:sp>
        <p:sp>
          <p:nvSpPr>
            <p:cNvPr id="81953" name="Text Box 0"/>
            <p:cNvSpPr txBox="1">
              <a:spLocks noChangeArrowheads="1"/>
            </p:cNvSpPr>
            <p:nvPr/>
          </p:nvSpPr>
          <p:spPr bwMode="auto">
            <a:xfrm>
              <a:off x="795338" y="5167759"/>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2000" i="1">
                  <a:ea typeface="宋体" panose="02010600030101010101" pitchFamily="2" charset="-122"/>
                </a:rPr>
                <a:t>O</a:t>
              </a:r>
              <a:endParaRPr kumimoji="1" lang="en-US" altLang="zh-CN" sz="2000">
                <a:ea typeface="宋体" panose="02010600030101010101" pitchFamily="2" charset="-122"/>
              </a:endParaRPr>
            </a:p>
          </p:txBody>
        </p:sp>
        <p:sp>
          <p:nvSpPr>
            <p:cNvPr id="81954" name="Text Box 1"/>
            <p:cNvSpPr txBox="1">
              <a:spLocks noChangeArrowheads="1"/>
            </p:cNvSpPr>
            <p:nvPr/>
          </p:nvSpPr>
          <p:spPr bwMode="auto">
            <a:xfrm>
              <a:off x="3386138" y="5167759"/>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2000" i="1">
                  <a:ea typeface="宋体" panose="02010600030101010101" pitchFamily="2" charset="-122"/>
                </a:rPr>
                <a:t>O</a:t>
              </a:r>
              <a:endParaRPr kumimoji="1" lang="en-US" altLang="zh-CN" sz="2000">
                <a:ea typeface="宋体" panose="02010600030101010101" pitchFamily="2" charset="-122"/>
              </a:endParaRPr>
            </a:p>
          </p:txBody>
        </p:sp>
        <p:sp>
          <p:nvSpPr>
            <p:cNvPr id="81955" name="Text Box 2"/>
            <p:cNvSpPr txBox="1">
              <a:spLocks noChangeArrowheads="1"/>
            </p:cNvSpPr>
            <p:nvPr/>
          </p:nvSpPr>
          <p:spPr bwMode="auto">
            <a:xfrm>
              <a:off x="5976938" y="5239197"/>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2000" i="1">
                  <a:ea typeface="宋体" panose="02010600030101010101" pitchFamily="2" charset="-122"/>
                </a:rPr>
                <a:t>O</a:t>
              </a:r>
              <a:endParaRPr kumimoji="1" lang="en-US" altLang="zh-CN" sz="2000">
                <a:ea typeface="宋体" panose="02010600030101010101" pitchFamily="2" charset="-122"/>
              </a:endParaRPr>
            </a:p>
          </p:txBody>
        </p:sp>
      </p:grpSp>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ChangeArrowheads="1"/>
          </p:cNvSpPr>
          <p:nvPr/>
        </p:nvSpPr>
        <p:spPr bwMode="auto">
          <a:xfrm>
            <a:off x="179388" y="115888"/>
            <a:ext cx="7848600" cy="67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800" b="1">
                <a:solidFill>
                  <a:srgbClr val="FF0000"/>
                </a:solidFill>
                <a:ea typeface="幼圆" panose="02010509060101010101" pitchFamily="49" charset="-122"/>
                <a:cs typeface="Times New Roman" panose="02020603050405020304" pitchFamily="18" charset="0"/>
              </a:rPr>
              <a:t>概念： </a:t>
            </a:r>
            <a:r>
              <a:rPr kumimoji="1" lang="zh-CN" altLang="en-US" sz="2800" b="1">
                <a:solidFill>
                  <a:srgbClr val="0033CC"/>
                </a:solidFill>
                <a:ea typeface="幼圆" panose="02010509060101010101" pitchFamily="49" charset="-122"/>
                <a:cs typeface="Times New Roman" panose="02020603050405020304" pitchFamily="18" charset="0"/>
              </a:rPr>
              <a:t>理想气体</a:t>
            </a:r>
            <a:r>
              <a:rPr kumimoji="1" lang="zh-CN" altLang="en-US" sz="2800" b="1">
                <a:solidFill>
                  <a:srgbClr val="FF0000"/>
                </a:solidFill>
                <a:ea typeface="幼圆" panose="02010509060101010101" pitchFamily="49" charset="-122"/>
                <a:cs typeface="Times New Roman" panose="02020603050405020304" pitchFamily="18" charset="0"/>
              </a:rPr>
              <a:t>与</a:t>
            </a:r>
            <a:r>
              <a:rPr kumimoji="1" lang="zh-CN" altLang="en-US" sz="2800" b="1">
                <a:solidFill>
                  <a:srgbClr val="0033CC"/>
                </a:solidFill>
                <a:ea typeface="幼圆" panose="02010509060101010101" pitchFamily="49" charset="-122"/>
                <a:cs typeface="Times New Roman" panose="02020603050405020304" pitchFamily="18" charset="0"/>
              </a:rPr>
              <a:t>简单可压缩系统</a:t>
            </a:r>
          </a:p>
        </p:txBody>
      </p:sp>
      <p:sp>
        <p:nvSpPr>
          <p:cNvPr id="82947" name="圆角矩形 6"/>
          <p:cNvSpPr>
            <a:spLocks noChangeArrowheads="1"/>
          </p:cNvSpPr>
          <p:nvPr/>
        </p:nvSpPr>
        <p:spPr bwMode="auto">
          <a:xfrm>
            <a:off x="684213" y="1316038"/>
            <a:ext cx="7991475" cy="1511300"/>
          </a:xfrm>
          <a:prstGeom prst="roundRect">
            <a:avLst>
              <a:gd name="adj" fmla="val 16667"/>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lstStyle>
            <a:lvl1pPr marL="285750" indent="-28575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buClr>
                <a:srgbClr val="FF0000"/>
              </a:buClr>
              <a:buFont typeface="Wingdings" panose="05000000000000000000" pitchFamily="2" charset="2"/>
              <a:buChar char="Ø"/>
            </a:pPr>
            <a:r>
              <a:rPr lang="zh-CN" altLang="en-US" b="1">
                <a:latin typeface="幼圆" panose="02010509060101010101" pitchFamily="49" charset="-122"/>
                <a:ea typeface="幼圆" panose="02010509060101010101" pitchFamily="49" charset="-122"/>
              </a:rPr>
              <a:t>忽略气体分子的自身体积，将分子看成是有质量的几何点；</a:t>
            </a:r>
            <a:endParaRPr lang="en-US" altLang="zh-CN" b="1">
              <a:latin typeface="幼圆" panose="02010509060101010101" pitchFamily="49" charset="-122"/>
              <a:ea typeface="幼圆" panose="02010509060101010101" pitchFamily="49" charset="-122"/>
            </a:endParaRPr>
          </a:p>
          <a:p>
            <a:pPr>
              <a:lnSpc>
                <a:spcPct val="150000"/>
              </a:lnSpc>
              <a:buClr>
                <a:srgbClr val="FF0000"/>
              </a:buClr>
              <a:buFont typeface="Wingdings" panose="05000000000000000000" pitchFamily="2" charset="2"/>
              <a:buChar char="Ø"/>
            </a:pPr>
            <a:r>
              <a:rPr lang="zh-CN" altLang="en-US" b="1">
                <a:latin typeface="幼圆" panose="02010509060101010101" pitchFamily="49" charset="-122"/>
                <a:ea typeface="幼圆" panose="02010509060101010101" pitchFamily="49" charset="-122"/>
              </a:rPr>
              <a:t>假设分子间没有相互吸引和排斥，</a:t>
            </a:r>
            <a:endParaRPr lang="en-US" altLang="zh-CN" b="1">
              <a:latin typeface="幼圆" panose="02010509060101010101" pitchFamily="49" charset="-122"/>
              <a:ea typeface="幼圆" panose="02010509060101010101" pitchFamily="49" charset="-122"/>
            </a:endParaRPr>
          </a:p>
          <a:p>
            <a:pPr>
              <a:lnSpc>
                <a:spcPct val="150000"/>
              </a:lnSpc>
              <a:buClr>
                <a:srgbClr val="FF0000"/>
              </a:buClr>
              <a:buFont typeface="Wingdings" panose="05000000000000000000" pitchFamily="2" charset="2"/>
              <a:buChar char="Ø"/>
            </a:pPr>
            <a:r>
              <a:rPr lang="zh-CN" altLang="en-US" b="1">
                <a:latin typeface="幼圆" panose="02010509060101010101" pitchFamily="49" charset="-122"/>
                <a:ea typeface="幼圆" panose="02010509060101010101" pitchFamily="49" charset="-122"/>
              </a:rPr>
              <a:t>分子之间及分子与器壁之间发生的碰撞是完全弹性的，不造成动能损失。</a:t>
            </a:r>
          </a:p>
        </p:txBody>
      </p:sp>
      <p:sp>
        <p:nvSpPr>
          <p:cNvPr id="82948" name="矩形 17"/>
          <p:cNvSpPr>
            <a:spLocks noChangeArrowheads="1"/>
          </p:cNvSpPr>
          <p:nvPr/>
        </p:nvSpPr>
        <p:spPr bwMode="auto">
          <a:xfrm>
            <a:off x="3924300" y="854075"/>
            <a:ext cx="1422400" cy="646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buClr>
                <a:srgbClr val="FF0000"/>
              </a:buClr>
            </a:pPr>
            <a:r>
              <a:rPr kumimoji="1" lang="zh-CN" altLang="en-US" sz="2400" b="1">
                <a:solidFill>
                  <a:srgbClr val="FF0000"/>
                </a:solidFill>
                <a:ea typeface="幼圆" panose="02010509060101010101" pitchFamily="49" charset="-122"/>
                <a:cs typeface="Times New Roman" panose="02020603050405020304" pitchFamily="18" charset="0"/>
              </a:rPr>
              <a:t>理想气体</a:t>
            </a:r>
            <a:endParaRPr kumimoji="1" lang="en-US" altLang="zh-CN" sz="2400" b="1">
              <a:solidFill>
                <a:srgbClr val="FF0000"/>
              </a:solidFill>
              <a:ea typeface="幼圆" panose="02010509060101010101" pitchFamily="49" charset="-122"/>
              <a:cs typeface="Times New Roman" panose="02020603050405020304" pitchFamily="18" charset="0"/>
            </a:endParaRPr>
          </a:p>
        </p:txBody>
      </p:sp>
      <p:grpSp>
        <p:nvGrpSpPr>
          <p:cNvPr id="2" name="组合 1"/>
          <p:cNvGrpSpPr>
            <a:grpSpLocks/>
          </p:cNvGrpSpPr>
          <p:nvPr/>
        </p:nvGrpSpPr>
        <p:grpSpPr bwMode="auto">
          <a:xfrm>
            <a:off x="638175" y="3024188"/>
            <a:ext cx="8037513" cy="3171825"/>
            <a:chOff x="638175" y="3024188"/>
            <a:chExt cx="8037513" cy="3171825"/>
          </a:xfrm>
        </p:grpSpPr>
        <p:sp>
          <p:nvSpPr>
            <p:cNvPr id="82949" name="圆角矩形 6"/>
            <p:cNvSpPr>
              <a:spLocks noChangeArrowheads="1"/>
            </p:cNvSpPr>
            <p:nvPr/>
          </p:nvSpPr>
          <p:spPr bwMode="auto">
            <a:xfrm>
              <a:off x="638175" y="3644900"/>
              <a:ext cx="8037513" cy="2551113"/>
            </a:xfrm>
            <a:prstGeom prst="roundRect">
              <a:avLst>
                <a:gd name="adj" fmla="val 16667"/>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lstStyle>
              <a:lvl1pPr marL="285750" indent="-28575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buClr>
                  <a:srgbClr val="FF0000"/>
                </a:buClr>
                <a:buFont typeface="Wingdings" panose="05000000000000000000" pitchFamily="2" charset="2"/>
                <a:buChar char="Ø"/>
                <a:defRPr/>
              </a:pPr>
              <a:r>
                <a:rPr lang="zh-CN" altLang="en-US" b="1" dirty="0" smtClean="0">
                  <a:latin typeface="幼圆" panose="02010509060101010101" pitchFamily="49" charset="-122"/>
                  <a:ea typeface="幼圆" panose="02010509060101010101" pitchFamily="49" charset="-122"/>
                </a:rPr>
                <a:t>在热力工程上，能量转换是通过</a:t>
              </a:r>
              <a:r>
                <a:rPr lang="zh-CN" altLang="en-US" b="1" dirty="0" smtClean="0">
                  <a:solidFill>
                    <a:srgbClr val="0033CC"/>
                  </a:solidFill>
                  <a:latin typeface="幼圆" panose="02010509060101010101" pitchFamily="49" charset="-122"/>
                  <a:ea typeface="幼圆" panose="02010509060101010101" pitchFamily="49" charset="-122"/>
                </a:rPr>
                <a:t>工质的状态变化</a:t>
              </a:r>
              <a:r>
                <a:rPr lang="zh-CN" altLang="en-US" b="1" dirty="0" smtClean="0">
                  <a:latin typeface="幼圆" panose="02010509060101010101" pitchFamily="49" charset="-122"/>
                  <a:ea typeface="幼圆" panose="02010509060101010101" pitchFamily="49" charset="-122"/>
                </a:rPr>
                <a:t>来实现的。</a:t>
              </a:r>
              <a:endParaRPr lang="en-US" altLang="zh-CN" b="1" dirty="0" smtClean="0">
                <a:latin typeface="幼圆" panose="02010509060101010101" pitchFamily="49" charset="-122"/>
                <a:ea typeface="幼圆" panose="02010509060101010101" pitchFamily="49" charset="-122"/>
              </a:endParaRPr>
            </a:p>
            <a:p>
              <a:pPr>
                <a:lnSpc>
                  <a:spcPct val="150000"/>
                </a:lnSpc>
                <a:buClr>
                  <a:srgbClr val="FF0000"/>
                </a:buClr>
                <a:buFont typeface="Wingdings" panose="05000000000000000000" pitchFamily="2" charset="2"/>
                <a:buChar char="Ø"/>
                <a:defRPr/>
              </a:pPr>
              <a:r>
                <a:rPr lang="zh-CN" altLang="en-US" b="1" dirty="0" smtClean="0">
                  <a:latin typeface="幼圆" panose="02010509060101010101" pitchFamily="49" charset="-122"/>
                  <a:ea typeface="幼圆" panose="02010509060101010101" pitchFamily="49" charset="-122"/>
                </a:rPr>
                <a:t>最常用的</a:t>
              </a:r>
              <a:r>
                <a:rPr lang="zh-CN" altLang="en-US" b="1" dirty="0" smtClean="0">
                  <a:solidFill>
                    <a:srgbClr val="FF0000"/>
                  </a:solidFill>
                  <a:latin typeface="幼圆" panose="02010509060101010101" pitchFamily="49" charset="-122"/>
                  <a:ea typeface="幼圆" panose="02010509060101010101" pitchFamily="49" charset="-122"/>
                </a:rPr>
                <a:t>工质</a:t>
              </a:r>
              <a:r>
                <a:rPr lang="zh-CN" altLang="en-US" b="1" dirty="0" smtClean="0">
                  <a:latin typeface="幼圆" panose="02010509060101010101" pitchFamily="49" charset="-122"/>
                  <a:ea typeface="幼圆" panose="02010509060101010101" pitchFamily="49" charset="-122"/>
                </a:rPr>
                <a:t>是一些</a:t>
              </a:r>
              <a:r>
                <a:rPr lang="zh-CN" altLang="en-US" b="1" dirty="0" smtClean="0">
                  <a:solidFill>
                    <a:srgbClr val="0033CC"/>
                  </a:solidFill>
                  <a:latin typeface="幼圆" panose="02010509060101010101" pitchFamily="49" charset="-122"/>
                  <a:ea typeface="幼圆" panose="02010509060101010101" pitchFamily="49" charset="-122"/>
                </a:rPr>
                <a:t>可压缩流体</a:t>
              </a:r>
              <a:r>
                <a:rPr lang="en-US" altLang="zh-CN" b="1" dirty="0" smtClean="0">
                  <a:latin typeface="幼圆" panose="02010509060101010101" pitchFamily="49" charset="-122"/>
                  <a:ea typeface="幼圆" panose="02010509060101010101" pitchFamily="49" charset="-122"/>
                </a:rPr>
                <a:t>(</a:t>
              </a:r>
              <a:r>
                <a:rPr lang="zh-CN" altLang="en-US" b="1" dirty="0" smtClean="0">
                  <a:latin typeface="幼圆" panose="02010509060101010101" pitchFamily="49" charset="-122"/>
                  <a:ea typeface="幼圆" panose="02010509060101010101" pitchFamily="49" charset="-122"/>
                </a:rPr>
                <a:t>如蒸汽动力装置中的</a:t>
              </a:r>
              <a:r>
                <a:rPr lang="zh-CN" altLang="en-US" b="1" dirty="0" smtClean="0">
                  <a:solidFill>
                    <a:srgbClr val="0033CC"/>
                  </a:solidFill>
                  <a:latin typeface="幼圆" panose="02010509060101010101" pitchFamily="49" charset="-122"/>
                  <a:ea typeface="幼圆" panose="02010509060101010101" pitchFamily="49" charset="-122"/>
                </a:rPr>
                <a:t>水蒸气</a:t>
              </a:r>
              <a:r>
                <a:rPr lang="zh-CN" altLang="en-US" b="1" dirty="0" smtClean="0">
                  <a:latin typeface="幼圆" panose="02010509060101010101" pitchFamily="49" charset="-122"/>
                  <a:ea typeface="幼圆" panose="02010509060101010101" pitchFamily="49" charset="-122"/>
                </a:rPr>
                <a:t>，燃气动力装置中的</a:t>
              </a:r>
              <a:r>
                <a:rPr lang="zh-CN" altLang="en-US" b="1" dirty="0" smtClean="0">
                  <a:solidFill>
                    <a:srgbClr val="0033CC"/>
                  </a:solidFill>
                  <a:latin typeface="幼圆" panose="02010509060101010101" pitchFamily="49" charset="-122"/>
                  <a:ea typeface="幼圆" panose="02010509060101010101" pitchFamily="49" charset="-122"/>
                </a:rPr>
                <a:t>燃气</a:t>
              </a:r>
              <a:r>
                <a:rPr lang="zh-CN" altLang="en-US" b="1" dirty="0" smtClean="0">
                  <a:latin typeface="幼圆" panose="02010509060101010101" pitchFamily="49" charset="-122"/>
                  <a:ea typeface="幼圆" panose="02010509060101010101" pitchFamily="49" charset="-122"/>
                </a:rPr>
                <a:t>，等等</a:t>
              </a:r>
              <a:r>
                <a:rPr lang="en-US" altLang="zh-CN" b="1" dirty="0" smtClean="0">
                  <a:latin typeface="幼圆" panose="02010509060101010101" pitchFamily="49" charset="-122"/>
                  <a:ea typeface="幼圆" panose="02010509060101010101" pitchFamily="49" charset="-122"/>
                </a:rPr>
                <a:t>)</a:t>
              </a:r>
              <a:r>
                <a:rPr lang="zh-CN" altLang="en-US" b="1" dirty="0" smtClean="0">
                  <a:latin typeface="幼圆" panose="02010509060101010101" pitchFamily="49" charset="-122"/>
                  <a:ea typeface="幼圆" panose="02010509060101010101" pitchFamily="49" charset="-122"/>
                </a:rPr>
                <a:t>。由</a:t>
              </a:r>
              <a:r>
                <a:rPr lang="zh-CN" altLang="en-US" b="1" dirty="0" smtClean="0">
                  <a:solidFill>
                    <a:srgbClr val="FF0000"/>
                  </a:solidFill>
                  <a:latin typeface="幼圆" panose="02010509060101010101" pitchFamily="49" charset="-122"/>
                  <a:ea typeface="幼圆" panose="02010509060101010101" pitchFamily="49" charset="-122"/>
                </a:rPr>
                <a:t>可压缩流体</a:t>
              </a:r>
              <a:r>
                <a:rPr lang="zh-CN" altLang="en-US" b="1" dirty="0" smtClean="0">
                  <a:latin typeface="幼圆" panose="02010509060101010101" pitchFamily="49" charset="-122"/>
                  <a:ea typeface="幼圆" panose="02010509060101010101" pitchFamily="49" charset="-122"/>
                </a:rPr>
                <a:t>构成的热力系称为</a:t>
              </a:r>
              <a:r>
                <a:rPr lang="zh-CN" altLang="en-US" b="1" dirty="0" smtClean="0">
                  <a:solidFill>
                    <a:srgbClr val="0033CC"/>
                  </a:solidFill>
                  <a:latin typeface="幼圆" panose="02010509060101010101" pitchFamily="49" charset="-122"/>
                  <a:ea typeface="幼圆" panose="02010509060101010101" pitchFamily="49" charset="-122"/>
                </a:rPr>
                <a:t>可压缩系统</a:t>
              </a:r>
              <a:r>
                <a:rPr lang="zh-CN" altLang="en-US" b="1" dirty="0" smtClean="0">
                  <a:latin typeface="幼圆" panose="02010509060101010101" pitchFamily="49" charset="-122"/>
                  <a:ea typeface="幼圆" panose="02010509060101010101" pitchFamily="49" charset="-122"/>
                </a:rPr>
                <a:t>。</a:t>
              </a:r>
              <a:endParaRPr lang="en-US" altLang="zh-CN" b="1" dirty="0" smtClean="0">
                <a:latin typeface="幼圆" panose="02010509060101010101" pitchFamily="49" charset="-122"/>
                <a:ea typeface="幼圆" panose="02010509060101010101" pitchFamily="49" charset="-122"/>
              </a:endParaRPr>
            </a:p>
            <a:p>
              <a:pPr>
                <a:lnSpc>
                  <a:spcPct val="150000"/>
                </a:lnSpc>
                <a:buClr>
                  <a:srgbClr val="FF0000"/>
                </a:buClr>
                <a:buFont typeface="Wingdings" panose="05000000000000000000" pitchFamily="2" charset="2"/>
                <a:buChar char="Ø"/>
                <a:defRPr/>
              </a:pPr>
              <a:r>
                <a:rPr lang="zh-CN" altLang="en-US" b="1" dirty="0" smtClean="0">
                  <a:latin typeface="幼圆" panose="02010509060101010101" pitchFamily="49" charset="-122"/>
                  <a:ea typeface="幼圆" panose="02010509060101010101" pitchFamily="49" charset="-122"/>
                </a:rPr>
                <a:t>若可压缩系统与外界只有</a:t>
              </a:r>
              <a:r>
                <a:rPr lang="zh-CN" altLang="en-US" b="1" dirty="0" smtClean="0">
                  <a:solidFill>
                    <a:srgbClr val="0033CC"/>
                  </a:solidFill>
                  <a:latin typeface="幼圆" panose="02010509060101010101" pitchFamily="49" charset="-122"/>
                  <a:ea typeface="幼圆" panose="02010509060101010101" pitchFamily="49" charset="-122"/>
                </a:rPr>
                <a:t>体积变化功</a:t>
              </a:r>
              <a:r>
                <a:rPr lang="en-US" altLang="zh-CN" b="1" dirty="0" smtClean="0">
                  <a:solidFill>
                    <a:srgbClr val="0033CC"/>
                  </a:solidFill>
                  <a:latin typeface="幼圆" panose="02010509060101010101" pitchFamily="49" charset="-122"/>
                  <a:ea typeface="幼圆" panose="02010509060101010101" pitchFamily="49" charset="-122"/>
                </a:rPr>
                <a:t>(</a:t>
              </a:r>
              <a:r>
                <a:rPr lang="zh-CN" altLang="en-US" b="1" dirty="0" smtClean="0">
                  <a:solidFill>
                    <a:srgbClr val="0033CC"/>
                  </a:solidFill>
                  <a:latin typeface="幼圆" panose="02010509060101010101" pitchFamily="49" charset="-122"/>
                  <a:ea typeface="幼圆" panose="02010509060101010101" pitchFamily="49" charset="-122"/>
                </a:rPr>
                <a:t>膨胀功或压缩功</a:t>
              </a:r>
              <a:r>
                <a:rPr lang="en-US" altLang="zh-CN" b="1" dirty="0" smtClean="0">
                  <a:solidFill>
                    <a:srgbClr val="0033CC"/>
                  </a:solidFill>
                  <a:latin typeface="幼圆" panose="02010509060101010101" pitchFamily="49" charset="-122"/>
                  <a:ea typeface="幼圆" panose="02010509060101010101" pitchFamily="49" charset="-122"/>
                </a:rPr>
                <a:t>)</a:t>
              </a:r>
              <a:r>
                <a:rPr lang="zh-CN" altLang="en-US" b="1" dirty="0" smtClean="0">
                  <a:latin typeface="幼圆" panose="02010509060101010101" pitchFamily="49" charset="-122"/>
                  <a:ea typeface="幼圆" panose="02010509060101010101" pitchFamily="49" charset="-122"/>
                </a:rPr>
                <a:t>的交换，</a:t>
              </a:r>
              <a:endParaRPr lang="en-US" altLang="zh-CN" b="1" dirty="0" smtClean="0">
                <a:latin typeface="幼圆" panose="02010509060101010101" pitchFamily="49" charset="-122"/>
                <a:ea typeface="幼圆" panose="02010509060101010101" pitchFamily="49" charset="-122"/>
              </a:endParaRPr>
            </a:p>
            <a:p>
              <a:pPr marL="0" indent="0">
                <a:lnSpc>
                  <a:spcPct val="150000"/>
                </a:lnSpc>
                <a:buClr>
                  <a:srgbClr val="FF0000"/>
                </a:buClr>
                <a:defRPr/>
              </a:pPr>
              <a:r>
                <a:rPr lang="en-US" altLang="zh-CN" b="1" dirty="0" smtClean="0">
                  <a:latin typeface="幼圆" panose="02010509060101010101" pitchFamily="49" charset="-122"/>
                  <a:ea typeface="幼圆" panose="02010509060101010101" pitchFamily="49" charset="-122"/>
                </a:rPr>
                <a:t>   </a:t>
              </a:r>
              <a:r>
                <a:rPr lang="zh-CN" altLang="en-US" b="1" dirty="0" smtClean="0">
                  <a:latin typeface="幼圆" panose="02010509060101010101" pitchFamily="49" charset="-122"/>
                  <a:ea typeface="幼圆" panose="02010509060101010101" pitchFamily="49" charset="-122"/>
                </a:rPr>
                <a:t>则此系统称为</a:t>
              </a:r>
              <a:r>
                <a:rPr lang="zh-CN" altLang="en-US" b="1" dirty="0" smtClean="0">
                  <a:solidFill>
                    <a:srgbClr val="0033CC"/>
                  </a:solidFill>
                  <a:latin typeface="幼圆" panose="02010509060101010101" pitchFamily="49" charset="-122"/>
                  <a:ea typeface="幼圆" panose="02010509060101010101" pitchFamily="49" charset="-122"/>
                </a:rPr>
                <a:t>简单可压缩系统</a:t>
              </a:r>
              <a:r>
                <a:rPr lang="zh-CN" altLang="en-US" b="1" dirty="0" smtClean="0">
                  <a:latin typeface="幼圆" panose="02010509060101010101" pitchFamily="49" charset="-122"/>
                  <a:ea typeface="幼圆" panose="02010509060101010101" pitchFamily="49" charset="-122"/>
                </a:rPr>
                <a:t>。</a:t>
              </a:r>
              <a:endParaRPr lang="en-US" altLang="zh-CN" b="1" dirty="0" smtClean="0">
                <a:latin typeface="幼圆" panose="02010509060101010101" pitchFamily="49" charset="-122"/>
                <a:ea typeface="幼圆" panose="02010509060101010101" pitchFamily="49" charset="-122"/>
              </a:endParaRPr>
            </a:p>
            <a:p>
              <a:pPr>
                <a:lnSpc>
                  <a:spcPct val="150000"/>
                </a:lnSpc>
                <a:buClr>
                  <a:srgbClr val="FF0000"/>
                </a:buClr>
                <a:buFont typeface="Wingdings" panose="05000000000000000000" pitchFamily="2" charset="2"/>
                <a:buChar char="Ø"/>
                <a:defRPr/>
              </a:pPr>
              <a:r>
                <a:rPr lang="zh-CN" altLang="en-US" b="1" dirty="0" smtClean="0">
                  <a:latin typeface="幼圆" panose="02010509060101010101" pitchFamily="49" charset="-122"/>
                  <a:ea typeface="幼圆" panose="02010509060101010101" pitchFamily="49" charset="-122"/>
                </a:rPr>
                <a:t>工程热力学中讨论的</a:t>
              </a:r>
              <a:r>
                <a:rPr lang="zh-CN" altLang="en-US" b="1" dirty="0" smtClean="0">
                  <a:solidFill>
                    <a:srgbClr val="0033CC"/>
                  </a:solidFill>
                  <a:latin typeface="幼圆" panose="02010509060101010101" pitchFamily="49" charset="-122"/>
                  <a:ea typeface="幼圆" panose="02010509060101010101" pitchFamily="49" charset="-122"/>
                </a:rPr>
                <a:t>大部分系统</a:t>
              </a:r>
              <a:r>
                <a:rPr lang="zh-CN" altLang="en-US" b="1" dirty="0" smtClean="0">
                  <a:latin typeface="幼圆" panose="02010509060101010101" pitchFamily="49" charset="-122"/>
                  <a:ea typeface="幼圆" panose="02010509060101010101" pitchFamily="49" charset="-122"/>
                </a:rPr>
                <a:t>都是简单可压缩系统。</a:t>
              </a:r>
            </a:p>
          </p:txBody>
        </p:sp>
        <p:sp>
          <p:nvSpPr>
            <p:cNvPr id="82951" name="矩形 17"/>
            <p:cNvSpPr>
              <a:spLocks noChangeArrowheads="1"/>
            </p:cNvSpPr>
            <p:nvPr/>
          </p:nvSpPr>
          <p:spPr bwMode="auto">
            <a:xfrm>
              <a:off x="3563938" y="3024188"/>
              <a:ext cx="2686050" cy="5762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buClr>
                  <a:srgbClr val="FF0000"/>
                </a:buClr>
              </a:pPr>
              <a:r>
                <a:rPr kumimoji="1" lang="zh-CN" altLang="en-US" sz="2400" b="1">
                  <a:solidFill>
                    <a:srgbClr val="0033CC"/>
                  </a:solidFill>
                  <a:ea typeface="幼圆" panose="02010509060101010101" pitchFamily="49" charset="-122"/>
                  <a:cs typeface="Times New Roman" panose="02020603050405020304" pitchFamily="18" charset="0"/>
                </a:rPr>
                <a:t>简单可压缩系统</a:t>
              </a:r>
              <a:endParaRPr kumimoji="1" lang="en-US" altLang="zh-CN" sz="2400" b="1">
                <a:solidFill>
                  <a:srgbClr val="0033CC"/>
                </a:solidFill>
                <a:ea typeface="幼圆" panose="02010509060101010101" pitchFamily="49" charset="-122"/>
                <a:cs typeface="Times New Roman" panose="02020603050405020304" pitchFamily="18"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9"/>
          <p:cNvSpPr txBox="1">
            <a:spLocks/>
          </p:cNvSpPr>
          <p:nvPr/>
        </p:nvSpPr>
        <p:spPr bwMode="gray">
          <a:xfrm>
            <a:off x="0" y="188913"/>
            <a:ext cx="1476375" cy="503237"/>
          </a:xfrm>
          <a:prstGeom prst="rect">
            <a:avLst/>
          </a:prstGeom>
        </p:spPr>
        <p:txBody>
          <a:bodyPr/>
          <a:lstStyle/>
          <a:p>
            <a:pPr algn="ctr" eaLnBrk="1" hangingPunct="1">
              <a:defRPr/>
            </a:pPr>
            <a:r>
              <a:rPr lang="zh-CN" altLang="en-US" sz="2800" b="1" kern="0" dirty="0">
                <a:solidFill>
                  <a:srgbClr val="FF0000"/>
                </a:solidFill>
                <a:latin typeface="幼圆" pitchFamily="49" charset="-122"/>
                <a:ea typeface="幼圆" pitchFamily="49" charset="-122"/>
                <a:cs typeface="+mj-cs"/>
              </a:rPr>
              <a:t>内容</a:t>
            </a:r>
          </a:p>
        </p:txBody>
      </p:sp>
      <p:sp>
        <p:nvSpPr>
          <p:cNvPr id="6" name="AutoShape 4"/>
          <p:cNvSpPr>
            <a:spLocks noChangeArrowheads="1"/>
          </p:cNvSpPr>
          <p:nvPr/>
        </p:nvSpPr>
        <p:spPr bwMode="gray">
          <a:xfrm>
            <a:off x="835025" y="908050"/>
            <a:ext cx="5905500" cy="541338"/>
          </a:xfrm>
          <a:prstGeom prst="roundRect">
            <a:avLst>
              <a:gd name="adj" fmla="val 16667"/>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13500000" scaled="1"/>
            <a:tileRect/>
          </a:gradFill>
          <a:ln w="38100">
            <a:solidFill>
              <a:schemeClr val="bg1"/>
            </a:solidFill>
            <a:round/>
            <a:headEnd/>
            <a:tailEnd/>
          </a:ln>
          <a:effectLst/>
        </p:spPr>
        <p:txBody>
          <a:bodyPr wrap="none" anchor="ctr"/>
          <a:lstStyle/>
          <a:p>
            <a:pPr eaLnBrk="1" latinLnBrk="1" hangingPunct="1">
              <a:defRPr/>
            </a:pPr>
            <a:r>
              <a:rPr kumimoji="1" lang="en-US" altLang="zh-CN" sz="2400" b="1" dirty="0">
                <a:solidFill>
                  <a:schemeClr val="bg2">
                    <a:lumMod val="75000"/>
                  </a:schemeClr>
                </a:solidFill>
                <a:latin typeface="幼圆" pitchFamily="49" charset="-122"/>
                <a:ea typeface="幼圆" pitchFamily="49" charset="-122"/>
              </a:rPr>
              <a:t>1-1 </a:t>
            </a:r>
            <a:r>
              <a:rPr kumimoji="1" lang="zh-CN" altLang="en-US" sz="2400" b="1" dirty="0">
                <a:solidFill>
                  <a:schemeClr val="bg2">
                    <a:lumMod val="75000"/>
                  </a:schemeClr>
                </a:solidFill>
                <a:latin typeface="幼圆" pitchFamily="49" charset="-122"/>
                <a:ea typeface="幼圆" pitchFamily="49" charset="-122"/>
              </a:rPr>
              <a:t>热能和机械能的相互转换</a:t>
            </a:r>
            <a:endParaRPr kumimoji="1" lang="en-US" altLang="ko-KR" sz="2400" b="1" dirty="0">
              <a:solidFill>
                <a:schemeClr val="bg2">
                  <a:lumMod val="75000"/>
                </a:schemeClr>
              </a:solidFill>
              <a:latin typeface="幼圆" pitchFamily="49" charset="-122"/>
              <a:ea typeface="幼圆" pitchFamily="49" charset="-122"/>
            </a:endParaRPr>
          </a:p>
        </p:txBody>
      </p:sp>
      <p:sp>
        <p:nvSpPr>
          <p:cNvPr id="7" name="AutoShape 4"/>
          <p:cNvSpPr>
            <a:spLocks noChangeArrowheads="1"/>
          </p:cNvSpPr>
          <p:nvPr/>
        </p:nvSpPr>
        <p:spPr bwMode="gray">
          <a:xfrm>
            <a:off x="835025" y="2924175"/>
            <a:ext cx="5905500" cy="541338"/>
          </a:xfrm>
          <a:prstGeom prst="roundRect">
            <a:avLst>
              <a:gd name="adj" fmla="val 16667"/>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13500000" scaled="1"/>
            <a:tileRect/>
          </a:gradFill>
          <a:ln w="38100">
            <a:solidFill>
              <a:schemeClr val="bg1"/>
            </a:solidFill>
            <a:round/>
            <a:headEnd/>
            <a:tailEnd/>
          </a:ln>
          <a:effectLst/>
        </p:spPr>
        <p:txBody>
          <a:bodyPr wrap="none" anchor="ctr"/>
          <a:lstStyle/>
          <a:p>
            <a:pPr eaLnBrk="1" latinLnBrk="1" hangingPunct="1">
              <a:defRPr/>
            </a:pPr>
            <a:r>
              <a:rPr kumimoji="1" lang="en-US" altLang="zh-CN" sz="2400" b="1" dirty="0">
                <a:solidFill>
                  <a:schemeClr val="bg2">
                    <a:lumMod val="75000"/>
                  </a:schemeClr>
                </a:solidFill>
                <a:latin typeface="幼圆" pitchFamily="49" charset="-122"/>
                <a:ea typeface="幼圆" pitchFamily="49" charset="-122"/>
              </a:rPr>
              <a:t>1-4 </a:t>
            </a:r>
            <a:r>
              <a:rPr kumimoji="1" lang="zh-CN" altLang="en-US" sz="2400" b="1" dirty="0">
                <a:solidFill>
                  <a:schemeClr val="bg2">
                    <a:lumMod val="75000"/>
                  </a:schemeClr>
                </a:solidFill>
                <a:latin typeface="幼圆" pitchFamily="49" charset="-122"/>
                <a:ea typeface="幼圆" pitchFamily="49" charset="-122"/>
              </a:rPr>
              <a:t>平衡状态，状态方程式，坐标图</a:t>
            </a:r>
            <a:endParaRPr kumimoji="1" lang="en-US" altLang="ko-KR" sz="2400" b="1" dirty="0">
              <a:solidFill>
                <a:schemeClr val="bg2">
                  <a:lumMod val="75000"/>
                </a:schemeClr>
              </a:solidFill>
              <a:latin typeface="幼圆" pitchFamily="49" charset="-122"/>
              <a:ea typeface="幼圆" pitchFamily="49" charset="-122"/>
              <a:cs typeface="Times New Roman" pitchFamily="18" charset="0"/>
            </a:endParaRPr>
          </a:p>
        </p:txBody>
      </p:sp>
      <p:sp>
        <p:nvSpPr>
          <p:cNvPr id="5" name="AutoShape 4"/>
          <p:cNvSpPr>
            <a:spLocks noChangeArrowheads="1"/>
          </p:cNvSpPr>
          <p:nvPr/>
        </p:nvSpPr>
        <p:spPr bwMode="gray">
          <a:xfrm>
            <a:off x="835025" y="2249488"/>
            <a:ext cx="5905500" cy="541337"/>
          </a:xfrm>
          <a:prstGeom prst="roundRect">
            <a:avLst>
              <a:gd name="adj" fmla="val 16667"/>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13500000" scaled="1"/>
            <a:tileRect/>
          </a:gradFill>
          <a:ln w="38100">
            <a:solidFill>
              <a:schemeClr val="bg1"/>
            </a:solidFill>
            <a:round/>
            <a:headEnd/>
            <a:tailEnd/>
          </a:ln>
          <a:effectLst/>
        </p:spPr>
        <p:txBody>
          <a:bodyPr wrap="none" anchor="ctr"/>
          <a:lstStyle/>
          <a:p>
            <a:pPr eaLnBrk="1" latinLnBrk="1" hangingPunct="1">
              <a:defRPr/>
            </a:pPr>
            <a:r>
              <a:rPr kumimoji="1" lang="en-US" altLang="zh-CN" sz="2400" b="1" dirty="0">
                <a:solidFill>
                  <a:schemeClr val="bg2">
                    <a:lumMod val="75000"/>
                  </a:schemeClr>
                </a:solidFill>
                <a:latin typeface="幼圆" pitchFamily="49" charset="-122"/>
                <a:ea typeface="幼圆" pitchFamily="49" charset="-122"/>
              </a:rPr>
              <a:t>1-3 </a:t>
            </a:r>
            <a:r>
              <a:rPr kumimoji="1" lang="zh-CN" altLang="en-US" sz="2400" b="1" dirty="0">
                <a:solidFill>
                  <a:schemeClr val="bg2">
                    <a:lumMod val="75000"/>
                  </a:schemeClr>
                </a:solidFill>
                <a:latin typeface="幼圆" pitchFamily="49" charset="-122"/>
                <a:ea typeface="幼圆" pitchFamily="49" charset="-122"/>
              </a:rPr>
              <a:t>工质的热力学状态及其基本状态参数</a:t>
            </a:r>
            <a:endParaRPr kumimoji="1" lang="en-US" altLang="ko-KR" sz="2400" b="1" dirty="0">
              <a:solidFill>
                <a:schemeClr val="bg2">
                  <a:lumMod val="75000"/>
                </a:schemeClr>
              </a:solidFill>
              <a:latin typeface="幼圆" pitchFamily="49" charset="-122"/>
              <a:ea typeface="幼圆" pitchFamily="49" charset="-122"/>
            </a:endParaRPr>
          </a:p>
        </p:txBody>
      </p:sp>
      <p:sp>
        <p:nvSpPr>
          <p:cNvPr id="10" name="AutoShape 4"/>
          <p:cNvSpPr>
            <a:spLocks noChangeArrowheads="1"/>
          </p:cNvSpPr>
          <p:nvPr/>
        </p:nvSpPr>
        <p:spPr bwMode="gray">
          <a:xfrm>
            <a:off x="835025" y="1574800"/>
            <a:ext cx="5905500" cy="541338"/>
          </a:xfrm>
          <a:prstGeom prst="roundRect">
            <a:avLst>
              <a:gd name="adj" fmla="val 16667"/>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13500000" scaled="1"/>
            <a:tileRect/>
          </a:gradFill>
          <a:ln w="38100">
            <a:solidFill>
              <a:schemeClr val="bg1"/>
            </a:solidFill>
            <a:round/>
            <a:headEnd/>
            <a:tailEnd/>
          </a:ln>
          <a:effectLst/>
        </p:spPr>
        <p:txBody>
          <a:bodyPr wrap="none" anchor="ctr"/>
          <a:lstStyle/>
          <a:p>
            <a:pPr eaLnBrk="1" latinLnBrk="1" hangingPunct="1">
              <a:defRPr/>
            </a:pPr>
            <a:r>
              <a:rPr kumimoji="1" lang="en-US" altLang="zh-CN" sz="2400" b="1" dirty="0">
                <a:solidFill>
                  <a:schemeClr val="bg2">
                    <a:lumMod val="75000"/>
                  </a:schemeClr>
                </a:solidFill>
                <a:latin typeface="幼圆" pitchFamily="49" charset="-122"/>
                <a:ea typeface="幼圆" pitchFamily="49" charset="-122"/>
              </a:rPr>
              <a:t>1-2 </a:t>
            </a:r>
            <a:r>
              <a:rPr kumimoji="1" lang="zh-CN" altLang="en-US" sz="2400" b="1" dirty="0">
                <a:solidFill>
                  <a:schemeClr val="bg2">
                    <a:lumMod val="75000"/>
                  </a:schemeClr>
                </a:solidFill>
                <a:latin typeface="幼圆" pitchFamily="49" charset="-122"/>
                <a:ea typeface="幼圆" pitchFamily="49" charset="-122"/>
              </a:rPr>
              <a:t>热力系统</a:t>
            </a:r>
            <a:endParaRPr kumimoji="1" lang="en-US" altLang="ko-KR" sz="2400" b="1" dirty="0">
              <a:solidFill>
                <a:schemeClr val="bg2">
                  <a:lumMod val="75000"/>
                </a:schemeClr>
              </a:solidFill>
              <a:latin typeface="幼圆" pitchFamily="49" charset="-122"/>
              <a:ea typeface="幼圆" pitchFamily="49" charset="-122"/>
            </a:endParaRPr>
          </a:p>
        </p:txBody>
      </p:sp>
      <p:sp>
        <p:nvSpPr>
          <p:cNvPr id="8" name="AutoShape 4"/>
          <p:cNvSpPr>
            <a:spLocks noChangeArrowheads="1"/>
          </p:cNvSpPr>
          <p:nvPr/>
        </p:nvSpPr>
        <p:spPr bwMode="gray">
          <a:xfrm>
            <a:off x="827088" y="4949825"/>
            <a:ext cx="5905500" cy="539750"/>
          </a:xfrm>
          <a:prstGeom prst="roundRect">
            <a:avLst>
              <a:gd name="adj" fmla="val 16667"/>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13500000" scaled="1"/>
            <a:tileRect/>
          </a:gradFill>
          <a:ln w="38100">
            <a:solidFill>
              <a:schemeClr val="bg1"/>
            </a:solidFill>
            <a:round/>
            <a:headEnd/>
            <a:tailEnd/>
          </a:ln>
          <a:effectLst/>
        </p:spPr>
        <p:txBody>
          <a:bodyPr wrap="none" anchor="ctr"/>
          <a:lstStyle/>
          <a:p>
            <a:pPr eaLnBrk="1" latinLnBrk="1" hangingPunct="1">
              <a:defRPr/>
            </a:pPr>
            <a:r>
              <a:rPr kumimoji="1" lang="en-US" altLang="zh-CN" sz="2400" b="1" dirty="0">
                <a:solidFill>
                  <a:srgbClr val="C00000"/>
                </a:solidFill>
                <a:latin typeface="幼圆" pitchFamily="49" charset="-122"/>
                <a:ea typeface="幼圆" pitchFamily="49" charset="-122"/>
              </a:rPr>
              <a:t>1-7 </a:t>
            </a:r>
            <a:r>
              <a:rPr kumimoji="1" lang="zh-CN" altLang="en-US" sz="2400" b="1" dirty="0">
                <a:solidFill>
                  <a:srgbClr val="C00000"/>
                </a:solidFill>
                <a:latin typeface="幼圆" pitchFamily="49" charset="-122"/>
                <a:ea typeface="幼圆" pitchFamily="49" charset="-122"/>
              </a:rPr>
              <a:t>热力循环</a:t>
            </a:r>
            <a:endParaRPr kumimoji="1" lang="en-US" altLang="ko-KR" sz="2400" b="1" dirty="0">
              <a:solidFill>
                <a:srgbClr val="C00000"/>
              </a:solidFill>
              <a:latin typeface="幼圆" pitchFamily="49" charset="-122"/>
              <a:ea typeface="幼圆" pitchFamily="49" charset="-122"/>
              <a:cs typeface="Times New Roman" pitchFamily="18" charset="0"/>
            </a:endParaRPr>
          </a:p>
        </p:txBody>
      </p:sp>
      <p:sp>
        <p:nvSpPr>
          <p:cNvPr id="11" name="AutoShape 4"/>
          <p:cNvSpPr>
            <a:spLocks noChangeArrowheads="1"/>
          </p:cNvSpPr>
          <p:nvPr/>
        </p:nvSpPr>
        <p:spPr bwMode="gray">
          <a:xfrm>
            <a:off x="827088" y="4275138"/>
            <a:ext cx="5905500" cy="539750"/>
          </a:xfrm>
          <a:prstGeom prst="roundRect">
            <a:avLst>
              <a:gd name="adj" fmla="val 16667"/>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13500000" scaled="1"/>
            <a:tileRect/>
          </a:gradFill>
          <a:ln w="38100">
            <a:solidFill>
              <a:schemeClr val="bg1"/>
            </a:solidFill>
            <a:round/>
            <a:headEnd/>
            <a:tailEnd/>
          </a:ln>
          <a:effectLst/>
        </p:spPr>
        <p:txBody>
          <a:bodyPr wrap="none" anchor="ctr"/>
          <a:lstStyle/>
          <a:p>
            <a:pPr eaLnBrk="1" latinLnBrk="1" hangingPunct="1">
              <a:defRPr/>
            </a:pPr>
            <a:r>
              <a:rPr kumimoji="1" lang="en-US" altLang="zh-CN" sz="2400" b="1" dirty="0">
                <a:solidFill>
                  <a:srgbClr val="C00000"/>
                </a:solidFill>
                <a:latin typeface="幼圆" pitchFamily="49" charset="-122"/>
                <a:ea typeface="幼圆" pitchFamily="49" charset="-122"/>
              </a:rPr>
              <a:t>1-6 </a:t>
            </a:r>
            <a:r>
              <a:rPr kumimoji="1" lang="zh-CN" altLang="en-US" sz="2400" b="1" dirty="0">
                <a:solidFill>
                  <a:srgbClr val="C00000"/>
                </a:solidFill>
                <a:latin typeface="幼圆" pitchFamily="49" charset="-122"/>
                <a:ea typeface="幼圆" pitchFamily="49" charset="-122"/>
              </a:rPr>
              <a:t>过程功和热量</a:t>
            </a:r>
            <a:endParaRPr kumimoji="1" lang="en-US" altLang="ko-KR" sz="2400" b="1" dirty="0">
              <a:solidFill>
                <a:srgbClr val="C00000"/>
              </a:solidFill>
              <a:latin typeface="幼圆" pitchFamily="49" charset="-122"/>
              <a:ea typeface="幼圆" pitchFamily="49" charset="-122"/>
            </a:endParaRPr>
          </a:p>
        </p:txBody>
      </p:sp>
      <p:sp>
        <p:nvSpPr>
          <p:cNvPr id="12" name="AutoShape 4"/>
          <p:cNvSpPr>
            <a:spLocks noChangeArrowheads="1"/>
          </p:cNvSpPr>
          <p:nvPr/>
        </p:nvSpPr>
        <p:spPr bwMode="gray">
          <a:xfrm>
            <a:off x="827088" y="3600450"/>
            <a:ext cx="5905500" cy="539750"/>
          </a:xfrm>
          <a:prstGeom prst="roundRect">
            <a:avLst>
              <a:gd name="adj" fmla="val 16667"/>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13500000" scaled="1"/>
            <a:tileRect/>
          </a:gradFill>
          <a:ln w="38100">
            <a:solidFill>
              <a:schemeClr val="bg1"/>
            </a:solidFill>
            <a:round/>
            <a:headEnd/>
            <a:tailEnd/>
          </a:ln>
          <a:effectLst/>
        </p:spPr>
        <p:txBody>
          <a:bodyPr wrap="none" anchor="ctr"/>
          <a:lstStyle/>
          <a:p>
            <a:pPr eaLnBrk="1" latinLnBrk="1" hangingPunct="1">
              <a:defRPr/>
            </a:pPr>
            <a:r>
              <a:rPr kumimoji="1" lang="en-US" altLang="zh-CN" sz="2400" b="1" dirty="0">
                <a:solidFill>
                  <a:srgbClr val="C00000"/>
                </a:solidFill>
                <a:latin typeface="幼圆" pitchFamily="49" charset="-122"/>
                <a:ea typeface="幼圆" pitchFamily="49" charset="-122"/>
              </a:rPr>
              <a:t>1-5 </a:t>
            </a:r>
            <a:r>
              <a:rPr kumimoji="1" lang="zh-CN" altLang="en-US" sz="2400" b="1" dirty="0">
                <a:solidFill>
                  <a:srgbClr val="C00000"/>
                </a:solidFill>
                <a:latin typeface="幼圆" pitchFamily="49" charset="-122"/>
                <a:ea typeface="幼圆" pitchFamily="49" charset="-122"/>
              </a:rPr>
              <a:t>工质的状态变化过程</a:t>
            </a:r>
            <a:endParaRPr kumimoji="1" lang="en-US" altLang="ko-KR" sz="2400" b="1" dirty="0">
              <a:solidFill>
                <a:srgbClr val="C00000"/>
              </a:solidFill>
              <a:latin typeface="幼圆" pitchFamily="49" charset="-122"/>
              <a:ea typeface="幼圆" pitchFamily="49" charset="-122"/>
            </a:endParaRPr>
          </a:p>
        </p:txBody>
      </p:sp>
      <p:sp>
        <p:nvSpPr>
          <p:cNvPr id="13" name="AutoShape 4"/>
          <p:cNvSpPr>
            <a:spLocks noChangeArrowheads="1"/>
          </p:cNvSpPr>
          <p:nvPr/>
        </p:nvSpPr>
        <p:spPr bwMode="gray">
          <a:xfrm>
            <a:off x="827088" y="5616575"/>
            <a:ext cx="5905500" cy="539750"/>
          </a:xfrm>
          <a:prstGeom prst="roundRect">
            <a:avLst>
              <a:gd name="adj" fmla="val 16667"/>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13500000" scaled="1"/>
            <a:tileRect/>
          </a:gradFill>
          <a:ln w="38100">
            <a:solidFill>
              <a:schemeClr val="bg1"/>
            </a:solidFill>
            <a:round/>
            <a:headEnd/>
            <a:tailEnd/>
          </a:ln>
          <a:effectLst/>
        </p:spPr>
        <p:txBody>
          <a:bodyPr wrap="none" anchor="ctr"/>
          <a:lstStyle/>
          <a:p>
            <a:pPr eaLnBrk="1" latinLnBrk="1" hangingPunct="1">
              <a:defRPr/>
            </a:pPr>
            <a:r>
              <a:rPr kumimoji="1" lang="en-US" altLang="zh-CN" sz="2400" b="1" dirty="0">
                <a:solidFill>
                  <a:srgbClr val="C00000"/>
                </a:solidFill>
                <a:latin typeface="幼圆" pitchFamily="49" charset="-122"/>
                <a:ea typeface="幼圆" pitchFamily="49" charset="-122"/>
              </a:rPr>
              <a:t>1-8 </a:t>
            </a:r>
            <a:r>
              <a:rPr kumimoji="1" lang="zh-CN" altLang="en-US" sz="2400" b="1" dirty="0">
                <a:solidFill>
                  <a:srgbClr val="C00000"/>
                </a:solidFill>
                <a:latin typeface="幼圆" pitchFamily="49" charset="-122"/>
                <a:ea typeface="幼圆" pitchFamily="49" charset="-122"/>
              </a:rPr>
              <a:t>本章小结</a:t>
            </a:r>
            <a:endParaRPr kumimoji="1" lang="en-US" altLang="ko-KR" sz="2400" b="1" dirty="0">
              <a:solidFill>
                <a:srgbClr val="C00000"/>
              </a:solidFill>
              <a:latin typeface="幼圆" pitchFamily="49" charset="-122"/>
              <a:ea typeface="幼圆" pitchFamily="49" charset="-122"/>
              <a:cs typeface="Times New Roman" pitchFamily="18" charset="0"/>
            </a:endParaRPr>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矩形 2"/>
          <p:cNvSpPr>
            <a:spLocks noChangeArrowheads="1"/>
          </p:cNvSpPr>
          <p:nvPr/>
        </p:nvSpPr>
        <p:spPr bwMode="auto">
          <a:xfrm>
            <a:off x="0" y="620713"/>
            <a:ext cx="9144000" cy="4318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84995" name="矩形 3"/>
          <p:cNvSpPr>
            <a:spLocks noChangeArrowheads="1"/>
          </p:cNvSpPr>
          <p:nvPr/>
        </p:nvSpPr>
        <p:spPr bwMode="auto">
          <a:xfrm>
            <a:off x="0" y="6021388"/>
            <a:ext cx="9144000" cy="4318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84996" name="圆角矩形 4"/>
          <p:cNvSpPr>
            <a:spLocks noChangeArrowheads="1"/>
          </p:cNvSpPr>
          <p:nvPr/>
        </p:nvSpPr>
        <p:spPr bwMode="auto">
          <a:xfrm>
            <a:off x="1403350" y="476250"/>
            <a:ext cx="865188" cy="5832475"/>
          </a:xfrm>
          <a:prstGeom prst="roundRect">
            <a:avLst>
              <a:gd name="adj" fmla="val 16667"/>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84997" name="矩形 5"/>
          <p:cNvSpPr>
            <a:spLocks noChangeArrowheads="1"/>
          </p:cNvSpPr>
          <p:nvPr/>
        </p:nvSpPr>
        <p:spPr bwMode="auto">
          <a:xfrm>
            <a:off x="2411413" y="1201738"/>
            <a:ext cx="6335712"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latinLnBrk="1" hangingPunct="1"/>
            <a:r>
              <a:rPr kumimoji="1" lang="en-US" altLang="zh-CN" sz="6000" b="1">
                <a:solidFill>
                  <a:srgbClr val="0033CC"/>
                </a:solidFill>
                <a:latin typeface="幼圆" panose="02010509060101010101" pitchFamily="49" charset="-122"/>
                <a:ea typeface="幼圆" panose="02010509060101010101" pitchFamily="49" charset="-122"/>
              </a:rPr>
              <a:t>1-5</a:t>
            </a:r>
            <a:r>
              <a:rPr kumimoji="1" lang="en-US" altLang="zh-CN" sz="3600" b="1">
                <a:solidFill>
                  <a:srgbClr val="FF0000"/>
                </a:solidFill>
                <a:latin typeface="幼圆" panose="02010509060101010101" pitchFamily="49" charset="-122"/>
                <a:ea typeface="幼圆" panose="02010509060101010101" pitchFamily="49" charset="-122"/>
              </a:rPr>
              <a:t> </a:t>
            </a:r>
          </a:p>
          <a:p>
            <a:pPr eaLnBrk="1" latinLnBrk="1" hangingPunct="1"/>
            <a:endParaRPr kumimoji="1" lang="en-US" altLang="zh-CN" sz="3600" b="1">
              <a:solidFill>
                <a:srgbClr val="FF0000"/>
              </a:solidFill>
              <a:latin typeface="幼圆" panose="02010509060101010101" pitchFamily="49" charset="-122"/>
              <a:ea typeface="幼圆" panose="02010509060101010101" pitchFamily="49" charset="-122"/>
            </a:endParaRPr>
          </a:p>
          <a:p>
            <a:pPr eaLnBrk="1" latinLnBrk="1" hangingPunct="1"/>
            <a:r>
              <a:rPr kumimoji="1" lang="zh-CN" altLang="en-US" sz="3600" b="1">
                <a:solidFill>
                  <a:srgbClr val="FF0000"/>
                </a:solidFill>
                <a:latin typeface="幼圆" panose="02010509060101010101" pitchFamily="49" charset="-122"/>
                <a:ea typeface="幼圆" panose="02010509060101010101" pitchFamily="49" charset="-122"/>
              </a:rPr>
              <a:t>    </a:t>
            </a:r>
            <a:r>
              <a:rPr kumimoji="1" lang="zh-CN" altLang="en-US" sz="3600" b="1">
                <a:solidFill>
                  <a:srgbClr val="0033CC"/>
                </a:solidFill>
                <a:latin typeface="幼圆" panose="02010509060101010101" pitchFamily="49" charset="-122"/>
                <a:ea typeface="幼圆" panose="02010509060101010101" pitchFamily="49" charset="-122"/>
              </a:rPr>
              <a:t>工质</a:t>
            </a:r>
            <a:r>
              <a:rPr kumimoji="1" lang="zh-CN" altLang="en-US" sz="3600" b="1">
                <a:solidFill>
                  <a:srgbClr val="FF0000"/>
                </a:solidFill>
                <a:latin typeface="幼圆" panose="02010509060101010101" pitchFamily="49" charset="-122"/>
                <a:ea typeface="幼圆" panose="02010509060101010101" pitchFamily="49" charset="-122"/>
              </a:rPr>
              <a:t>的状态变化过程</a:t>
            </a:r>
          </a:p>
        </p:txBody>
      </p:sp>
      <p:sp>
        <p:nvSpPr>
          <p:cNvPr id="84998" name="矩形 5"/>
          <p:cNvSpPr>
            <a:spLocks noChangeArrowheads="1"/>
          </p:cNvSpPr>
          <p:nvPr/>
        </p:nvSpPr>
        <p:spPr bwMode="auto">
          <a:xfrm>
            <a:off x="250825" y="6381750"/>
            <a:ext cx="8893175" cy="47625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Tree>
  </p:cSld>
  <p:clrMapOvr>
    <a:masterClrMapping/>
  </p:clrMapOvr>
  <p:transition spd="slow">
    <p:randomBar dir="vert"/>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ext Box 2"/>
          <p:cNvSpPr txBox="1">
            <a:spLocks noChangeArrowheads="1"/>
          </p:cNvSpPr>
          <p:nvPr/>
        </p:nvSpPr>
        <p:spPr bwMode="auto">
          <a:xfrm>
            <a:off x="6951663" y="1873250"/>
            <a:ext cx="10080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spcBef>
                <a:spcPct val="50000"/>
              </a:spcBef>
            </a:pPr>
            <a:endParaRPr kumimoji="1" lang="zh-CN" altLang="zh-CN" sz="2400">
              <a:ea typeface="宋体" panose="02010600030101010101" pitchFamily="2" charset="-122"/>
            </a:endParaRPr>
          </a:p>
        </p:txBody>
      </p:sp>
      <p:sp>
        <p:nvSpPr>
          <p:cNvPr id="86019" name="Text Box 2"/>
          <p:cNvSpPr txBox="1">
            <a:spLocks noChangeArrowheads="1"/>
          </p:cNvSpPr>
          <p:nvPr/>
        </p:nvSpPr>
        <p:spPr bwMode="auto">
          <a:xfrm>
            <a:off x="198438" y="198438"/>
            <a:ext cx="7686675"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800" b="1">
                <a:solidFill>
                  <a:srgbClr val="FF0000"/>
                </a:solidFill>
                <a:latin typeface="幼圆" panose="02010509060101010101" pitchFamily="49" charset="-122"/>
                <a:ea typeface="幼圆" panose="02010509060101010101" pitchFamily="49" charset="-122"/>
              </a:rPr>
              <a:t>能量转换的途径</a:t>
            </a:r>
            <a:endParaRPr kumimoji="1" lang="en-US" altLang="zh-CN" sz="2800" b="1">
              <a:solidFill>
                <a:srgbClr val="FF0000"/>
              </a:solidFill>
              <a:latin typeface="幼圆" panose="02010509060101010101" pitchFamily="49" charset="-122"/>
              <a:ea typeface="幼圆" panose="02010509060101010101" pitchFamily="49" charset="-122"/>
            </a:endParaRPr>
          </a:p>
        </p:txBody>
      </p:sp>
      <p:sp>
        <p:nvSpPr>
          <p:cNvPr id="7" name="圆角矩形 4"/>
          <p:cNvSpPr>
            <a:spLocks noChangeArrowheads="1"/>
          </p:cNvSpPr>
          <p:nvPr/>
        </p:nvSpPr>
        <p:spPr bwMode="auto">
          <a:xfrm>
            <a:off x="3521075" y="908050"/>
            <a:ext cx="1800225" cy="677863"/>
          </a:xfrm>
          <a:prstGeom prst="roundRect">
            <a:avLst>
              <a:gd name="adj" fmla="val 16667"/>
            </a:avLst>
          </a:pr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lang="zh-CN" altLang="en-US" sz="2000" b="1">
                <a:ea typeface="幼圆" panose="02010509060101010101" pitchFamily="49" charset="-122"/>
                <a:cs typeface="Times New Roman" panose="02020603050405020304" pitchFamily="18" charset="0"/>
              </a:rPr>
              <a:t>热能动力装置</a:t>
            </a:r>
            <a:endParaRPr lang="en-US" altLang="zh-CN" sz="2000" b="1">
              <a:ea typeface="幼圆" panose="02010509060101010101" pitchFamily="49" charset="-122"/>
              <a:cs typeface="Times New Roman" panose="02020603050405020304" pitchFamily="18" charset="0"/>
            </a:endParaRPr>
          </a:p>
        </p:txBody>
      </p:sp>
      <p:sp>
        <p:nvSpPr>
          <p:cNvPr id="86021" name="圆角矩形 4"/>
          <p:cNvSpPr>
            <a:spLocks noChangeArrowheads="1"/>
          </p:cNvSpPr>
          <p:nvPr/>
        </p:nvSpPr>
        <p:spPr bwMode="auto">
          <a:xfrm>
            <a:off x="1190625" y="1087438"/>
            <a:ext cx="1439863" cy="1247775"/>
          </a:xfrm>
          <a:prstGeom prst="roundRect">
            <a:avLst>
              <a:gd name="adj" fmla="val 16667"/>
            </a:avLst>
          </a:pr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lang="zh-CN" altLang="en-US" sz="2800" b="1">
                <a:solidFill>
                  <a:schemeClr val="bg1"/>
                </a:solidFill>
                <a:ea typeface="幼圆" panose="02010509060101010101" pitchFamily="49" charset="-122"/>
                <a:cs typeface="Times New Roman" panose="02020603050405020304" pitchFamily="18" charset="0"/>
              </a:rPr>
              <a:t>热   能</a:t>
            </a:r>
            <a:endParaRPr lang="en-US" altLang="zh-CN" sz="2800" b="1">
              <a:solidFill>
                <a:schemeClr val="bg1"/>
              </a:solidFill>
              <a:ea typeface="幼圆" panose="02010509060101010101" pitchFamily="49" charset="-122"/>
              <a:cs typeface="Times New Roman" panose="02020603050405020304" pitchFamily="18" charset="0"/>
            </a:endParaRPr>
          </a:p>
        </p:txBody>
      </p:sp>
      <p:cxnSp>
        <p:nvCxnSpPr>
          <p:cNvPr id="86022" name="直接箭头连接符 2"/>
          <p:cNvCxnSpPr>
            <a:cxnSpLocks noChangeShapeType="1"/>
          </p:cNvCxnSpPr>
          <p:nvPr/>
        </p:nvCxnSpPr>
        <p:spPr bwMode="auto">
          <a:xfrm>
            <a:off x="2773363" y="1706563"/>
            <a:ext cx="3600450" cy="0"/>
          </a:xfrm>
          <a:prstGeom prst="straightConnector1">
            <a:avLst/>
          </a:prstGeom>
          <a:noFill/>
          <a:ln w="57150"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1" name="圆角矩形 4"/>
          <p:cNvSpPr>
            <a:spLocks noChangeArrowheads="1"/>
          </p:cNvSpPr>
          <p:nvPr/>
        </p:nvSpPr>
        <p:spPr bwMode="auto">
          <a:xfrm>
            <a:off x="6588125" y="1103313"/>
            <a:ext cx="1439863" cy="1249362"/>
          </a:xfrm>
          <a:prstGeom prst="roundRect">
            <a:avLst>
              <a:gd name="adj" fmla="val 16667"/>
            </a:avLst>
          </a:prstGeom>
          <a:solidFill>
            <a:schemeClr val="accent2">
              <a:lumMod val="75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defRPr/>
            </a:pPr>
            <a:r>
              <a:rPr lang="zh-CN" altLang="en-US" sz="2800" b="1" dirty="0" smtClean="0">
                <a:solidFill>
                  <a:schemeClr val="bg1"/>
                </a:solidFill>
                <a:ea typeface="幼圆" panose="02010509060101010101" pitchFamily="49" charset="-122"/>
                <a:cs typeface="Times New Roman" panose="02020603050405020304" pitchFamily="18" charset="0"/>
              </a:rPr>
              <a:t>机械能</a:t>
            </a:r>
            <a:endParaRPr lang="en-US" altLang="zh-CN" sz="2800" b="1" dirty="0">
              <a:solidFill>
                <a:schemeClr val="bg1"/>
              </a:solidFill>
              <a:ea typeface="幼圆" panose="02010509060101010101" pitchFamily="49" charset="-122"/>
              <a:cs typeface="Times New Roman" panose="02020603050405020304" pitchFamily="18" charset="0"/>
            </a:endParaRPr>
          </a:p>
        </p:txBody>
      </p:sp>
      <p:grpSp>
        <p:nvGrpSpPr>
          <p:cNvPr id="4" name="组合 3"/>
          <p:cNvGrpSpPr>
            <a:grpSpLocks/>
          </p:cNvGrpSpPr>
          <p:nvPr/>
        </p:nvGrpSpPr>
        <p:grpSpPr bwMode="auto">
          <a:xfrm>
            <a:off x="952500" y="1828800"/>
            <a:ext cx="7559675" cy="2060575"/>
            <a:chOff x="971550" y="2257424"/>
            <a:chExt cx="7559675" cy="2060576"/>
          </a:xfrm>
        </p:grpSpPr>
        <p:grpSp>
          <p:nvGrpSpPr>
            <p:cNvPr id="86031" name="组合 1"/>
            <p:cNvGrpSpPr>
              <a:grpSpLocks/>
            </p:cNvGrpSpPr>
            <p:nvPr/>
          </p:nvGrpSpPr>
          <p:grpSpPr bwMode="auto">
            <a:xfrm>
              <a:off x="971550" y="2559050"/>
              <a:ext cx="7559675" cy="1758950"/>
              <a:chOff x="971550" y="2559050"/>
              <a:chExt cx="7559675" cy="1758950"/>
            </a:xfrm>
          </p:grpSpPr>
          <p:sp>
            <p:nvSpPr>
              <p:cNvPr id="32" name="圆角矩形 4"/>
              <p:cNvSpPr>
                <a:spLocks noChangeArrowheads="1"/>
              </p:cNvSpPr>
              <p:nvPr/>
            </p:nvSpPr>
            <p:spPr bwMode="auto">
              <a:xfrm>
                <a:off x="971550" y="3236912"/>
                <a:ext cx="7559675" cy="1081088"/>
              </a:xfrm>
              <a:prstGeom prst="roundRect">
                <a:avLst>
                  <a:gd name="adj" fmla="val 16667"/>
                </a:avLst>
              </a:prstGeom>
              <a:solidFill>
                <a:schemeClr val="accent1">
                  <a:lumMod val="40000"/>
                  <a:lumOff val="60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defRPr/>
                </a:pPr>
                <a:r>
                  <a:rPr kumimoji="1" lang="zh-CN" altLang="en-US" sz="2000" b="1" dirty="0" smtClean="0">
                    <a:latin typeface="幼圆" panose="02010509060101010101" pitchFamily="49" charset="-122"/>
                    <a:ea typeface="幼圆" panose="02010509060101010101" pitchFamily="49" charset="-122"/>
                    <a:sym typeface="Wingdings" panose="05000000000000000000" pitchFamily="2" charset="2"/>
                  </a:rPr>
                  <a:t>（</a:t>
                </a:r>
                <a:r>
                  <a:rPr kumimoji="1" lang="en-US" altLang="zh-CN" sz="2000" b="1" dirty="0" smtClean="0">
                    <a:latin typeface="幼圆" panose="02010509060101010101" pitchFamily="49" charset="-122"/>
                    <a:ea typeface="幼圆" panose="02010509060101010101" pitchFamily="49" charset="-122"/>
                    <a:sym typeface="Wingdings" panose="05000000000000000000" pitchFamily="2" charset="2"/>
                  </a:rPr>
                  <a:t>1</a:t>
                </a:r>
                <a:r>
                  <a:rPr kumimoji="1" lang="zh-CN" altLang="en-US" sz="2000" b="1" dirty="0" smtClean="0">
                    <a:latin typeface="幼圆" panose="02010509060101010101" pitchFamily="49" charset="-122"/>
                    <a:ea typeface="幼圆" panose="02010509060101010101" pitchFamily="49" charset="-122"/>
                    <a:sym typeface="Wingdings" panose="05000000000000000000" pitchFamily="2" charset="2"/>
                  </a:rPr>
                  <a:t>）具有 热源</a:t>
                </a:r>
                <a:r>
                  <a:rPr kumimoji="1" lang="en-US" altLang="zh-CN" sz="2000" b="1" dirty="0" smtClean="0">
                    <a:latin typeface="幼圆" panose="02010509060101010101" pitchFamily="49" charset="-122"/>
                    <a:ea typeface="幼圆" panose="02010509060101010101" pitchFamily="49" charset="-122"/>
                    <a:sym typeface="Wingdings" panose="05000000000000000000" pitchFamily="2" charset="2"/>
                  </a:rPr>
                  <a:t>(</a:t>
                </a:r>
                <a:r>
                  <a:rPr kumimoji="1" lang="zh-CN" altLang="en-US" sz="2000" b="1" dirty="0" smtClean="0">
                    <a:latin typeface="幼圆" panose="02010509060101010101" pitchFamily="49" charset="-122"/>
                    <a:ea typeface="幼圆" panose="02010509060101010101" pitchFamily="49" charset="-122"/>
                    <a:sym typeface="Wingdings" panose="05000000000000000000" pitchFamily="2" charset="2"/>
                  </a:rPr>
                  <a:t>高温热源，低温热源</a:t>
                </a:r>
                <a:r>
                  <a:rPr kumimoji="1" lang="en-US" altLang="zh-CN" sz="2000" b="1" dirty="0" smtClean="0">
                    <a:latin typeface="幼圆" panose="02010509060101010101" pitchFamily="49" charset="-122"/>
                    <a:ea typeface="幼圆" panose="02010509060101010101" pitchFamily="49" charset="-122"/>
                    <a:sym typeface="Wingdings" panose="05000000000000000000" pitchFamily="2" charset="2"/>
                  </a:rPr>
                  <a:t>)</a:t>
                </a:r>
                <a:r>
                  <a:rPr kumimoji="1" lang="zh-CN" altLang="en-US" sz="2000" b="1" dirty="0" smtClean="0">
                    <a:latin typeface="幼圆" panose="02010509060101010101" pitchFamily="49" charset="-122"/>
                    <a:ea typeface="幼圆" panose="02010509060101010101" pitchFamily="49" charset="-122"/>
                    <a:sym typeface="Wingdings" panose="05000000000000000000" pitchFamily="2" charset="2"/>
                  </a:rPr>
                  <a:t>及工质；</a:t>
                </a:r>
                <a:endParaRPr kumimoji="1" lang="en-US" altLang="zh-CN" sz="2000" b="1" dirty="0" smtClean="0">
                  <a:latin typeface="幼圆" panose="02010509060101010101" pitchFamily="49" charset="-122"/>
                  <a:ea typeface="幼圆" panose="02010509060101010101" pitchFamily="49" charset="-122"/>
                </a:endParaRPr>
              </a:p>
              <a:p>
                <a:pPr>
                  <a:lnSpc>
                    <a:spcPct val="150000"/>
                  </a:lnSpc>
                  <a:defRPr/>
                </a:pPr>
                <a:r>
                  <a:rPr kumimoji="1" lang="en-US" altLang="zh-CN" sz="2000" b="1" dirty="0" smtClean="0">
                    <a:latin typeface="幼圆" panose="02010509060101010101" pitchFamily="49" charset="-122"/>
                    <a:ea typeface="幼圆" panose="02010509060101010101" pitchFamily="49" charset="-122"/>
                  </a:rPr>
                  <a:t> (2) </a:t>
                </a:r>
                <a:r>
                  <a:rPr kumimoji="1" lang="zh-CN" altLang="en-US" sz="2000" b="1" dirty="0" smtClean="0">
                    <a:latin typeface="幼圆" panose="02010509060101010101" pitchFamily="49" charset="-122"/>
                    <a:ea typeface="幼圆" panose="02010509060101010101" pitchFamily="49" charset="-122"/>
                  </a:rPr>
                  <a:t>具有 </a:t>
                </a:r>
                <a:r>
                  <a:rPr kumimoji="1" lang="zh-CN" altLang="en-US" sz="2000" b="1" dirty="0" smtClean="0">
                    <a:solidFill>
                      <a:srgbClr val="FF0000"/>
                    </a:solidFill>
                    <a:latin typeface="幼圆" panose="02010509060101010101" pitchFamily="49" charset="-122"/>
                    <a:ea typeface="幼圆" panose="02010509060101010101" pitchFamily="49" charset="-122"/>
                  </a:rPr>
                  <a:t>吸热</a:t>
                </a:r>
                <a:r>
                  <a:rPr kumimoji="1" lang="en-US" altLang="zh-CN" sz="2000" b="1" dirty="0" smtClean="0">
                    <a:solidFill>
                      <a:srgbClr val="FF0000"/>
                    </a:solidFill>
                    <a:latin typeface="幼圆" panose="02010509060101010101" pitchFamily="49" charset="-122"/>
                    <a:ea typeface="幼圆" panose="02010509060101010101" pitchFamily="49" charset="-122"/>
                  </a:rPr>
                  <a:t>—</a:t>
                </a:r>
                <a:r>
                  <a:rPr kumimoji="1" lang="zh-CN" altLang="en-US" sz="2000" b="1" dirty="0" smtClean="0">
                    <a:solidFill>
                      <a:srgbClr val="FF0000"/>
                    </a:solidFill>
                    <a:latin typeface="幼圆" panose="02010509060101010101" pitchFamily="49" charset="-122"/>
                    <a:ea typeface="幼圆" panose="02010509060101010101" pitchFamily="49" charset="-122"/>
                  </a:rPr>
                  <a:t>膨胀作功</a:t>
                </a:r>
                <a:r>
                  <a:rPr kumimoji="1" lang="en-US" altLang="zh-CN" sz="2000" b="1" dirty="0" smtClean="0">
                    <a:solidFill>
                      <a:srgbClr val="FF0000"/>
                    </a:solidFill>
                    <a:latin typeface="幼圆" panose="02010509060101010101" pitchFamily="49" charset="-122"/>
                    <a:ea typeface="幼圆" panose="02010509060101010101" pitchFamily="49" charset="-122"/>
                  </a:rPr>
                  <a:t>—</a:t>
                </a:r>
                <a:r>
                  <a:rPr kumimoji="1" lang="zh-CN" altLang="en-US" sz="2000" b="1" dirty="0" smtClean="0">
                    <a:solidFill>
                      <a:srgbClr val="FF0000"/>
                    </a:solidFill>
                    <a:latin typeface="幼圆" panose="02010509060101010101" pitchFamily="49" charset="-122"/>
                    <a:ea typeface="幼圆" panose="02010509060101010101" pitchFamily="49" charset="-122"/>
                  </a:rPr>
                  <a:t>排热 </a:t>
                </a:r>
                <a:r>
                  <a:rPr kumimoji="1" lang="zh-CN" altLang="en-US" sz="2000" b="1" dirty="0" smtClean="0">
                    <a:latin typeface="幼圆" panose="02010509060101010101" pitchFamily="49" charset="-122"/>
                    <a:ea typeface="幼圆" panose="02010509060101010101" pitchFamily="49" charset="-122"/>
                  </a:rPr>
                  <a:t>过程。</a:t>
                </a:r>
                <a:endParaRPr lang="en-US" altLang="zh-CN" sz="2000" b="1" dirty="0" smtClean="0">
                  <a:ea typeface="幼圆" panose="02010509060101010101" pitchFamily="49" charset="-122"/>
                  <a:cs typeface="Times New Roman" panose="02020603050405020304" pitchFamily="18" charset="0"/>
                </a:endParaRPr>
              </a:p>
            </p:txBody>
          </p:sp>
          <p:sp>
            <p:nvSpPr>
              <p:cNvPr id="86034" name="圆角矩形 4"/>
              <p:cNvSpPr>
                <a:spLocks noChangeArrowheads="1"/>
              </p:cNvSpPr>
              <p:nvPr/>
            </p:nvSpPr>
            <p:spPr bwMode="auto">
              <a:xfrm>
                <a:off x="3673475" y="2559050"/>
                <a:ext cx="1800225" cy="677863"/>
              </a:xfrm>
              <a:prstGeom prst="roundRect">
                <a:avLst>
                  <a:gd name="adj" fmla="val 16667"/>
                </a:avLst>
              </a:prstGeom>
              <a:solidFill>
                <a:schemeClr val="bg1"/>
              </a:solidFill>
              <a:ln w="9525">
                <a:solidFill>
                  <a:schemeClr val="bg1"/>
                </a:solidFill>
                <a:round/>
                <a:headEnd/>
                <a:tailEnd/>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50000"/>
                  </a:lnSpc>
                </a:pPr>
                <a:r>
                  <a:rPr lang="zh-CN" altLang="en-US" sz="2400" b="1">
                    <a:ea typeface="幼圆" panose="02010509060101010101" pitchFamily="49" charset="-122"/>
                    <a:cs typeface="Times New Roman" panose="02020603050405020304" pitchFamily="18" charset="0"/>
                  </a:rPr>
                  <a:t>共同特征</a:t>
                </a:r>
                <a:endParaRPr lang="en-US" altLang="zh-CN" sz="2400" b="1">
                  <a:ea typeface="幼圆" panose="02010509060101010101" pitchFamily="49" charset="-122"/>
                  <a:cs typeface="Times New Roman" panose="02020603050405020304" pitchFamily="18" charset="0"/>
                </a:endParaRPr>
              </a:p>
            </p:txBody>
          </p:sp>
        </p:grpSp>
        <p:sp>
          <p:nvSpPr>
            <p:cNvPr id="86032" name="下箭头 2"/>
            <p:cNvSpPr>
              <a:spLocks noChangeArrowheads="1"/>
            </p:cNvSpPr>
            <p:nvPr/>
          </p:nvSpPr>
          <p:spPr bwMode="auto">
            <a:xfrm>
              <a:off x="3493467" y="2257424"/>
              <a:ext cx="2160240" cy="400843"/>
            </a:xfrm>
            <a:prstGeom prst="downArrow">
              <a:avLst>
                <a:gd name="adj1" fmla="val 50000"/>
                <a:gd name="adj2" fmla="val 50000"/>
              </a:avLst>
            </a:prstGeom>
            <a:solidFill>
              <a:srgbClr val="FF5050"/>
            </a:solidFill>
            <a:ln w="9525" algn="ctr">
              <a:solidFill>
                <a:schemeClr val="tx1"/>
              </a:solidFill>
              <a:round/>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grpSp>
      <p:grpSp>
        <p:nvGrpSpPr>
          <p:cNvPr id="5" name="组合 4"/>
          <p:cNvGrpSpPr>
            <a:grpSpLocks/>
          </p:cNvGrpSpPr>
          <p:nvPr/>
        </p:nvGrpSpPr>
        <p:grpSpPr bwMode="auto">
          <a:xfrm>
            <a:off x="77788" y="5084763"/>
            <a:ext cx="8991600" cy="1150937"/>
            <a:chOff x="77788" y="4683920"/>
            <a:chExt cx="8991600" cy="1150143"/>
          </a:xfrm>
        </p:grpSpPr>
        <p:sp>
          <p:nvSpPr>
            <p:cNvPr id="86029" name="圆角矩形 16"/>
            <p:cNvSpPr>
              <a:spLocks noChangeArrowheads="1"/>
            </p:cNvSpPr>
            <p:nvPr/>
          </p:nvSpPr>
          <p:spPr bwMode="auto">
            <a:xfrm>
              <a:off x="77788" y="5084763"/>
              <a:ext cx="8991600" cy="749300"/>
            </a:xfrm>
            <a:prstGeom prst="roundRect">
              <a:avLst>
                <a:gd name="adj" fmla="val 16667"/>
              </a:avLst>
            </a:prstGeom>
            <a:solidFill>
              <a:srgbClr val="CCFF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marL="342900" indent="-3429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buClr>
                  <a:srgbClr val="FF0000"/>
                </a:buClr>
                <a:buFont typeface="Wingdings" panose="05000000000000000000" pitchFamily="2" charset="2"/>
                <a:buChar char="u"/>
              </a:pPr>
              <a:r>
                <a:rPr kumimoji="1" lang="zh-CN" altLang="en-US" sz="2000" b="1">
                  <a:latin typeface="幼圆" panose="02010509060101010101" pitchFamily="49" charset="-122"/>
                  <a:ea typeface="幼圆" panose="02010509060101010101" pitchFamily="49" charset="-122"/>
                  <a:cs typeface="Times New Roman" panose="02020603050405020304" pitchFamily="18" charset="0"/>
                </a:rPr>
                <a:t>热能和机械能的相互转化必须通过</a:t>
              </a:r>
              <a:r>
                <a:rPr kumimoji="1" lang="zh-CN" altLang="en-US" sz="2800" b="1">
                  <a:solidFill>
                    <a:srgbClr val="FF0000"/>
                  </a:solidFill>
                  <a:latin typeface="幼圆" panose="02010509060101010101" pitchFamily="49" charset="-122"/>
                  <a:ea typeface="幼圆" panose="02010509060101010101" pitchFamily="49" charset="-122"/>
                  <a:cs typeface="Times New Roman" panose="02020603050405020304" pitchFamily="18" charset="0"/>
                </a:rPr>
                <a:t>工质的状态变化过程</a:t>
              </a:r>
              <a:r>
                <a:rPr kumimoji="1" lang="zh-CN" altLang="en-US" sz="2000" b="1">
                  <a:latin typeface="幼圆" panose="02010509060101010101" pitchFamily="49" charset="-122"/>
                  <a:ea typeface="幼圆" panose="02010509060101010101" pitchFamily="49" charset="-122"/>
                  <a:cs typeface="Times New Roman" panose="02020603050405020304" pitchFamily="18" charset="0"/>
                </a:rPr>
                <a:t>才能完成。</a:t>
              </a:r>
            </a:p>
          </p:txBody>
        </p:sp>
        <p:sp>
          <p:nvSpPr>
            <p:cNvPr id="86030" name="下箭头 13"/>
            <p:cNvSpPr>
              <a:spLocks noChangeArrowheads="1"/>
            </p:cNvSpPr>
            <p:nvPr/>
          </p:nvSpPr>
          <p:spPr bwMode="auto">
            <a:xfrm>
              <a:off x="3652837" y="4683920"/>
              <a:ext cx="2160240" cy="400843"/>
            </a:xfrm>
            <a:prstGeom prst="downArrow">
              <a:avLst>
                <a:gd name="adj1" fmla="val 50000"/>
                <a:gd name="adj2" fmla="val 50000"/>
              </a:avLst>
            </a:prstGeom>
            <a:solidFill>
              <a:srgbClr val="FF5050"/>
            </a:solidFill>
            <a:ln w="9525" algn="ctr">
              <a:solidFill>
                <a:schemeClr val="tx1"/>
              </a:solidFill>
              <a:round/>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grpSp>
      <p:grpSp>
        <p:nvGrpSpPr>
          <p:cNvPr id="6" name="组合 5"/>
          <p:cNvGrpSpPr>
            <a:grpSpLocks/>
          </p:cNvGrpSpPr>
          <p:nvPr/>
        </p:nvGrpSpPr>
        <p:grpSpPr bwMode="auto">
          <a:xfrm>
            <a:off x="952500" y="3916363"/>
            <a:ext cx="7559675" cy="1141412"/>
            <a:chOff x="953118" y="3916368"/>
            <a:chExt cx="7559675" cy="1141826"/>
          </a:xfrm>
        </p:grpSpPr>
        <p:sp>
          <p:nvSpPr>
            <p:cNvPr id="86027" name="下箭头 15"/>
            <p:cNvSpPr>
              <a:spLocks noChangeArrowheads="1"/>
            </p:cNvSpPr>
            <p:nvPr/>
          </p:nvSpPr>
          <p:spPr bwMode="auto">
            <a:xfrm>
              <a:off x="3521273" y="3916368"/>
              <a:ext cx="2160240" cy="400843"/>
            </a:xfrm>
            <a:prstGeom prst="downArrow">
              <a:avLst>
                <a:gd name="adj1" fmla="val 50000"/>
                <a:gd name="adj2" fmla="val 50000"/>
              </a:avLst>
            </a:prstGeom>
            <a:solidFill>
              <a:srgbClr val="FF5050"/>
            </a:solidFill>
            <a:ln w="9525" algn="ctr">
              <a:solidFill>
                <a:schemeClr val="tx1"/>
              </a:solidFill>
              <a:round/>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7" name="圆角矩形 4"/>
            <p:cNvSpPr>
              <a:spLocks noChangeArrowheads="1"/>
            </p:cNvSpPr>
            <p:nvPr/>
          </p:nvSpPr>
          <p:spPr bwMode="auto">
            <a:xfrm>
              <a:off x="953118" y="4335620"/>
              <a:ext cx="7559675" cy="722574"/>
            </a:xfrm>
            <a:prstGeom prst="roundRect">
              <a:avLst>
                <a:gd name="adj" fmla="val 16667"/>
              </a:avLst>
            </a:prstGeom>
            <a:solidFill>
              <a:schemeClr val="accent1">
                <a:lumMod val="40000"/>
                <a:lumOff val="60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defRPr/>
              </a:pPr>
              <a:r>
                <a:rPr lang="zh-CN" altLang="en-US" sz="2000" b="1" dirty="0" smtClean="0">
                  <a:ea typeface="幼圆" panose="02010509060101010101" pitchFamily="49" charset="-122"/>
                  <a:cs typeface="Times New Roman" panose="02020603050405020304" pitchFamily="18" charset="0"/>
                </a:rPr>
                <a:t>伴随着工质</a:t>
              </a:r>
              <a:r>
                <a:rPr lang="zh-CN" altLang="en-US" sz="2000" b="1" dirty="0" smtClean="0">
                  <a:solidFill>
                    <a:srgbClr val="FF0000"/>
                  </a:solidFill>
                  <a:ea typeface="幼圆" panose="02010509060101010101" pitchFamily="49" charset="-122"/>
                  <a:cs typeface="Times New Roman" panose="02020603050405020304" pitchFamily="18" charset="0"/>
                </a:rPr>
                <a:t>温度，体积，压力等</a:t>
              </a:r>
              <a:r>
                <a:rPr lang="zh-CN" altLang="en-US" sz="2000" b="1" dirty="0" smtClean="0">
                  <a:ea typeface="幼圆" panose="02010509060101010101" pitchFamily="49" charset="-122"/>
                  <a:cs typeface="Times New Roman" panose="02020603050405020304" pitchFamily="18" charset="0"/>
                </a:rPr>
                <a:t>状态参数的变化。</a:t>
              </a:r>
              <a:endParaRPr lang="en-US" altLang="zh-CN" sz="2000" b="1" dirty="0" smtClean="0">
                <a:ea typeface="幼圆" panose="02010509060101010101" pitchFamily="49" charset="-122"/>
                <a:cs typeface="Times New Roman" panose="02020603050405020304" pitchFamily="18" charset="0"/>
              </a:endParaRPr>
            </a:p>
          </p:txBody>
        </p:sp>
      </p:grpSp>
    </p:spTree>
  </p:cSld>
  <p:clrMapOvr>
    <a:masterClrMapping/>
  </p:clrMapOvr>
  <p:transition spd="slow">
    <p:circl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42"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9"/>
          <p:cNvSpPr txBox="1">
            <a:spLocks/>
          </p:cNvSpPr>
          <p:nvPr/>
        </p:nvSpPr>
        <p:spPr bwMode="gray">
          <a:xfrm>
            <a:off x="0" y="188913"/>
            <a:ext cx="2987675" cy="503237"/>
          </a:xfrm>
          <a:prstGeom prst="rect">
            <a:avLst/>
          </a:prstGeom>
        </p:spPr>
        <p:txBody>
          <a:bodyPr/>
          <a:lstStyle/>
          <a:p>
            <a:pPr algn="ctr" eaLnBrk="1" hangingPunct="1">
              <a:defRPr/>
            </a:pPr>
            <a:r>
              <a:rPr lang="zh-CN" altLang="en-US" sz="2800" b="1" kern="0" dirty="0">
                <a:solidFill>
                  <a:srgbClr val="FF0000"/>
                </a:solidFill>
                <a:latin typeface="幼圆" pitchFamily="49" charset="-122"/>
                <a:ea typeface="幼圆" pitchFamily="49" charset="-122"/>
                <a:cs typeface="+mj-cs"/>
              </a:rPr>
              <a:t>教材及其著者</a:t>
            </a:r>
          </a:p>
        </p:txBody>
      </p:sp>
      <p:pic>
        <p:nvPicPr>
          <p:cNvPr id="14339"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981075"/>
            <a:ext cx="5113338"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16463" y="1482725"/>
            <a:ext cx="3959225" cy="338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9"/>
          <p:cNvSpPr txBox="1">
            <a:spLocks/>
          </p:cNvSpPr>
          <p:nvPr/>
        </p:nvSpPr>
        <p:spPr bwMode="auto">
          <a:xfrm>
            <a:off x="5634038" y="5049838"/>
            <a:ext cx="2826394" cy="75542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0" fontAlgn="base" hangingPunct="0">
              <a:spcBef>
                <a:spcPct val="0"/>
              </a:spcBef>
              <a:spcAft>
                <a:spcPct val="0"/>
              </a:spcAft>
              <a:defRPr sz="3600" b="1">
                <a:solidFill>
                  <a:schemeClr val="bg1"/>
                </a:solidFill>
                <a:latin typeface="+mj-lt"/>
                <a:ea typeface="+mj-ea"/>
                <a:cs typeface="+mj-cs"/>
              </a:defRPr>
            </a:lvl1pPr>
            <a:lvl2pPr algn="l" rtl="0" eaLnBrk="0" fontAlgn="base" hangingPunct="0">
              <a:spcBef>
                <a:spcPct val="0"/>
              </a:spcBef>
              <a:spcAft>
                <a:spcPct val="0"/>
              </a:spcAft>
              <a:defRPr sz="3600" b="1">
                <a:solidFill>
                  <a:schemeClr val="bg1"/>
                </a:solidFill>
                <a:latin typeface="Arial" charset="0"/>
              </a:defRPr>
            </a:lvl2pPr>
            <a:lvl3pPr algn="l" rtl="0" eaLnBrk="0" fontAlgn="base" hangingPunct="0">
              <a:spcBef>
                <a:spcPct val="0"/>
              </a:spcBef>
              <a:spcAft>
                <a:spcPct val="0"/>
              </a:spcAft>
              <a:defRPr sz="3600" b="1">
                <a:solidFill>
                  <a:schemeClr val="bg1"/>
                </a:solidFill>
                <a:latin typeface="Arial" charset="0"/>
              </a:defRPr>
            </a:lvl3pPr>
            <a:lvl4pPr algn="l" rtl="0" eaLnBrk="0" fontAlgn="base" hangingPunct="0">
              <a:spcBef>
                <a:spcPct val="0"/>
              </a:spcBef>
              <a:spcAft>
                <a:spcPct val="0"/>
              </a:spcAft>
              <a:defRPr sz="3600" b="1">
                <a:solidFill>
                  <a:schemeClr val="bg1"/>
                </a:solidFill>
                <a:latin typeface="Arial" charset="0"/>
              </a:defRPr>
            </a:lvl4pPr>
            <a:lvl5pPr algn="l" rtl="0" eaLnBrk="0" fontAlgn="base" hangingPunct="0">
              <a:spcBef>
                <a:spcPct val="0"/>
              </a:spcBef>
              <a:spcAft>
                <a:spcPct val="0"/>
              </a:spcAft>
              <a:defRPr sz="3600" b="1">
                <a:solidFill>
                  <a:schemeClr val="bg1"/>
                </a:solidFill>
                <a:latin typeface="Arial" charset="0"/>
              </a:defRPr>
            </a:lvl5pPr>
            <a:lvl6pPr marL="457200" algn="l" rtl="0" fontAlgn="base">
              <a:spcBef>
                <a:spcPct val="0"/>
              </a:spcBef>
              <a:spcAft>
                <a:spcPct val="0"/>
              </a:spcAft>
              <a:defRPr sz="3600" b="1">
                <a:solidFill>
                  <a:schemeClr val="bg1"/>
                </a:solidFill>
                <a:latin typeface="Arial" charset="0"/>
              </a:defRPr>
            </a:lvl6pPr>
            <a:lvl7pPr marL="914400" algn="l" rtl="0" fontAlgn="base">
              <a:spcBef>
                <a:spcPct val="0"/>
              </a:spcBef>
              <a:spcAft>
                <a:spcPct val="0"/>
              </a:spcAft>
              <a:defRPr sz="3600" b="1">
                <a:solidFill>
                  <a:schemeClr val="bg1"/>
                </a:solidFill>
                <a:latin typeface="Arial" charset="0"/>
              </a:defRPr>
            </a:lvl7pPr>
            <a:lvl8pPr marL="1371600" algn="l" rtl="0" fontAlgn="base">
              <a:spcBef>
                <a:spcPct val="0"/>
              </a:spcBef>
              <a:spcAft>
                <a:spcPct val="0"/>
              </a:spcAft>
              <a:defRPr sz="3600" b="1">
                <a:solidFill>
                  <a:schemeClr val="bg1"/>
                </a:solidFill>
                <a:latin typeface="Arial" charset="0"/>
              </a:defRPr>
            </a:lvl8pPr>
            <a:lvl9pPr marL="1828800" algn="l" rtl="0" fontAlgn="base">
              <a:spcBef>
                <a:spcPct val="0"/>
              </a:spcBef>
              <a:spcAft>
                <a:spcPct val="0"/>
              </a:spcAft>
              <a:defRPr sz="3600" b="1">
                <a:solidFill>
                  <a:schemeClr val="bg1"/>
                </a:solidFill>
                <a:latin typeface="Arial" charset="0"/>
              </a:defRPr>
            </a:lvl9pPr>
          </a:lstStyle>
          <a:p>
            <a:pPr eaLnBrk="1" hangingPunct="1">
              <a:lnSpc>
                <a:spcPct val="150000"/>
              </a:lnSpc>
              <a:defRPr/>
            </a:pPr>
            <a:r>
              <a:rPr lang="zh-CN" altLang="en-US" sz="2800" kern="0" dirty="0" smtClean="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童钧耕  </a:t>
            </a:r>
            <a:r>
              <a:rPr lang="zh-CN" altLang="en-US" sz="2800" kern="0" dirty="0" smtClean="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教授</a:t>
            </a:r>
            <a:endParaRPr lang="zh-CN" altLang="en-US" sz="2800" kern="0" dirty="0" smtClean="0">
              <a:solidFill>
                <a:srgbClr val="FF0000"/>
              </a:solidFill>
              <a:latin typeface="Times New Roman" panose="02020603050405020304" pitchFamily="18" charset="0"/>
              <a:ea typeface="幼圆" panose="02010509060101010101" pitchFamily="49"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ext Box 2"/>
          <p:cNvSpPr txBox="1">
            <a:spLocks noChangeArrowheads="1"/>
          </p:cNvSpPr>
          <p:nvPr/>
        </p:nvSpPr>
        <p:spPr bwMode="auto">
          <a:xfrm>
            <a:off x="19050" y="254000"/>
            <a:ext cx="7686675"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800" b="1">
                <a:solidFill>
                  <a:srgbClr val="FF0000"/>
                </a:solidFill>
                <a:latin typeface="幼圆" panose="02010509060101010101" pitchFamily="49" charset="-122"/>
                <a:ea typeface="幼圆" panose="02010509060101010101" pitchFamily="49" charset="-122"/>
              </a:rPr>
              <a:t>能量转换的途径</a:t>
            </a:r>
            <a:r>
              <a:rPr kumimoji="1" lang="en-US" altLang="zh-CN" sz="2800" b="1">
                <a:solidFill>
                  <a:srgbClr val="FF0000"/>
                </a:solidFill>
                <a:latin typeface="幼圆" panose="02010509060101010101" pitchFamily="49" charset="-122"/>
                <a:ea typeface="幼圆" panose="02010509060101010101" pitchFamily="49" charset="-122"/>
              </a:rPr>
              <a:t>-</a:t>
            </a:r>
            <a:r>
              <a:rPr kumimoji="1" lang="zh-CN" altLang="en-US" sz="2800" b="1">
                <a:solidFill>
                  <a:srgbClr val="0033CC"/>
                </a:solidFill>
                <a:latin typeface="幼圆" panose="02010509060101010101" pitchFamily="49" charset="-122"/>
                <a:ea typeface="幼圆" panose="02010509060101010101" pitchFamily="49" charset="-122"/>
              </a:rPr>
              <a:t>工质的状态变化过程</a:t>
            </a:r>
            <a:endParaRPr kumimoji="1" lang="en-US" altLang="zh-CN" sz="2800" b="1">
              <a:solidFill>
                <a:srgbClr val="0033CC"/>
              </a:solidFill>
              <a:latin typeface="幼圆" panose="02010509060101010101" pitchFamily="49" charset="-122"/>
              <a:ea typeface="幼圆" panose="02010509060101010101" pitchFamily="49" charset="-122"/>
            </a:endParaRPr>
          </a:p>
        </p:txBody>
      </p:sp>
      <p:sp>
        <p:nvSpPr>
          <p:cNvPr id="10" name="圆角矩形 4"/>
          <p:cNvSpPr>
            <a:spLocks noChangeArrowheads="1"/>
          </p:cNvSpPr>
          <p:nvPr/>
        </p:nvSpPr>
        <p:spPr bwMode="auto">
          <a:xfrm>
            <a:off x="3810000" y="2162175"/>
            <a:ext cx="1225550" cy="1152525"/>
          </a:xfrm>
          <a:prstGeom prst="roundRect">
            <a:avLst>
              <a:gd name="adj" fmla="val 16667"/>
            </a:avLst>
          </a:pr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defRPr/>
            </a:pPr>
            <a:r>
              <a:rPr lang="zh-CN" altLang="en-US" sz="2400" b="1" dirty="0" smtClean="0">
                <a:solidFill>
                  <a:schemeClr val="bg1"/>
                </a:solidFill>
                <a:ea typeface="幼圆" panose="02010509060101010101" pitchFamily="49" charset="-122"/>
                <a:cs typeface="Times New Roman" panose="02020603050405020304" pitchFamily="18" charset="0"/>
              </a:rPr>
              <a:t>汽轮机</a:t>
            </a:r>
            <a:endParaRPr lang="en-US" altLang="zh-CN" sz="2400" b="1" dirty="0" smtClean="0">
              <a:solidFill>
                <a:schemeClr val="bg1"/>
              </a:solidFill>
              <a:ea typeface="幼圆" panose="02010509060101010101" pitchFamily="49" charset="-122"/>
              <a:cs typeface="Times New Roman" panose="02020603050405020304" pitchFamily="18" charset="0"/>
            </a:endParaRPr>
          </a:p>
        </p:txBody>
      </p:sp>
      <p:sp>
        <p:nvSpPr>
          <p:cNvPr id="11" name="圆角矩形 4"/>
          <p:cNvSpPr>
            <a:spLocks noChangeArrowheads="1"/>
          </p:cNvSpPr>
          <p:nvPr/>
        </p:nvSpPr>
        <p:spPr bwMode="auto">
          <a:xfrm>
            <a:off x="1639888" y="2103438"/>
            <a:ext cx="901700" cy="1152525"/>
          </a:xfrm>
          <a:prstGeom prst="roundRect">
            <a:avLst>
              <a:gd name="adj" fmla="val 16667"/>
            </a:avLst>
          </a:pr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defRPr/>
            </a:pPr>
            <a:r>
              <a:rPr lang="zh-CN" altLang="en-US" sz="2400" b="1" smtClean="0">
                <a:solidFill>
                  <a:schemeClr val="bg1"/>
                </a:solidFill>
                <a:ea typeface="幼圆" panose="02010509060101010101" pitchFamily="49" charset="-122"/>
                <a:cs typeface="Times New Roman" panose="02020603050405020304" pitchFamily="18" charset="0"/>
              </a:rPr>
              <a:t>锅炉</a:t>
            </a:r>
            <a:endParaRPr lang="en-US" altLang="zh-CN" sz="2400" b="1" smtClean="0">
              <a:solidFill>
                <a:schemeClr val="bg1"/>
              </a:solidFill>
              <a:ea typeface="幼圆" panose="02010509060101010101" pitchFamily="49" charset="-122"/>
              <a:cs typeface="Times New Roman" panose="02020603050405020304" pitchFamily="18" charset="0"/>
            </a:endParaRPr>
          </a:p>
        </p:txBody>
      </p:sp>
      <p:sp>
        <p:nvSpPr>
          <p:cNvPr id="13" name="圆角矩形 4"/>
          <p:cNvSpPr>
            <a:spLocks noChangeArrowheads="1"/>
          </p:cNvSpPr>
          <p:nvPr/>
        </p:nvSpPr>
        <p:spPr bwMode="auto">
          <a:xfrm>
            <a:off x="6257925" y="2162175"/>
            <a:ext cx="1008063" cy="1152525"/>
          </a:xfrm>
          <a:prstGeom prst="roundRect">
            <a:avLst>
              <a:gd name="adj" fmla="val 16667"/>
            </a:avLst>
          </a:prstGeom>
          <a:solidFill>
            <a:schemeClr val="accent2">
              <a:lumMod val="50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defRPr/>
            </a:pPr>
            <a:r>
              <a:rPr lang="zh-CN" altLang="en-US" sz="2400" b="1" dirty="0" smtClean="0">
                <a:solidFill>
                  <a:schemeClr val="bg1"/>
                </a:solidFill>
                <a:ea typeface="幼圆" panose="02010509060101010101" pitchFamily="49" charset="-122"/>
                <a:cs typeface="Times New Roman" panose="02020603050405020304" pitchFamily="18" charset="0"/>
              </a:rPr>
              <a:t>冷凝</a:t>
            </a:r>
            <a:endParaRPr lang="en-US" altLang="zh-CN" sz="2400" b="1" dirty="0" smtClean="0">
              <a:solidFill>
                <a:schemeClr val="bg1"/>
              </a:solidFill>
              <a:ea typeface="幼圆" panose="02010509060101010101" pitchFamily="49" charset="-122"/>
              <a:cs typeface="Times New Roman" panose="02020603050405020304" pitchFamily="18" charset="0"/>
            </a:endParaRPr>
          </a:p>
          <a:p>
            <a:pPr>
              <a:lnSpc>
                <a:spcPct val="150000"/>
              </a:lnSpc>
              <a:defRPr/>
            </a:pPr>
            <a:r>
              <a:rPr lang="zh-CN" altLang="en-US" sz="2400" b="1" dirty="0" smtClean="0">
                <a:solidFill>
                  <a:schemeClr val="bg1"/>
                </a:solidFill>
                <a:ea typeface="幼圆" panose="02010509060101010101" pitchFamily="49" charset="-122"/>
                <a:cs typeface="Times New Roman" panose="02020603050405020304" pitchFamily="18" charset="0"/>
              </a:rPr>
              <a:t>装置</a:t>
            </a:r>
            <a:endParaRPr lang="en-US" altLang="zh-CN" sz="2400" b="1" dirty="0">
              <a:solidFill>
                <a:schemeClr val="bg1"/>
              </a:solidFill>
              <a:ea typeface="幼圆" panose="02010509060101010101" pitchFamily="49" charset="-122"/>
              <a:cs typeface="Times New Roman" panose="02020603050405020304" pitchFamily="18" charset="0"/>
            </a:endParaRPr>
          </a:p>
        </p:txBody>
      </p:sp>
      <p:cxnSp>
        <p:nvCxnSpPr>
          <p:cNvPr id="14" name="直接箭头连接符 2"/>
          <p:cNvCxnSpPr>
            <a:cxnSpLocks noChangeShapeType="1"/>
          </p:cNvCxnSpPr>
          <p:nvPr/>
        </p:nvCxnSpPr>
        <p:spPr bwMode="auto">
          <a:xfrm flipV="1">
            <a:off x="2541588" y="2736850"/>
            <a:ext cx="1196975" cy="1588"/>
          </a:xfrm>
          <a:prstGeom prst="straightConnector1">
            <a:avLst/>
          </a:prstGeom>
          <a:noFill/>
          <a:ln w="57150" algn="ctr">
            <a:solidFill>
              <a:schemeClr val="accent2">
                <a:lumMod val="75000"/>
              </a:schemeClr>
            </a:solidFill>
            <a:round/>
            <a:headEnd/>
            <a:tailEnd type="triangle" w="med" len="med"/>
          </a:ln>
        </p:spPr>
      </p:cxnSp>
      <p:cxnSp>
        <p:nvCxnSpPr>
          <p:cNvPr id="15" name="直接箭头连接符 23"/>
          <p:cNvCxnSpPr>
            <a:cxnSpLocks noChangeShapeType="1"/>
          </p:cNvCxnSpPr>
          <p:nvPr/>
        </p:nvCxnSpPr>
        <p:spPr bwMode="auto">
          <a:xfrm>
            <a:off x="5176838" y="2738438"/>
            <a:ext cx="1081087" cy="0"/>
          </a:xfrm>
          <a:prstGeom prst="straightConnector1">
            <a:avLst/>
          </a:prstGeom>
          <a:noFill/>
          <a:ln w="57150" algn="ctr">
            <a:solidFill>
              <a:schemeClr val="accent2">
                <a:lumMod val="75000"/>
              </a:schemeClr>
            </a:solidFill>
            <a:round/>
            <a:headEnd/>
            <a:tailEnd type="triangle" w="med" len="med"/>
          </a:ln>
        </p:spPr>
      </p:cxnSp>
      <p:cxnSp>
        <p:nvCxnSpPr>
          <p:cNvPr id="16" name="直接箭头连接符 15"/>
          <p:cNvCxnSpPr/>
          <p:nvPr/>
        </p:nvCxnSpPr>
        <p:spPr bwMode="auto">
          <a:xfrm flipH="1">
            <a:off x="3738563" y="3884613"/>
            <a:ext cx="1370012" cy="0"/>
          </a:xfrm>
          <a:prstGeom prst="straightConnector1">
            <a:avLst/>
          </a:prstGeom>
          <a:solidFill>
            <a:schemeClr val="accent1"/>
          </a:solidFill>
          <a:ln w="57150" cap="flat" cmpd="sng" algn="ctr">
            <a:solidFill>
              <a:schemeClr val="accent2">
                <a:lumMod val="75000"/>
              </a:schemeClr>
            </a:solidFill>
            <a:prstDash val="solid"/>
            <a:round/>
            <a:headEnd type="none" w="med" len="med"/>
            <a:tailEnd type="triangle"/>
          </a:ln>
          <a:effectLst/>
        </p:spPr>
      </p:cxnSp>
      <p:cxnSp>
        <p:nvCxnSpPr>
          <p:cNvPr id="17" name="直接连接符 16"/>
          <p:cNvCxnSpPr/>
          <p:nvPr/>
        </p:nvCxnSpPr>
        <p:spPr bwMode="auto">
          <a:xfrm>
            <a:off x="1144588" y="3884613"/>
            <a:ext cx="6480175" cy="0"/>
          </a:xfrm>
          <a:prstGeom prst="line">
            <a:avLst/>
          </a:prstGeom>
          <a:solidFill>
            <a:schemeClr val="accent1"/>
          </a:solidFill>
          <a:ln w="57150" cap="flat" cmpd="sng" algn="ctr">
            <a:solidFill>
              <a:schemeClr val="accent2">
                <a:lumMod val="75000"/>
              </a:schemeClr>
            </a:solidFill>
            <a:prstDash val="solid"/>
            <a:round/>
            <a:headEnd type="none" w="med" len="med"/>
            <a:tailEnd type="none" w="med" len="med"/>
          </a:ln>
          <a:effectLst/>
        </p:spPr>
      </p:cxnSp>
      <p:cxnSp>
        <p:nvCxnSpPr>
          <p:cNvPr id="18" name="直接连接符 17"/>
          <p:cNvCxnSpPr/>
          <p:nvPr/>
        </p:nvCxnSpPr>
        <p:spPr bwMode="auto">
          <a:xfrm>
            <a:off x="7265988" y="2738438"/>
            <a:ext cx="358775" cy="0"/>
          </a:xfrm>
          <a:prstGeom prst="line">
            <a:avLst/>
          </a:prstGeom>
          <a:solidFill>
            <a:schemeClr val="accent1"/>
          </a:solidFill>
          <a:ln w="57150" cap="flat" cmpd="sng" algn="ctr">
            <a:solidFill>
              <a:schemeClr val="accent2">
                <a:lumMod val="75000"/>
              </a:schemeClr>
            </a:solidFill>
            <a:prstDash val="solid"/>
            <a:round/>
            <a:headEnd type="none" w="med" len="med"/>
            <a:tailEnd type="none" w="med" len="med"/>
          </a:ln>
          <a:effectLst/>
        </p:spPr>
      </p:cxnSp>
      <p:cxnSp>
        <p:nvCxnSpPr>
          <p:cNvPr id="19" name="直接连接符 18"/>
          <p:cNvCxnSpPr/>
          <p:nvPr/>
        </p:nvCxnSpPr>
        <p:spPr bwMode="auto">
          <a:xfrm flipH="1">
            <a:off x="7620000" y="2738438"/>
            <a:ext cx="0" cy="1146175"/>
          </a:xfrm>
          <a:prstGeom prst="line">
            <a:avLst/>
          </a:prstGeom>
          <a:solidFill>
            <a:schemeClr val="accent1"/>
          </a:solidFill>
          <a:ln w="57150" cap="flat" cmpd="sng" algn="ctr">
            <a:solidFill>
              <a:schemeClr val="accent2">
                <a:lumMod val="75000"/>
              </a:schemeClr>
            </a:solidFill>
            <a:prstDash val="solid"/>
            <a:round/>
            <a:headEnd type="none" w="med" len="med"/>
            <a:tailEnd type="none" w="med" len="med"/>
          </a:ln>
          <a:effectLst/>
        </p:spPr>
      </p:cxnSp>
      <p:cxnSp>
        <p:nvCxnSpPr>
          <p:cNvPr id="20" name="直接连接符 19"/>
          <p:cNvCxnSpPr/>
          <p:nvPr/>
        </p:nvCxnSpPr>
        <p:spPr bwMode="auto">
          <a:xfrm flipH="1">
            <a:off x="1163638" y="2738438"/>
            <a:ext cx="0" cy="1146175"/>
          </a:xfrm>
          <a:prstGeom prst="line">
            <a:avLst/>
          </a:prstGeom>
          <a:solidFill>
            <a:schemeClr val="accent1"/>
          </a:solidFill>
          <a:ln w="57150" cap="flat" cmpd="sng" algn="ctr">
            <a:solidFill>
              <a:schemeClr val="accent2">
                <a:lumMod val="75000"/>
              </a:schemeClr>
            </a:solidFill>
            <a:prstDash val="solid"/>
            <a:round/>
            <a:headEnd type="none" w="med" len="med"/>
            <a:tailEnd type="none" w="med" len="med"/>
          </a:ln>
          <a:effectLst/>
        </p:spPr>
      </p:cxnSp>
      <p:cxnSp>
        <p:nvCxnSpPr>
          <p:cNvPr id="21" name="直接箭头连接符 20"/>
          <p:cNvCxnSpPr/>
          <p:nvPr/>
        </p:nvCxnSpPr>
        <p:spPr bwMode="auto">
          <a:xfrm flipV="1">
            <a:off x="1144588" y="2738438"/>
            <a:ext cx="523875" cy="0"/>
          </a:xfrm>
          <a:prstGeom prst="straightConnector1">
            <a:avLst/>
          </a:prstGeom>
          <a:solidFill>
            <a:schemeClr val="accent1"/>
          </a:solidFill>
          <a:ln w="57150" cap="flat" cmpd="sng" algn="ctr">
            <a:solidFill>
              <a:schemeClr val="accent2">
                <a:lumMod val="75000"/>
              </a:schemeClr>
            </a:solidFill>
            <a:prstDash val="solid"/>
            <a:round/>
            <a:headEnd type="none" w="med" len="med"/>
            <a:tailEnd type="triangle"/>
          </a:ln>
          <a:effectLst/>
        </p:spPr>
      </p:cxnSp>
      <p:cxnSp>
        <p:nvCxnSpPr>
          <p:cNvPr id="87054" name="直接箭头连接符 39"/>
          <p:cNvCxnSpPr>
            <a:cxnSpLocks noChangeShapeType="1"/>
          </p:cNvCxnSpPr>
          <p:nvPr/>
        </p:nvCxnSpPr>
        <p:spPr bwMode="auto">
          <a:xfrm flipV="1">
            <a:off x="4410075" y="1550988"/>
            <a:ext cx="0" cy="611187"/>
          </a:xfrm>
          <a:prstGeom prst="straightConnector1">
            <a:avLst/>
          </a:prstGeom>
          <a:noFill/>
          <a:ln w="57150"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87055" name="圆角矩形 4"/>
          <p:cNvSpPr>
            <a:spLocks noChangeArrowheads="1"/>
          </p:cNvSpPr>
          <p:nvPr/>
        </p:nvSpPr>
        <p:spPr bwMode="auto">
          <a:xfrm>
            <a:off x="3879850" y="1009650"/>
            <a:ext cx="1008063" cy="550863"/>
          </a:xfrm>
          <a:prstGeom prst="roundRect">
            <a:avLst>
              <a:gd name="adj" fmla="val 16667"/>
            </a:avLst>
          </a:prstGeom>
          <a:solidFill>
            <a:srgbClr val="FF5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lang="zh-CN" altLang="en-US" sz="2400" b="1">
                <a:solidFill>
                  <a:schemeClr val="bg1"/>
                </a:solidFill>
                <a:ea typeface="幼圆" panose="02010509060101010101" pitchFamily="49" charset="-122"/>
                <a:cs typeface="Times New Roman" panose="02020603050405020304" pitchFamily="18" charset="0"/>
              </a:rPr>
              <a:t>作功</a:t>
            </a:r>
            <a:endParaRPr lang="en-US" altLang="zh-CN" sz="2400" b="1">
              <a:solidFill>
                <a:schemeClr val="bg1"/>
              </a:solidFill>
              <a:ea typeface="幼圆" panose="02010509060101010101" pitchFamily="49" charset="-122"/>
              <a:cs typeface="Times New Roman" panose="02020603050405020304" pitchFamily="18" charset="0"/>
            </a:endParaRPr>
          </a:p>
        </p:txBody>
      </p:sp>
      <p:sp>
        <p:nvSpPr>
          <p:cNvPr id="87056" name="Text Box 4"/>
          <p:cNvSpPr txBox="1">
            <a:spLocks noChangeArrowheads="1"/>
          </p:cNvSpPr>
          <p:nvPr/>
        </p:nvSpPr>
        <p:spPr bwMode="auto">
          <a:xfrm>
            <a:off x="3675063" y="3916363"/>
            <a:ext cx="229393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400" b="1">
                <a:solidFill>
                  <a:srgbClr val="0033CC"/>
                </a:solidFill>
                <a:latin typeface="幼圆" panose="02010509060101010101" pitchFamily="49" charset="-122"/>
                <a:ea typeface="幼圆" panose="02010509060101010101" pitchFamily="49" charset="-122"/>
              </a:rPr>
              <a:t>水循环</a:t>
            </a:r>
            <a:r>
              <a:rPr kumimoji="1" lang="en-US" altLang="zh-CN" sz="2400" b="1">
                <a:solidFill>
                  <a:srgbClr val="0033CC"/>
                </a:solidFill>
                <a:latin typeface="幼圆" panose="02010509060101010101" pitchFamily="49" charset="-122"/>
                <a:ea typeface="幼圆" panose="02010509060101010101" pitchFamily="49" charset="-122"/>
              </a:rPr>
              <a:t>(</a:t>
            </a:r>
            <a:r>
              <a:rPr kumimoji="1" lang="zh-CN" altLang="en-US" sz="2400" b="1">
                <a:solidFill>
                  <a:srgbClr val="0033CC"/>
                </a:solidFill>
                <a:latin typeface="幼圆" panose="02010509060101010101" pitchFamily="49" charset="-122"/>
                <a:ea typeface="幼圆" panose="02010509060101010101" pitchFamily="49" charset="-122"/>
              </a:rPr>
              <a:t>工质</a:t>
            </a:r>
            <a:r>
              <a:rPr kumimoji="1" lang="en-US" altLang="zh-CN" sz="2400" b="1">
                <a:solidFill>
                  <a:srgbClr val="0033CC"/>
                </a:solidFill>
                <a:latin typeface="幼圆" panose="02010509060101010101" pitchFamily="49" charset="-122"/>
                <a:ea typeface="幼圆" panose="02010509060101010101" pitchFamily="49" charset="-122"/>
              </a:rPr>
              <a:t>)</a:t>
            </a:r>
            <a:endParaRPr kumimoji="1" lang="en-US" altLang="zh-CN" sz="2400">
              <a:solidFill>
                <a:srgbClr val="0033CC"/>
              </a:solidFill>
              <a:latin typeface="幼圆" panose="02010509060101010101" pitchFamily="49" charset="-122"/>
              <a:ea typeface="幼圆" panose="02010509060101010101" pitchFamily="49" charset="-122"/>
            </a:endParaRPr>
          </a:p>
        </p:txBody>
      </p:sp>
      <p:sp>
        <p:nvSpPr>
          <p:cNvPr id="87057" name="Text Box 4"/>
          <p:cNvSpPr txBox="1">
            <a:spLocks noChangeArrowheads="1"/>
          </p:cNvSpPr>
          <p:nvPr/>
        </p:nvSpPr>
        <p:spPr bwMode="auto">
          <a:xfrm>
            <a:off x="1263650" y="3208338"/>
            <a:ext cx="2293938"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b="1">
                <a:solidFill>
                  <a:srgbClr val="0033CC"/>
                </a:solidFill>
                <a:latin typeface="幼圆" panose="02010509060101010101" pitchFamily="49" charset="-122"/>
                <a:ea typeface="幼圆" panose="02010509060101010101" pitchFamily="49" charset="-122"/>
              </a:rPr>
              <a:t>(</a:t>
            </a:r>
            <a:r>
              <a:rPr kumimoji="1" lang="zh-CN" altLang="en-US" b="1">
                <a:solidFill>
                  <a:srgbClr val="0033CC"/>
                </a:solidFill>
                <a:latin typeface="幼圆" panose="02010509060101010101" pitchFamily="49" charset="-122"/>
                <a:ea typeface="幼圆" panose="02010509060101010101" pitchFamily="49" charset="-122"/>
              </a:rPr>
              <a:t>煤释放化学能</a:t>
            </a:r>
            <a:r>
              <a:rPr kumimoji="1" lang="en-US" altLang="zh-CN" b="1">
                <a:solidFill>
                  <a:srgbClr val="0033CC"/>
                </a:solidFill>
                <a:latin typeface="幼圆" panose="02010509060101010101" pitchFamily="49" charset="-122"/>
                <a:ea typeface="幼圆" panose="02010509060101010101" pitchFamily="49" charset="-122"/>
              </a:rPr>
              <a:t>)</a:t>
            </a:r>
            <a:endParaRPr kumimoji="1" lang="en-US" altLang="zh-CN">
              <a:solidFill>
                <a:srgbClr val="0033CC"/>
              </a:solidFill>
              <a:latin typeface="幼圆" panose="02010509060101010101" pitchFamily="49" charset="-122"/>
              <a:ea typeface="幼圆" panose="02010509060101010101" pitchFamily="49" charset="-122"/>
            </a:endParaRPr>
          </a:p>
        </p:txBody>
      </p:sp>
      <p:grpSp>
        <p:nvGrpSpPr>
          <p:cNvPr id="2" name="组合 1"/>
          <p:cNvGrpSpPr>
            <a:grpSpLocks/>
          </p:cNvGrpSpPr>
          <p:nvPr/>
        </p:nvGrpSpPr>
        <p:grpSpPr bwMode="auto">
          <a:xfrm>
            <a:off x="331788" y="1857375"/>
            <a:ext cx="8069262" cy="831850"/>
            <a:chOff x="187674" y="2001647"/>
            <a:chExt cx="8069056" cy="830997"/>
          </a:xfrm>
        </p:grpSpPr>
        <p:sp>
          <p:nvSpPr>
            <p:cNvPr id="87066" name="Text Box 4"/>
            <p:cNvSpPr txBox="1">
              <a:spLocks noChangeArrowheads="1"/>
            </p:cNvSpPr>
            <p:nvPr/>
          </p:nvSpPr>
          <p:spPr bwMode="auto">
            <a:xfrm>
              <a:off x="187674" y="2205586"/>
              <a:ext cx="127198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800" b="1">
                  <a:solidFill>
                    <a:srgbClr val="FF0000"/>
                  </a:solidFill>
                  <a:latin typeface="幼圆" panose="02010509060101010101" pitchFamily="49" charset="-122"/>
                  <a:ea typeface="幼圆" panose="02010509060101010101" pitchFamily="49" charset="-122"/>
                </a:rPr>
                <a:t>液态水</a:t>
              </a:r>
              <a:endParaRPr kumimoji="1" lang="en-US" altLang="zh-CN" sz="2800" b="1">
                <a:solidFill>
                  <a:srgbClr val="FF0000"/>
                </a:solidFill>
                <a:latin typeface="幼圆" panose="02010509060101010101" pitchFamily="49" charset="-122"/>
                <a:ea typeface="幼圆" panose="02010509060101010101" pitchFamily="49" charset="-122"/>
              </a:endParaRPr>
            </a:p>
          </p:txBody>
        </p:sp>
        <p:sp>
          <p:nvSpPr>
            <p:cNvPr id="87067" name="Text Box 4"/>
            <p:cNvSpPr txBox="1">
              <a:spLocks noChangeArrowheads="1"/>
            </p:cNvSpPr>
            <p:nvPr/>
          </p:nvSpPr>
          <p:spPr bwMode="auto">
            <a:xfrm>
              <a:off x="2536601" y="2001647"/>
              <a:ext cx="111918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400" b="1">
                  <a:solidFill>
                    <a:srgbClr val="FF0000"/>
                  </a:solidFill>
                  <a:latin typeface="幼圆" panose="02010509060101010101" pitchFamily="49" charset="-122"/>
                  <a:ea typeface="幼圆" panose="02010509060101010101" pitchFamily="49" charset="-122"/>
                </a:rPr>
                <a:t>过热</a:t>
              </a:r>
              <a:endParaRPr kumimoji="1" lang="en-US" altLang="zh-CN" sz="2400" b="1">
                <a:solidFill>
                  <a:srgbClr val="FF0000"/>
                </a:solidFill>
                <a:latin typeface="幼圆" panose="02010509060101010101" pitchFamily="49" charset="-122"/>
                <a:ea typeface="幼圆" panose="02010509060101010101" pitchFamily="49" charset="-122"/>
              </a:endParaRPr>
            </a:p>
            <a:p>
              <a:r>
                <a:rPr kumimoji="1" lang="zh-CN" altLang="en-US" sz="2400" b="1">
                  <a:solidFill>
                    <a:srgbClr val="FF0000"/>
                  </a:solidFill>
                  <a:latin typeface="幼圆" panose="02010509060101010101" pitchFamily="49" charset="-122"/>
                  <a:ea typeface="幼圆" panose="02010509060101010101" pitchFamily="49" charset="-122"/>
                </a:rPr>
                <a:t>蒸汽</a:t>
              </a:r>
              <a:endParaRPr kumimoji="1" lang="en-US" altLang="zh-CN" sz="2400" b="1">
                <a:solidFill>
                  <a:srgbClr val="FF0000"/>
                </a:solidFill>
                <a:latin typeface="幼圆" panose="02010509060101010101" pitchFamily="49" charset="-122"/>
                <a:ea typeface="幼圆" panose="02010509060101010101" pitchFamily="49" charset="-122"/>
              </a:endParaRPr>
            </a:p>
          </p:txBody>
        </p:sp>
        <p:sp>
          <p:nvSpPr>
            <p:cNvPr id="87068" name="Text Box 4"/>
            <p:cNvSpPr txBox="1">
              <a:spLocks noChangeArrowheads="1"/>
            </p:cNvSpPr>
            <p:nvPr/>
          </p:nvSpPr>
          <p:spPr bwMode="auto">
            <a:xfrm>
              <a:off x="5107942" y="2224673"/>
              <a:ext cx="111918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400" b="1">
                  <a:solidFill>
                    <a:srgbClr val="FF0000"/>
                  </a:solidFill>
                  <a:latin typeface="幼圆" panose="02010509060101010101" pitchFamily="49" charset="-122"/>
                  <a:ea typeface="幼圆" panose="02010509060101010101" pitchFamily="49" charset="-122"/>
                </a:rPr>
                <a:t>乏汽</a:t>
              </a:r>
              <a:endParaRPr kumimoji="1" lang="en-US" altLang="zh-CN" sz="2400" b="1">
                <a:solidFill>
                  <a:srgbClr val="FF0000"/>
                </a:solidFill>
                <a:latin typeface="幼圆" panose="02010509060101010101" pitchFamily="49" charset="-122"/>
                <a:ea typeface="幼圆" panose="02010509060101010101" pitchFamily="49" charset="-122"/>
              </a:endParaRPr>
            </a:p>
          </p:txBody>
        </p:sp>
        <p:sp>
          <p:nvSpPr>
            <p:cNvPr id="87069" name="Text Box 4"/>
            <p:cNvSpPr txBox="1">
              <a:spLocks noChangeArrowheads="1"/>
            </p:cNvSpPr>
            <p:nvPr/>
          </p:nvSpPr>
          <p:spPr bwMode="auto">
            <a:xfrm>
              <a:off x="7137543" y="2199746"/>
              <a:ext cx="111918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400" b="1">
                  <a:solidFill>
                    <a:srgbClr val="FF0000"/>
                  </a:solidFill>
                  <a:latin typeface="幼圆" panose="02010509060101010101" pitchFamily="49" charset="-122"/>
                  <a:ea typeface="幼圆" panose="02010509060101010101" pitchFamily="49" charset="-122"/>
                </a:rPr>
                <a:t>液态水</a:t>
              </a:r>
              <a:endParaRPr kumimoji="1" lang="en-US" altLang="zh-CN" sz="2400" b="1">
                <a:solidFill>
                  <a:srgbClr val="FF0000"/>
                </a:solidFill>
                <a:latin typeface="幼圆" panose="02010509060101010101" pitchFamily="49" charset="-122"/>
                <a:ea typeface="幼圆" panose="02010509060101010101" pitchFamily="49" charset="-122"/>
              </a:endParaRPr>
            </a:p>
          </p:txBody>
        </p:sp>
      </p:grpSp>
      <p:grpSp>
        <p:nvGrpSpPr>
          <p:cNvPr id="87059" name="组合 30"/>
          <p:cNvGrpSpPr>
            <a:grpSpLocks/>
          </p:cNvGrpSpPr>
          <p:nvPr/>
        </p:nvGrpSpPr>
        <p:grpSpPr bwMode="auto">
          <a:xfrm>
            <a:off x="3708400" y="836613"/>
            <a:ext cx="3621088" cy="884237"/>
            <a:chOff x="3752850" y="2781300"/>
            <a:chExt cx="3621088" cy="884238"/>
          </a:xfrm>
        </p:grpSpPr>
        <p:sp>
          <p:nvSpPr>
            <p:cNvPr id="87064" name="矩形 37"/>
            <p:cNvSpPr>
              <a:spLocks noChangeArrowheads="1"/>
            </p:cNvSpPr>
            <p:nvPr/>
          </p:nvSpPr>
          <p:spPr bwMode="auto">
            <a:xfrm>
              <a:off x="3752850" y="2781300"/>
              <a:ext cx="1400175" cy="884238"/>
            </a:xfrm>
            <a:prstGeom prst="rect">
              <a:avLst/>
            </a:prstGeom>
            <a:noFill/>
            <a:ln w="57150" algn="ctr">
              <a:solidFill>
                <a:schemeClr val="tx1"/>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87065" name="Text Box 4"/>
            <p:cNvSpPr txBox="1">
              <a:spLocks noChangeArrowheads="1"/>
            </p:cNvSpPr>
            <p:nvPr/>
          </p:nvSpPr>
          <p:spPr bwMode="auto">
            <a:xfrm>
              <a:off x="5080000" y="2943211"/>
              <a:ext cx="22939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b="1">
                  <a:solidFill>
                    <a:srgbClr val="0033CC"/>
                  </a:solidFill>
                  <a:latin typeface="幼圆" panose="02010509060101010101" pitchFamily="49" charset="-122"/>
                  <a:ea typeface="幼圆" panose="02010509060101010101" pitchFamily="49" charset="-122"/>
                </a:rPr>
                <a:t>(</a:t>
              </a:r>
              <a:r>
                <a:rPr kumimoji="1" lang="zh-CN" altLang="en-US" b="1">
                  <a:solidFill>
                    <a:srgbClr val="0033CC"/>
                  </a:solidFill>
                  <a:latin typeface="幼圆" panose="02010509060101010101" pitchFamily="49" charset="-122"/>
                  <a:ea typeface="幼圆" panose="02010509060101010101" pitchFamily="49" charset="-122"/>
                </a:rPr>
                <a:t>得到机械能</a:t>
              </a:r>
              <a:r>
                <a:rPr kumimoji="1" lang="en-US" altLang="zh-CN" b="1">
                  <a:solidFill>
                    <a:srgbClr val="0033CC"/>
                  </a:solidFill>
                  <a:latin typeface="幼圆" panose="02010509060101010101" pitchFamily="49" charset="-122"/>
                  <a:ea typeface="幼圆" panose="02010509060101010101" pitchFamily="49" charset="-122"/>
                </a:rPr>
                <a:t>or</a:t>
              </a:r>
              <a:r>
                <a:rPr kumimoji="1" lang="zh-CN" altLang="en-US" b="1">
                  <a:solidFill>
                    <a:srgbClr val="0033CC"/>
                  </a:solidFill>
                  <a:latin typeface="幼圆" panose="02010509060101010101" pitchFamily="49" charset="-122"/>
                  <a:ea typeface="幼圆" panose="02010509060101010101" pitchFamily="49" charset="-122"/>
                </a:rPr>
                <a:t>电能</a:t>
              </a:r>
              <a:r>
                <a:rPr kumimoji="1" lang="en-US" altLang="zh-CN" b="1">
                  <a:solidFill>
                    <a:srgbClr val="0033CC"/>
                  </a:solidFill>
                  <a:latin typeface="幼圆" panose="02010509060101010101" pitchFamily="49" charset="-122"/>
                  <a:ea typeface="幼圆" panose="02010509060101010101" pitchFamily="49" charset="-122"/>
                </a:rPr>
                <a:t>)</a:t>
              </a:r>
              <a:endParaRPr kumimoji="1" lang="en-US" altLang="zh-CN">
                <a:solidFill>
                  <a:srgbClr val="0033CC"/>
                </a:solidFill>
                <a:latin typeface="幼圆" panose="02010509060101010101" pitchFamily="49" charset="-122"/>
                <a:ea typeface="幼圆" panose="02010509060101010101" pitchFamily="49" charset="-122"/>
              </a:endParaRPr>
            </a:p>
          </p:txBody>
        </p:sp>
      </p:grpSp>
      <p:sp>
        <p:nvSpPr>
          <p:cNvPr id="34" name="圆角矩形 16"/>
          <p:cNvSpPr>
            <a:spLocks noChangeArrowheads="1"/>
          </p:cNvSpPr>
          <p:nvPr/>
        </p:nvSpPr>
        <p:spPr bwMode="auto">
          <a:xfrm>
            <a:off x="250825" y="4519613"/>
            <a:ext cx="8785225" cy="511175"/>
          </a:xfrm>
          <a:prstGeom prst="roundRect">
            <a:avLst>
              <a:gd name="adj" fmla="val 16667"/>
            </a:avLst>
          </a:prstGeom>
          <a:solidFill>
            <a:srgbClr val="CCFF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marL="342900" indent="-3429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50000"/>
              </a:lnSpc>
              <a:buClr>
                <a:srgbClr val="FF0000"/>
              </a:buClr>
              <a:buFont typeface="Wingdings" panose="05000000000000000000" pitchFamily="2" charset="2"/>
              <a:buChar char="u"/>
            </a:pPr>
            <a:r>
              <a:rPr kumimoji="1" lang="zh-CN" altLang="en-US" sz="2000" b="1">
                <a:latin typeface="幼圆" panose="02010509060101010101" pitchFamily="49" charset="-122"/>
                <a:ea typeface="幼圆" panose="02010509060101010101" pitchFamily="49" charset="-122"/>
                <a:cs typeface="Times New Roman" panose="02020603050405020304" pitchFamily="18" charset="0"/>
              </a:rPr>
              <a:t>在循环过程中，工质水的状态</a:t>
            </a:r>
            <a:r>
              <a:rPr kumimoji="1" lang="zh-CN" altLang="en-US" sz="2000" b="1">
                <a:solidFill>
                  <a:srgbClr val="FF0000"/>
                </a:solidFill>
                <a:latin typeface="幼圆" panose="02010509060101010101" pitchFamily="49" charset="-122"/>
                <a:ea typeface="幼圆" panose="02010509060101010101" pitchFamily="49" charset="-122"/>
                <a:cs typeface="Times New Roman" panose="02020603050405020304" pitchFamily="18" charset="0"/>
              </a:rPr>
              <a:t>（温度，压力和体积等）</a:t>
            </a:r>
            <a:r>
              <a:rPr kumimoji="1" lang="zh-CN" altLang="en-US" sz="2000" b="1">
                <a:latin typeface="幼圆" panose="02010509060101010101" pitchFamily="49" charset="-122"/>
                <a:ea typeface="幼圆" panose="02010509060101010101" pitchFamily="49" charset="-122"/>
                <a:cs typeface="Times New Roman" panose="02020603050405020304" pitchFamily="18" charset="0"/>
              </a:rPr>
              <a:t>一直在发生变化。</a:t>
            </a:r>
          </a:p>
        </p:txBody>
      </p:sp>
      <p:grpSp>
        <p:nvGrpSpPr>
          <p:cNvPr id="4" name="组合 3"/>
          <p:cNvGrpSpPr>
            <a:grpSpLocks/>
          </p:cNvGrpSpPr>
          <p:nvPr/>
        </p:nvGrpSpPr>
        <p:grpSpPr bwMode="auto">
          <a:xfrm>
            <a:off x="261938" y="5165725"/>
            <a:ext cx="8569325" cy="1011238"/>
            <a:chOff x="262072" y="5165953"/>
            <a:chExt cx="8568952" cy="1011106"/>
          </a:xfrm>
        </p:grpSpPr>
        <p:sp>
          <p:nvSpPr>
            <p:cNvPr id="87062" name="圆角矩形 16"/>
            <p:cNvSpPr>
              <a:spLocks noChangeArrowheads="1"/>
            </p:cNvSpPr>
            <p:nvPr/>
          </p:nvSpPr>
          <p:spPr bwMode="auto">
            <a:xfrm>
              <a:off x="262072" y="5665885"/>
              <a:ext cx="8568952" cy="511174"/>
            </a:xfrm>
            <a:prstGeom prst="roundRect">
              <a:avLst>
                <a:gd name="adj" fmla="val 16667"/>
              </a:avLst>
            </a:pr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marL="342900" indent="-3429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50000"/>
                </a:lnSpc>
                <a:buClr>
                  <a:srgbClr val="FF0000"/>
                </a:buClr>
                <a:buFont typeface="Wingdings" panose="05000000000000000000" pitchFamily="2" charset="2"/>
                <a:buChar char="u"/>
              </a:pPr>
              <a:r>
                <a:rPr kumimoji="1" lang="zh-CN" altLang="en-US" sz="2000" b="1">
                  <a:solidFill>
                    <a:srgbClr val="FF0000"/>
                  </a:solidFill>
                  <a:latin typeface="幼圆" panose="02010509060101010101" pitchFamily="49" charset="-122"/>
                  <a:ea typeface="幼圆" panose="02010509060101010101" pitchFamily="49" charset="-122"/>
                  <a:cs typeface="Times New Roman" panose="02020603050405020304" pitchFamily="18" charset="0"/>
                </a:rPr>
                <a:t>如何</a:t>
              </a:r>
              <a:r>
                <a:rPr kumimoji="1" lang="zh-CN" altLang="en-US" sz="2000" b="1">
                  <a:latin typeface="幼圆" panose="02010509060101010101" pitchFamily="49" charset="-122"/>
                  <a:ea typeface="幼圆" panose="02010509060101010101" pitchFamily="49" charset="-122"/>
                  <a:cs typeface="Times New Roman" panose="02020603050405020304" pitchFamily="18" charset="0"/>
                </a:rPr>
                <a:t>才能让工质水的状态发生变化</a:t>
              </a:r>
              <a:r>
                <a:rPr kumimoji="1" lang="zh-CN" altLang="en-US" sz="2400" b="1">
                  <a:solidFill>
                    <a:srgbClr val="FF0000"/>
                  </a:solidFill>
                  <a:latin typeface="幼圆" panose="02010509060101010101" pitchFamily="49" charset="-122"/>
                  <a:ea typeface="幼圆" panose="02010509060101010101" pitchFamily="49" charset="-122"/>
                  <a:cs typeface="Times New Roman" panose="02020603050405020304" pitchFamily="18" charset="0"/>
                </a:rPr>
                <a:t>？</a:t>
              </a:r>
            </a:p>
          </p:txBody>
        </p:sp>
        <p:sp>
          <p:nvSpPr>
            <p:cNvPr id="87063" name="下箭头 2"/>
            <p:cNvSpPr>
              <a:spLocks noChangeArrowheads="1"/>
            </p:cNvSpPr>
            <p:nvPr/>
          </p:nvSpPr>
          <p:spPr bwMode="auto">
            <a:xfrm>
              <a:off x="3226541" y="5165953"/>
              <a:ext cx="2725828" cy="436685"/>
            </a:xfrm>
            <a:prstGeom prst="downArrow">
              <a:avLst>
                <a:gd name="adj1" fmla="val 50000"/>
                <a:gd name="adj2" fmla="val 50000"/>
              </a:avLst>
            </a:prstGeom>
            <a:solidFill>
              <a:srgbClr val="FF505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1000"/>
                                        <p:tgtEl>
                                          <p:spTgt spid="34"/>
                                        </p:tgtEl>
                                      </p:cBhvr>
                                    </p:animEffect>
                                    <p:anim calcmode="lin" valueType="num">
                                      <p:cBhvr>
                                        <p:cTn id="15" dur="1000" fill="hold"/>
                                        <p:tgtEl>
                                          <p:spTgt spid="34"/>
                                        </p:tgtEl>
                                        <p:attrNameLst>
                                          <p:attrName>ppt_x</p:attrName>
                                        </p:attrNameLst>
                                      </p:cBhvr>
                                      <p:tavLst>
                                        <p:tav tm="0">
                                          <p:val>
                                            <p:strVal val="#ppt_x"/>
                                          </p:val>
                                        </p:tav>
                                        <p:tav tm="100000">
                                          <p:val>
                                            <p:strVal val="#ppt_x"/>
                                          </p:val>
                                        </p:tav>
                                      </p:tavLst>
                                    </p:anim>
                                    <p:anim calcmode="lin" valueType="num">
                                      <p:cBhvr>
                                        <p:cTn id="16"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ext Box 5"/>
          <p:cNvSpPr txBox="1">
            <a:spLocks noChangeArrowheads="1"/>
          </p:cNvSpPr>
          <p:nvPr/>
        </p:nvSpPr>
        <p:spPr bwMode="auto">
          <a:xfrm>
            <a:off x="179388" y="173038"/>
            <a:ext cx="56165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zh-CN" altLang="en-US" sz="2800" b="1">
                <a:solidFill>
                  <a:srgbClr val="FF0000"/>
                </a:solidFill>
                <a:ea typeface="幼圆" panose="02010509060101010101" pitchFamily="49" charset="-122"/>
                <a:cs typeface="Times New Roman" panose="02020603050405020304" pitchFamily="18" charset="0"/>
              </a:rPr>
              <a:t>工质状态变化的途径</a:t>
            </a:r>
          </a:p>
        </p:txBody>
      </p:sp>
      <p:sp>
        <p:nvSpPr>
          <p:cNvPr id="88067" name="圆角矩形 16"/>
          <p:cNvSpPr>
            <a:spLocks noChangeArrowheads="1"/>
          </p:cNvSpPr>
          <p:nvPr/>
        </p:nvSpPr>
        <p:spPr bwMode="auto">
          <a:xfrm>
            <a:off x="539750" y="908050"/>
            <a:ext cx="7993063" cy="1368425"/>
          </a:xfrm>
          <a:prstGeom prst="roundRect">
            <a:avLst>
              <a:gd name="adj" fmla="val 16667"/>
            </a:avLst>
          </a:pr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marL="342900" indent="-3429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buClr>
                <a:srgbClr val="FF0000"/>
              </a:buClr>
              <a:buFont typeface="Wingdings" panose="05000000000000000000" pitchFamily="2" charset="2"/>
              <a:buChar char="u"/>
            </a:pPr>
            <a:r>
              <a:rPr kumimoji="1" lang="zh-CN" altLang="en-US" sz="2800" b="1">
                <a:solidFill>
                  <a:srgbClr val="0033CC"/>
                </a:solidFill>
                <a:latin typeface="幼圆" panose="02010509060101010101" pitchFamily="49" charset="-122"/>
                <a:ea typeface="幼圆" panose="02010509060101010101" pitchFamily="49" charset="-122"/>
                <a:cs typeface="Times New Roman" panose="02020603050405020304" pitchFamily="18" charset="0"/>
              </a:rPr>
              <a:t>工质</a:t>
            </a:r>
            <a:r>
              <a:rPr kumimoji="1" lang="zh-CN" altLang="en-US" sz="2000" b="1">
                <a:latin typeface="幼圆" panose="02010509060101010101" pitchFamily="49" charset="-122"/>
                <a:ea typeface="幼圆" panose="02010509060101010101" pitchFamily="49" charset="-122"/>
                <a:cs typeface="Times New Roman" panose="02020603050405020304" pitchFamily="18" charset="0"/>
              </a:rPr>
              <a:t>和</a:t>
            </a:r>
            <a:r>
              <a:rPr kumimoji="1" lang="zh-CN" altLang="en-US" sz="2800" b="1">
                <a:solidFill>
                  <a:srgbClr val="FF0000"/>
                </a:solidFill>
                <a:latin typeface="幼圆" panose="02010509060101010101" pitchFamily="49" charset="-122"/>
                <a:ea typeface="幼圆" panose="02010509060101010101" pitchFamily="49" charset="-122"/>
                <a:cs typeface="Times New Roman" panose="02020603050405020304" pitchFamily="18" charset="0"/>
              </a:rPr>
              <a:t>外界</a:t>
            </a:r>
            <a:r>
              <a:rPr kumimoji="1" lang="zh-CN" altLang="en-US" sz="2000" b="1">
                <a:latin typeface="幼圆" panose="02010509060101010101" pitchFamily="49" charset="-122"/>
                <a:ea typeface="幼圆" panose="02010509060101010101" pitchFamily="49" charset="-122"/>
                <a:cs typeface="Times New Roman" panose="02020603050405020304" pitchFamily="18" charset="0"/>
              </a:rPr>
              <a:t>的热力平衡要被破坏。</a:t>
            </a:r>
            <a:endParaRPr kumimoji="1" lang="en-US" altLang="zh-CN" sz="2000" b="1">
              <a:latin typeface="幼圆" panose="02010509060101010101" pitchFamily="49" charset="-122"/>
              <a:ea typeface="幼圆" panose="02010509060101010101" pitchFamily="49" charset="-122"/>
              <a:cs typeface="Times New Roman" panose="02020603050405020304" pitchFamily="18" charset="0"/>
            </a:endParaRPr>
          </a:p>
          <a:p>
            <a:pPr>
              <a:lnSpc>
                <a:spcPct val="150000"/>
              </a:lnSpc>
              <a:buClr>
                <a:srgbClr val="FF0000"/>
              </a:buClr>
              <a:buFont typeface="Wingdings" panose="05000000000000000000" pitchFamily="2" charset="2"/>
              <a:buChar char="u"/>
            </a:pPr>
            <a:r>
              <a:rPr kumimoji="1" lang="zh-CN" altLang="en-US" sz="2800" b="1">
                <a:solidFill>
                  <a:srgbClr val="0033CC"/>
                </a:solidFill>
                <a:latin typeface="幼圆" panose="02010509060101010101" pitchFamily="49" charset="-122"/>
                <a:ea typeface="幼圆" panose="02010509060101010101" pitchFamily="49" charset="-122"/>
                <a:cs typeface="Times New Roman" panose="02020603050405020304" pitchFamily="18" charset="0"/>
              </a:rPr>
              <a:t>工质</a:t>
            </a:r>
            <a:r>
              <a:rPr kumimoji="1" lang="zh-CN" altLang="en-US" sz="2400" b="1">
                <a:latin typeface="幼圆" panose="02010509060101010101" pitchFamily="49" charset="-122"/>
                <a:ea typeface="幼圆" panose="02010509060101010101" pitchFamily="49" charset="-122"/>
                <a:cs typeface="Times New Roman" panose="02020603050405020304" pitchFamily="18" charset="0"/>
              </a:rPr>
              <a:t>和</a:t>
            </a:r>
            <a:r>
              <a:rPr kumimoji="1" lang="zh-CN" altLang="en-US" sz="2800" b="1">
                <a:solidFill>
                  <a:srgbClr val="FF0000"/>
                </a:solidFill>
                <a:latin typeface="幼圆" panose="02010509060101010101" pitchFamily="49" charset="-122"/>
                <a:ea typeface="幼圆" panose="02010509060101010101" pitchFamily="49" charset="-122"/>
                <a:cs typeface="Times New Roman" panose="02020603050405020304" pitchFamily="18" charset="0"/>
              </a:rPr>
              <a:t>外界</a:t>
            </a:r>
            <a:r>
              <a:rPr kumimoji="1" lang="zh-CN" altLang="en-US" sz="2400" b="1">
                <a:latin typeface="幼圆" panose="02010509060101010101" pitchFamily="49" charset="-122"/>
                <a:ea typeface="幼圆" panose="02010509060101010101" pitchFamily="49" charset="-122"/>
                <a:cs typeface="Times New Roman" panose="02020603050405020304" pitchFamily="18" charset="0"/>
              </a:rPr>
              <a:t>有热和力的</a:t>
            </a:r>
            <a:r>
              <a:rPr kumimoji="1" lang="zh-CN" altLang="en-US" sz="2400" b="1">
                <a:solidFill>
                  <a:srgbClr val="0033CC"/>
                </a:solidFill>
                <a:latin typeface="幼圆" panose="02010509060101010101" pitchFamily="49" charset="-122"/>
                <a:ea typeface="幼圆" panose="02010509060101010101" pitchFamily="49" charset="-122"/>
                <a:cs typeface="Times New Roman" panose="02020603050405020304" pitchFamily="18" charset="0"/>
              </a:rPr>
              <a:t>不平衡，</a:t>
            </a:r>
            <a:r>
              <a:rPr kumimoji="1" lang="zh-CN" altLang="en-US" sz="2400" b="1">
                <a:latin typeface="幼圆" panose="02010509060101010101" pitchFamily="49" charset="-122"/>
                <a:ea typeface="幼圆" panose="02010509060101010101" pitchFamily="49" charset="-122"/>
                <a:cs typeface="Times New Roman" panose="02020603050405020304" pitchFamily="18" charset="0"/>
              </a:rPr>
              <a:t>存在不平衡势差。</a:t>
            </a:r>
          </a:p>
        </p:txBody>
      </p:sp>
      <p:grpSp>
        <p:nvGrpSpPr>
          <p:cNvPr id="4" name="组合 3"/>
          <p:cNvGrpSpPr>
            <a:grpSpLocks/>
          </p:cNvGrpSpPr>
          <p:nvPr/>
        </p:nvGrpSpPr>
        <p:grpSpPr bwMode="auto">
          <a:xfrm>
            <a:off x="1044575" y="4652963"/>
            <a:ext cx="6983413" cy="839787"/>
            <a:chOff x="971600" y="5013176"/>
            <a:chExt cx="6984106" cy="839868"/>
          </a:xfrm>
        </p:grpSpPr>
        <p:sp>
          <p:nvSpPr>
            <p:cNvPr id="88070" name="圆角矩形 16"/>
            <p:cNvSpPr>
              <a:spLocks noChangeArrowheads="1"/>
            </p:cNvSpPr>
            <p:nvPr/>
          </p:nvSpPr>
          <p:spPr bwMode="auto">
            <a:xfrm>
              <a:off x="971600" y="5013176"/>
              <a:ext cx="2087562" cy="836612"/>
            </a:xfrm>
            <a:prstGeom prst="roundRect">
              <a:avLst>
                <a:gd name="adj" fmla="val 16667"/>
              </a:avLst>
            </a:prstGeom>
            <a:solidFill>
              <a:srgbClr val="CCFF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50000"/>
                </a:lnSpc>
                <a:buClr>
                  <a:srgbClr val="FF0000"/>
                </a:buClr>
              </a:pPr>
              <a:r>
                <a:rPr kumimoji="1" lang="zh-CN" altLang="en-US" sz="2800" b="1">
                  <a:latin typeface="幼圆" panose="02010509060101010101" pitchFamily="49" charset="-122"/>
                  <a:ea typeface="幼圆" panose="02010509060101010101" pitchFamily="49" charset="-122"/>
                  <a:cs typeface="Times New Roman" panose="02020603050405020304" pitchFamily="18" charset="0"/>
                </a:rPr>
                <a:t>平衡状态</a:t>
              </a:r>
            </a:p>
          </p:txBody>
        </p:sp>
        <p:grpSp>
          <p:nvGrpSpPr>
            <p:cNvPr id="88071" name="组合 8"/>
            <p:cNvGrpSpPr>
              <a:grpSpLocks/>
            </p:cNvGrpSpPr>
            <p:nvPr/>
          </p:nvGrpSpPr>
          <p:grpSpPr bwMode="auto">
            <a:xfrm>
              <a:off x="3563888" y="5015361"/>
              <a:ext cx="4391818" cy="837683"/>
              <a:chOff x="2843068" y="5373216"/>
              <a:chExt cx="4393228" cy="837604"/>
            </a:xfrm>
          </p:grpSpPr>
          <p:sp>
            <p:nvSpPr>
              <p:cNvPr id="88072" name="圆角矩形 16"/>
              <p:cNvSpPr>
                <a:spLocks noChangeArrowheads="1"/>
              </p:cNvSpPr>
              <p:nvPr/>
            </p:nvSpPr>
            <p:spPr bwMode="auto">
              <a:xfrm>
                <a:off x="5148064" y="5373216"/>
                <a:ext cx="2088232" cy="837604"/>
              </a:xfrm>
              <a:prstGeom prst="roundRect">
                <a:avLst>
                  <a:gd name="adj" fmla="val 16667"/>
                </a:avLst>
              </a:prstGeom>
              <a:solidFill>
                <a:srgbClr val="FF5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50000"/>
                  </a:lnSpc>
                  <a:buClr>
                    <a:srgbClr val="FF0000"/>
                  </a:buClr>
                </a:pPr>
                <a:r>
                  <a:rPr kumimoji="1" lang="zh-CN" altLang="en-US" sz="2800" b="1">
                    <a:latin typeface="幼圆" panose="02010509060101010101" pitchFamily="49" charset="-122"/>
                    <a:ea typeface="幼圆" panose="02010509060101010101" pitchFamily="49" charset="-122"/>
                    <a:cs typeface="Times New Roman" panose="02020603050405020304" pitchFamily="18" charset="0"/>
                  </a:rPr>
                  <a:t>不平衡状态</a:t>
                </a:r>
              </a:p>
            </p:txBody>
          </p:sp>
          <p:cxnSp>
            <p:nvCxnSpPr>
              <p:cNvPr id="88073" name="直接箭头连接符 7"/>
              <p:cNvCxnSpPr>
                <a:cxnSpLocks noChangeShapeType="1"/>
              </p:cNvCxnSpPr>
              <p:nvPr/>
            </p:nvCxnSpPr>
            <p:spPr bwMode="auto">
              <a:xfrm>
                <a:off x="2843068" y="5824911"/>
                <a:ext cx="1548669" cy="1911"/>
              </a:xfrm>
              <a:prstGeom prst="straightConnector1">
                <a:avLst/>
              </a:prstGeom>
              <a:noFill/>
              <a:ln w="57150" algn="ctr">
                <a:solidFill>
                  <a:schemeClr val="tx1"/>
                </a:solidFill>
                <a:round/>
                <a:headEnd/>
                <a:tailEnd type="triangle" w="med" len="med"/>
              </a:ln>
              <a:extLst>
                <a:ext uri="{909E8E84-426E-40DD-AFC4-6F175D3DCCD1}">
                  <a14:hiddenFill xmlns:a14="http://schemas.microsoft.com/office/drawing/2010/main">
                    <a:noFill/>
                  </a14:hiddenFill>
                </a:ext>
              </a:extLst>
            </p:spPr>
          </p:cxnSp>
        </p:grpSp>
      </p:grpSp>
      <p:sp>
        <p:nvSpPr>
          <p:cNvPr id="11" name="圆角矩形 16"/>
          <p:cNvSpPr>
            <a:spLocks noChangeArrowheads="1"/>
          </p:cNvSpPr>
          <p:nvPr/>
        </p:nvSpPr>
        <p:spPr bwMode="auto">
          <a:xfrm>
            <a:off x="539750" y="2708275"/>
            <a:ext cx="7993063" cy="1255713"/>
          </a:xfrm>
          <a:prstGeom prst="roundRect">
            <a:avLst>
              <a:gd name="adj" fmla="val 16667"/>
            </a:avLst>
          </a:prstGeom>
          <a:solidFill>
            <a:schemeClr val="accent2">
              <a:lumMod val="75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buClr>
                <a:srgbClr val="FF0000"/>
              </a:buClr>
              <a:defRPr/>
            </a:pPr>
            <a:r>
              <a:rPr kumimoji="1" lang="zh-CN" altLang="en-US" sz="2400" b="1" dirty="0" smtClean="0">
                <a:solidFill>
                  <a:schemeClr val="bg1"/>
                </a:solidFill>
                <a:latin typeface="幼圆" panose="02010509060101010101" pitchFamily="49" charset="-122"/>
                <a:ea typeface="幼圆" panose="02010509060101010101" pitchFamily="49" charset="-122"/>
                <a:cs typeface="Times New Roman" panose="02020603050405020304" pitchFamily="18" charset="0"/>
              </a:rPr>
              <a:t>能量转换的过程   → </a:t>
            </a:r>
            <a:endParaRPr kumimoji="1" lang="en-US" altLang="zh-CN" sz="2400" b="1" dirty="0" smtClean="0">
              <a:solidFill>
                <a:schemeClr val="bg1"/>
              </a:solidFill>
              <a:latin typeface="幼圆" panose="02010509060101010101" pitchFamily="49" charset="-122"/>
              <a:ea typeface="幼圆" panose="02010509060101010101" pitchFamily="49" charset="-122"/>
              <a:cs typeface="Times New Roman" panose="02020603050405020304" pitchFamily="18" charset="0"/>
            </a:endParaRPr>
          </a:p>
          <a:p>
            <a:pPr>
              <a:lnSpc>
                <a:spcPct val="150000"/>
              </a:lnSpc>
              <a:buClr>
                <a:srgbClr val="FF0000"/>
              </a:buClr>
              <a:defRPr/>
            </a:pPr>
            <a:r>
              <a:rPr kumimoji="1" lang="zh-CN" altLang="en-US" sz="2400" b="1" dirty="0" smtClean="0">
                <a:solidFill>
                  <a:schemeClr val="bg1"/>
                </a:solidFill>
                <a:latin typeface="幼圆" panose="02010509060101010101" pitchFamily="49" charset="-122"/>
                <a:ea typeface="幼圆" panose="02010509060101010101" pitchFamily="49" charset="-122"/>
                <a:cs typeface="Times New Roman" panose="02020603050405020304" pitchFamily="18" charset="0"/>
              </a:rPr>
              <a:t>   （人为）制造工质和外界热力状态不平衡的过程</a:t>
            </a:r>
            <a:endParaRPr kumimoji="1" lang="zh-CN" altLang="en-US" sz="2400" b="1" dirty="0">
              <a:solidFill>
                <a:schemeClr val="bg1"/>
              </a:solidFill>
              <a:latin typeface="幼圆" panose="02010509060101010101" pitchFamily="49" charset="-122"/>
              <a:ea typeface="幼圆" panose="02010509060101010101" pitchFamily="49" charset="-122"/>
              <a:cs typeface="Times New Roman" panose="02020603050405020304" pitchFamily="18" charset="0"/>
            </a:endParaRPr>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6"/>
          <p:cNvSpPr>
            <a:spLocks noChangeArrowheads="1"/>
          </p:cNvSpPr>
          <p:nvPr/>
        </p:nvSpPr>
        <p:spPr bwMode="auto">
          <a:xfrm>
            <a:off x="323850" y="908050"/>
            <a:ext cx="4392613" cy="2952750"/>
          </a:xfrm>
          <a:prstGeom prst="roundRect">
            <a:avLst>
              <a:gd name="adj" fmla="val 16667"/>
            </a:avLst>
          </a:prstGeom>
          <a:solidFill>
            <a:srgbClr val="FFFFCC"/>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marL="342900" indent="-342900">
              <a:lnSpc>
                <a:spcPct val="150000"/>
              </a:lnSpc>
              <a:buClr>
                <a:srgbClr val="FF0000"/>
              </a:buClr>
              <a:buFont typeface="Wingdings" panose="05000000000000000000" pitchFamily="2" charset="2"/>
              <a:buChar char="u"/>
              <a:defRPr/>
            </a:pPr>
            <a:r>
              <a:rPr kumimoji="1" lang="zh-CN" altLang="en-US" sz="2000" b="1" dirty="0" smtClean="0">
                <a:solidFill>
                  <a:srgbClr val="0033CC"/>
                </a:solidFill>
                <a:latin typeface="幼圆" panose="02010509060101010101" pitchFamily="49" charset="-122"/>
                <a:ea typeface="幼圆" panose="02010509060101010101" pitchFamily="49" charset="-122"/>
                <a:cs typeface="Times New Roman" panose="02020603050405020304" pitchFamily="18" charset="0"/>
              </a:rPr>
              <a:t>只有平衡状态</a:t>
            </a:r>
            <a:r>
              <a:rPr kumimoji="1" lang="zh-CN" altLang="en-US" sz="2000" b="1" dirty="0" smtClean="0">
                <a:latin typeface="幼圆" panose="02010509060101010101" pitchFamily="49" charset="-122"/>
                <a:ea typeface="幼圆" panose="02010509060101010101" pitchFamily="49" charset="-122"/>
                <a:cs typeface="Times New Roman" panose="02020603050405020304" pitchFamily="18" charset="0"/>
              </a:rPr>
              <a:t>才服从状态方程式</a:t>
            </a:r>
            <a:r>
              <a:rPr kumimoji="1" lang="en-US" altLang="zh-CN" sz="2000" b="1" dirty="0" smtClean="0">
                <a:latin typeface="幼圆" panose="02010509060101010101" pitchFamily="49" charset="-122"/>
                <a:ea typeface="幼圆" panose="02010509060101010101" pitchFamily="49" charset="-122"/>
                <a:cs typeface="Times New Roman" panose="02020603050405020304" pitchFamily="18" charset="0"/>
              </a:rPr>
              <a:t>(</a:t>
            </a:r>
            <a:r>
              <a:rPr kumimoji="1" lang="zh-CN" altLang="en-US" sz="2000" b="1" dirty="0" smtClean="0">
                <a:latin typeface="幼圆" panose="02010509060101010101" pitchFamily="49" charset="-122"/>
                <a:ea typeface="幼圆" panose="02010509060101010101" pitchFamily="49" charset="-122"/>
                <a:cs typeface="Times New Roman" panose="02020603050405020304" pitchFamily="18" charset="0"/>
              </a:rPr>
              <a:t>理想气体状态方程</a:t>
            </a:r>
            <a:r>
              <a:rPr kumimoji="1" lang="en-US" altLang="zh-CN" sz="2000" b="1" dirty="0" smtClean="0">
                <a:latin typeface="幼圆" panose="02010509060101010101" pitchFamily="49" charset="-122"/>
                <a:ea typeface="幼圆" panose="02010509060101010101" pitchFamily="49" charset="-122"/>
                <a:cs typeface="Times New Roman" panose="02020603050405020304" pitchFamily="18" charset="0"/>
              </a:rPr>
              <a:t>)</a:t>
            </a:r>
            <a:r>
              <a:rPr kumimoji="1" lang="zh-CN" altLang="en-US" sz="2000" b="1" dirty="0" smtClean="0">
                <a:latin typeface="幼圆" panose="02010509060101010101" pitchFamily="49" charset="-122"/>
                <a:ea typeface="幼圆" panose="02010509060101010101" pitchFamily="49" charset="-122"/>
                <a:cs typeface="Times New Roman" panose="02020603050405020304" pitchFamily="18" charset="0"/>
              </a:rPr>
              <a:t>；</a:t>
            </a:r>
            <a:endParaRPr kumimoji="1" lang="en-US" altLang="zh-CN" sz="2000" b="1" dirty="0" smtClean="0">
              <a:latin typeface="幼圆" panose="02010509060101010101" pitchFamily="49" charset="-122"/>
              <a:ea typeface="幼圆" panose="02010509060101010101" pitchFamily="49" charset="-122"/>
              <a:cs typeface="Times New Roman" panose="02020603050405020304" pitchFamily="18" charset="0"/>
            </a:endParaRPr>
          </a:p>
          <a:p>
            <a:pPr marL="342900" indent="-342900">
              <a:lnSpc>
                <a:spcPct val="150000"/>
              </a:lnSpc>
              <a:buClr>
                <a:srgbClr val="FF0000"/>
              </a:buClr>
              <a:buFont typeface="Wingdings" panose="05000000000000000000" pitchFamily="2" charset="2"/>
              <a:buChar char="u"/>
              <a:defRPr/>
            </a:pPr>
            <a:r>
              <a:rPr kumimoji="1" lang="zh-CN" altLang="en-US" sz="2000" b="1" dirty="0" smtClean="0">
                <a:solidFill>
                  <a:srgbClr val="0033CC"/>
                </a:solidFill>
                <a:latin typeface="幼圆" panose="02010509060101010101" pitchFamily="49" charset="-122"/>
                <a:ea typeface="幼圆" panose="02010509060101010101" pitchFamily="49" charset="-122"/>
                <a:cs typeface="Times New Roman" panose="02020603050405020304" pitchFamily="18" charset="0"/>
              </a:rPr>
              <a:t>只有平衡状态</a:t>
            </a:r>
            <a:r>
              <a:rPr kumimoji="1" lang="zh-CN" altLang="en-US" sz="2000" b="1" dirty="0" smtClean="0">
                <a:latin typeface="幼圆" panose="02010509060101010101" pitchFamily="49" charset="-122"/>
                <a:ea typeface="幼圆" panose="02010509060101010101" pitchFamily="49" charset="-122"/>
                <a:cs typeface="Times New Roman" panose="02020603050405020304" pitchFamily="18" charset="0"/>
              </a:rPr>
              <a:t>才能用状态参数图上的一点来表示。</a:t>
            </a:r>
            <a:endParaRPr kumimoji="1" lang="en-US" altLang="zh-CN" sz="2000" b="1" dirty="0">
              <a:latin typeface="幼圆" panose="02010509060101010101" pitchFamily="49" charset="-122"/>
              <a:ea typeface="幼圆" panose="02010509060101010101" pitchFamily="49" charset="-122"/>
              <a:cs typeface="Times New Roman" panose="02020603050405020304" pitchFamily="18" charset="0"/>
            </a:endParaRPr>
          </a:p>
          <a:p>
            <a:pPr>
              <a:lnSpc>
                <a:spcPct val="150000"/>
              </a:lnSpc>
              <a:buClr>
                <a:srgbClr val="FF0000"/>
              </a:buClr>
              <a:defRPr/>
            </a:pPr>
            <a:r>
              <a:rPr kumimoji="1" lang="en-US" altLang="zh-CN" b="1" dirty="0" smtClean="0">
                <a:latin typeface="幼圆" panose="02010509060101010101" pitchFamily="49" charset="-122"/>
                <a:ea typeface="幼圆" panose="02010509060101010101" pitchFamily="49" charset="-122"/>
                <a:cs typeface="Times New Roman" panose="02020603050405020304" pitchFamily="18" charset="0"/>
              </a:rPr>
              <a:t>(</a:t>
            </a:r>
            <a:r>
              <a:rPr kumimoji="1" lang="zh-CN" altLang="en-US" b="1" dirty="0" smtClean="0">
                <a:latin typeface="幼圆" panose="02010509060101010101" pitchFamily="49" charset="-122"/>
                <a:ea typeface="幼圆" panose="02010509060101010101" pitchFamily="49" charset="-122"/>
                <a:cs typeface="Times New Roman" panose="02020603050405020304" pitchFamily="18" charset="0"/>
              </a:rPr>
              <a:t>不平衡状态因为系统各部分的物理量一般不相同，在坐标图上无法表示</a:t>
            </a:r>
            <a:r>
              <a:rPr kumimoji="1" lang="en-US" altLang="zh-CN" b="1" dirty="0" smtClean="0">
                <a:latin typeface="幼圆" panose="02010509060101010101" pitchFamily="49" charset="-122"/>
                <a:ea typeface="幼圆" panose="02010509060101010101" pitchFamily="49" charset="-122"/>
                <a:cs typeface="Times New Roman" panose="02020603050405020304" pitchFamily="18" charset="0"/>
              </a:rPr>
              <a:t>)</a:t>
            </a:r>
            <a:endParaRPr kumimoji="1" lang="zh-CN" altLang="en-US" b="1" dirty="0" smtClean="0">
              <a:latin typeface="幼圆" panose="02010509060101010101" pitchFamily="49" charset="-122"/>
              <a:ea typeface="幼圆" panose="02010509060101010101" pitchFamily="49" charset="-122"/>
              <a:cs typeface="Times New Roman" panose="02020603050405020304" pitchFamily="18" charset="0"/>
            </a:endParaRPr>
          </a:p>
        </p:txBody>
      </p:sp>
      <p:sp>
        <p:nvSpPr>
          <p:cNvPr id="89091" name="Text Box 5"/>
          <p:cNvSpPr txBox="1">
            <a:spLocks noChangeArrowheads="1"/>
          </p:cNvSpPr>
          <p:nvPr/>
        </p:nvSpPr>
        <p:spPr bwMode="auto">
          <a:xfrm>
            <a:off x="179388" y="173038"/>
            <a:ext cx="64087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zh-CN" altLang="en-US" sz="2800" b="1">
                <a:solidFill>
                  <a:srgbClr val="FF0000"/>
                </a:solidFill>
                <a:ea typeface="幼圆" panose="02010509060101010101" pitchFamily="49" charset="-122"/>
                <a:cs typeface="Times New Roman" panose="02020603050405020304" pitchFamily="18" charset="0"/>
              </a:rPr>
              <a:t>准平衡过程引入的必要性</a:t>
            </a:r>
          </a:p>
        </p:txBody>
      </p:sp>
      <p:sp>
        <p:nvSpPr>
          <p:cNvPr id="9" name="圆角矩形 6"/>
          <p:cNvSpPr>
            <a:spLocks noChangeArrowheads="1"/>
          </p:cNvSpPr>
          <p:nvPr/>
        </p:nvSpPr>
        <p:spPr bwMode="auto">
          <a:xfrm>
            <a:off x="5003800" y="2276475"/>
            <a:ext cx="3744913" cy="1584325"/>
          </a:xfrm>
          <a:prstGeom prst="roundRect">
            <a:avLst>
              <a:gd name="adj" fmla="val 16667"/>
            </a:avLst>
          </a:prstGeom>
          <a:solidFill>
            <a:schemeClr val="accent1">
              <a:lumMod val="40000"/>
              <a:lumOff val="60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marL="342900" indent="-342900">
              <a:lnSpc>
                <a:spcPct val="150000"/>
              </a:lnSpc>
              <a:buClr>
                <a:srgbClr val="FF0000"/>
              </a:buClr>
              <a:buFont typeface="Wingdings" panose="05000000000000000000" pitchFamily="2" charset="2"/>
              <a:buChar char="u"/>
              <a:defRPr/>
            </a:pPr>
            <a:r>
              <a:rPr kumimoji="1" lang="zh-CN" altLang="en-US" sz="2000" b="1" dirty="0" smtClean="0">
                <a:latin typeface="幼圆" panose="02010509060101010101" pitchFamily="49" charset="-122"/>
                <a:ea typeface="幼圆" panose="02010509060101010101" pitchFamily="49" charset="-122"/>
                <a:cs typeface="Times New Roman" panose="02020603050405020304" pitchFamily="18" charset="0"/>
              </a:rPr>
              <a:t>实际中能量的转换过程，是在工质的</a:t>
            </a:r>
            <a:r>
              <a:rPr kumimoji="1" lang="zh-CN" altLang="en-US" sz="2000" b="1" dirty="0" smtClean="0">
                <a:solidFill>
                  <a:srgbClr val="FF0000"/>
                </a:solidFill>
                <a:latin typeface="幼圆" panose="02010509060101010101" pitchFamily="49" charset="-122"/>
                <a:ea typeface="幼圆" panose="02010509060101010101" pitchFamily="49" charset="-122"/>
                <a:cs typeface="Times New Roman" panose="02020603050405020304" pitchFamily="18" charset="0"/>
              </a:rPr>
              <a:t>不平衡状态</a:t>
            </a:r>
            <a:r>
              <a:rPr kumimoji="1" lang="zh-CN" altLang="en-US" sz="2000" b="1" dirty="0" smtClean="0">
                <a:latin typeface="幼圆" panose="02010509060101010101" pitchFamily="49" charset="-122"/>
                <a:ea typeface="幼圆" panose="02010509060101010101" pitchFamily="49" charset="-122"/>
                <a:cs typeface="Times New Roman" panose="02020603050405020304" pitchFamily="18" charset="0"/>
              </a:rPr>
              <a:t>和</a:t>
            </a:r>
            <a:r>
              <a:rPr kumimoji="1" lang="zh-CN" altLang="en-US" sz="2000" b="1" dirty="0" smtClean="0">
                <a:solidFill>
                  <a:srgbClr val="FF0000"/>
                </a:solidFill>
                <a:latin typeface="幼圆" panose="02010509060101010101" pitchFamily="49" charset="-122"/>
                <a:ea typeface="幼圆" panose="02010509060101010101" pitchFamily="49" charset="-122"/>
                <a:cs typeface="Times New Roman" panose="02020603050405020304" pitchFamily="18" charset="0"/>
              </a:rPr>
              <a:t>不平衡过程</a:t>
            </a:r>
            <a:r>
              <a:rPr kumimoji="1" lang="zh-CN" altLang="en-US" sz="2000" b="1" dirty="0" smtClean="0">
                <a:latin typeface="幼圆" panose="02010509060101010101" pitchFamily="49" charset="-122"/>
                <a:ea typeface="幼圆" panose="02010509060101010101" pitchFamily="49" charset="-122"/>
                <a:cs typeface="Times New Roman" panose="02020603050405020304" pitchFamily="18" charset="0"/>
              </a:rPr>
              <a:t>中完成的。</a:t>
            </a:r>
          </a:p>
        </p:txBody>
      </p:sp>
      <p:grpSp>
        <p:nvGrpSpPr>
          <p:cNvPr id="10" name="组合 9"/>
          <p:cNvGrpSpPr>
            <a:grpSpLocks/>
          </p:cNvGrpSpPr>
          <p:nvPr/>
        </p:nvGrpSpPr>
        <p:grpSpPr bwMode="auto">
          <a:xfrm>
            <a:off x="2411413" y="4365625"/>
            <a:ext cx="4716462" cy="1471613"/>
            <a:chOff x="2448619" y="5013419"/>
            <a:chExt cx="4716586" cy="1471680"/>
          </a:xfrm>
        </p:grpSpPr>
        <p:sp>
          <p:nvSpPr>
            <p:cNvPr id="89094" name="圆角矩形 5"/>
            <p:cNvSpPr>
              <a:spLocks noChangeArrowheads="1"/>
            </p:cNvSpPr>
            <p:nvPr/>
          </p:nvSpPr>
          <p:spPr bwMode="auto">
            <a:xfrm>
              <a:off x="2880667" y="5835812"/>
              <a:ext cx="4104457" cy="649287"/>
            </a:xfrm>
            <a:prstGeom prst="roundRect">
              <a:avLst>
                <a:gd name="adj" fmla="val 16667"/>
              </a:avLst>
            </a:prstGeom>
            <a:solidFill>
              <a:srgbClr val="C00000"/>
            </a:solidFill>
            <a:ln w="9525" algn="ctr">
              <a:solidFill>
                <a:schemeClr val="tx1"/>
              </a:solidFill>
              <a:round/>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r>
                <a:rPr lang="zh-CN" altLang="en-US" sz="3200">
                  <a:solidFill>
                    <a:schemeClr val="bg1"/>
                  </a:solidFill>
                  <a:ea typeface="幼圆" panose="02010509060101010101" pitchFamily="49" charset="-122"/>
                  <a:cs typeface="Times New Roman" panose="02020603050405020304" pitchFamily="18" charset="0"/>
                </a:rPr>
                <a:t>准平衡过程</a:t>
              </a:r>
            </a:p>
          </p:txBody>
        </p:sp>
        <p:sp>
          <p:nvSpPr>
            <p:cNvPr id="89095" name="下箭头 6"/>
            <p:cNvSpPr>
              <a:spLocks noChangeArrowheads="1"/>
            </p:cNvSpPr>
            <p:nvPr/>
          </p:nvSpPr>
          <p:spPr bwMode="auto">
            <a:xfrm>
              <a:off x="2448619" y="5013419"/>
              <a:ext cx="4716586" cy="606398"/>
            </a:xfrm>
            <a:prstGeom prst="downArrow">
              <a:avLst>
                <a:gd name="adj1" fmla="val 50000"/>
                <a:gd name="adj2" fmla="val 50000"/>
              </a:avLst>
            </a:prstGeom>
            <a:solidFill>
              <a:srgbClr val="FF505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ext Box 5"/>
          <p:cNvSpPr txBox="1">
            <a:spLocks noChangeArrowheads="1"/>
          </p:cNvSpPr>
          <p:nvPr/>
        </p:nvSpPr>
        <p:spPr bwMode="auto">
          <a:xfrm>
            <a:off x="179388" y="173038"/>
            <a:ext cx="64087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zh-CN" altLang="en-US" sz="2800" b="1">
                <a:solidFill>
                  <a:srgbClr val="FF0000"/>
                </a:solidFill>
                <a:ea typeface="幼圆" panose="02010509060101010101" pitchFamily="49" charset="-122"/>
                <a:cs typeface="Times New Roman" panose="02020603050405020304" pitchFamily="18" charset="0"/>
              </a:rPr>
              <a:t>准平衡过程</a:t>
            </a:r>
            <a:r>
              <a:rPr lang="en-US" altLang="zh-CN" sz="2000" b="1">
                <a:solidFill>
                  <a:srgbClr val="0033CC"/>
                </a:solidFill>
                <a:latin typeface="幼圆" panose="02010509060101010101" pitchFamily="49" charset="-122"/>
                <a:ea typeface="幼圆" panose="02010509060101010101" pitchFamily="49" charset="-122"/>
                <a:cs typeface="Times New Roman" panose="02020603050405020304" pitchFamily="18" charset="0"/>
              </a:rPr>
              <a:t>(</a:t>
            </a:r>
            <a:r>
              <a:rPr kumimoji="1" lang="en-US" altLang="zh-CN" sz="2000" b="1">
                <a:solidFill>
                  <a:srgbClr val="0033CC"/>
                </a:solidFill>
                <a:ea typeface="楷体_GB2312" pitchFamily="49" charset="-122"/>
                <a:cs typeface="Times New Roman" panose="02020603050405020304" pitchFamily="18" charset="0"/>
              </a:rPr>
              <a:t>Quasi-equilibrium process)</a:t>
            </a:r>
            <a:endParaRPr lang="zh-CN" altLang="en-US" sz="2800" b="1">
              <a:solidFill>
                <a:srgbClr val="FF0000"/>
              </a:solidFill>
              <a:ea typeface="幼圆" panose="02010509060101010101" pitchFamily="49" charset="-122"/>
              <a:cs typeface="Times New Roman" panose="02020603050405020304" pitchFamily="18" charset="0"/>
            </a:endParaRPr>
          </a:p>
        </p:txBody>
      </p:sp>
      <p:sp>
        <p:nvSpPr>
          <p:cNvPr id="87044" name="圆角矩形 6"/>
          <p:cNvSpPr>
            <a:spLocks noChangeArrowheads="1"/>
          </p:cNvSpPr>
          <p:nvPr/>
        </p:nvSpPr>
        <p:spPr bwMode="auto">
          <a:xfrm>
            <a:off x="395288" y="1531938"/>
            <a:ext cx="8369300" cy="2016125"/>
          </a:xfrm>
          <a:prstGeom prst="roundRect">
            <a:avLst>
              <a:gd name="adj" fmla="val 16667"/>
            </a:avLst>
          </a:prstGeom>
          <a:noFill/>
          <a:ln>
            <a:solidFill>
              <a:srgbClr val="0033CC"/>
            </a:solidFill>
          </a:ln>
        </p:spPr>
        <p:txBody>
          <a:bodyPr anchor="ctr"/>
          <a:lstStyle>
            <a:lvl1pPr marL="342900" indent="-3429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buClr>
                <a:srgbClr val="FF0000"/>
              </a:buClr>
              <a:buFont typeface="Wingdings" panose="05000000000000000000" pitchFamily="2" charset="2"/>
              <a:buChar char="u"/>
              <a:defRPr/>
            </a:pPr>
            <a:r>
              <a:rPr kumimoji="1" lang="zh-CN" altLang="en-US" sz="2000" b="1" dirty="0" smtClean="0">
                <a:latin typeface="幼圆" panose="02010509060101010101" pitchFamily="49" charset="-122"/>
                <a:ea typeface="幼圆" panose="02010509060101010101" pitchFamily="49" charset="-122"/>
                <a:cs typeface="Times New Roman" panose="02020603050405020304" pitchFamily="18" charset="0"/>
              </a:rPr>
              <a:t>当外界作用的力每次只改变一个</a:t>
            </a:r>
            <a:r>
              <a:rPr kumimoji="1" lang="zh-CN" altLang="en-US" sz="2000" b="1" dirty="0" smtClean="0">
                <a:solidFill>
                  <a:srgbClr val="0033CC"/>
                </a:solidFill>
                <a:latin typeface="幼圆" panose="02010509060101010101" pitchFamily="49" charset="-122"/>
                <a:ea typeface="幼圆" panose="02010509060101010101" pitchFamily="49" charset="-122"/>
                <a:cs typeface="Times New Roman" panose="02020603050405020304" pitchFamily="18" charset="0"/>
              </a:rPr>
              <a:t>微量</a:t>
            </a:r>
            <a:r>
              <a:rPr kumimoji="1" lang="zh-CN" altLang="en-US" sz="2000" b="1" dirty="0" smtClean="0">
                <a:latin typeface="幼圆" panose="02010509060101010101" pitchFamily="49" charset="-122"/>
                <a:ea typeface="幼圆" panose="02010509060101010101" pitchFamily="49" charset="-122"/>
                <a:cs typeface="Times New Roman" panose="02020603050405020304" pitchFamily="18" charset="0"/>
              </a:rPr>
              <a:t>，且两次改变的时间间隔</a:t>
            </a:r>
            <a:r>
              <a:rPr kumimoji="1" lang="zh-CN" altLang="en-US" sz="2000" b="1" dirty="0" smtClean="0">
                <a:solidFill>
                  <a:srgbClr val="0033CC"/>
                </a:solidFill>
                <a:latin typeface="幼圆" panose="02010509060101010101" pitchFamily="49" charset="-122"/>
                <a:ea typeface="幼圆" panose="02010509060101010101" pitchFamily="49" charset="-122"/>
                <a:cs typeface="Times New Roman" panose="02020603050405020304" pitchFamily="18" charset="0"/>
              </a:rPr>
              <a:t>大于</a:t>
            </a:r>
            <a:endParaRPr kumimoji="1" lang="en-US" altLang="zh-CN" sz="2000" b="1" dirty="0" smtClean="0">
              <a:solidFill>
                <a:srgbClr val="0033CC"/>
              </a:solidFill>
              <a:latin typeface="幼圆" panose="02010509060101010101" pitchFamily="49" charset="-122"/>
              <a:ea typeface="幼圆" panose="02010509060101010101" pitchFamily="49" charset="-122"/>
              <a:cs typeface="Times New Roman" panose="02020603050405020304" pitchFamily="18" charset="0"/>
            </a:endParaRPr>
          </a:p>
          <a:p>
            <a:pPr marL="0" indent="0">
              <a:lnSpc>
                <a:spcPct val="150000"/>
              </a:lnSpc>
              <a:buClr>
                <a:srgbClr val="FF0000"/>
              </a:buClr>
              <a:defRPr/>
            </a:pPr>
            <a:r>
              <a:rPr kumimoji="1" lang="en-US" altLang="zh-CN" sz="2000" b="1" dirty="0">
                <a:solidFill>
                  <a:srgbClr val="0033CC"/>
                </a:solidFill>
                <a:latin typeface="幼圆" panose="02010509060101010101" pitchFamily="49" charset="-122"/>
                <a:ea typeface="幼圆" panose="02010509060101010101" pitchFamily="49" charset="-122"/>
                <a:cs typeface="Times New Roman" panose="02020603050405020304" pitchFamily="18" charset="0"/>
              </a:rPr>
              <a:t> </a:t>
            </a:r>
            <a:r>
              <a:rPr kumimoji="1" lang="en-US" altLang="zh-CN" sz="2000" b="1" dirty="0" smtClean="0">
                <a:solidFill>
                  <a:srgbClr val="0033CC"/>
                </a:solidFill>
                <a:latin typeface="幼圆" panose="02010509060101010101" pitchFamily="49" charset="-122"/>
                <a:ea typeface="幼圆" panose="02010509060101010101" pitchFamily="49" charset="-122"/>
                <a:cs typeface="Times New Roman" panose="02020603050405020304" pitchFamily="18" charset="0"/>
              </a:rPr>
              <a:t>  </a:t>
            </a:r>
            <a:r>
              <a:rPr kumimoji="1" lang="zh-CN" altLang="en-US" sz="2000" b="1" dirty="0" smtClean="0">
                <a:solidFill>
                  <a:srgbClr val="0033CC"/>
                </a:solidFill>
                <a:latin typeface="幼圆" panose="02010509060101010101" pitchFamily="49" charset="-122"/>
                <a:ea typeface="幼圆" panose="02010509060101010101" pitchFamily="49" charset="-122"/>
                <a:cs typeface="Times New Roman" panose="02020603050405020304" pitchFamily="18" charset="0"/>
              </a:rPr>
              <a:t>系统弛豫时间</a:t>
            </a:r>
            <a:r>
              <a:rPr kumimoji="1" lang="en-US" altLang="zh-CN" sz="2000" b="1" dirty="0" smtClean="0">
                <a:latin typeface="幼圆" panose="02010509060101010101" pitchFamily="49" charset="-122"/>
                <a:ea typeface="幼圆" panose="02010509060101010101" pitchFamily="49" charset="-122"/>
                <a:cs typeface="Times New Roman" panose="02020603050405020304" pitchFamily="18" charset="0"/>
              </a:rPr>
              <a:t>(</a:t>
            </a:r>
            <a:r>
              <a:rPr kumimoji="1" lang="zh-CN" altLang="en-US" sz="2000" b="1" dirty="0" smtClean="0">
                <a:latin typeface="幼圆" panose="02010509060101010101" pitchFamily="49" charset="-122"/>
                <a:ea typeface="幼圆" panose="02010509060101010101" pitchFamily="49" charset="-122"/>
                <a:cs typeface="Times New Roman" panose="02020603050405020304" pitchFamily="18" charset="0"/>
              </a:rPr>
              <a:t>工质在平衡被破坏后自动回复平衡所需要的时间</a:t>
            </a:r>
            <a:r>
              <a:rPr kumimoji="1" lang="en-US" altLang="zh-CN" sz="2000" b="1" dirty="0" smtClean="0">
                <a:latin typeface="幼圆" panose="02010509060101010101" pitchFamily="49" charset="-122"/>
                <a:ea typeface="幼圆" panose="02010509060101010101" pitchFamily="49" charset="-122"/>
                <a:cs typeface="Times New Roman" panose="02020603050405020304" pitchFamily="18" charset="0"/>
              </a:rPr>
              <a:t>)</a:t>
            </a:r>
          </a:p>
          <a:p>
            <a:pPr>
              <a:lnSpc>
                <a:spcPct val="150000"/>
              </a:lnSpc>
              <a:buClr>
                <a:srgbClr val="FF0000"/>
              </a:buClr>
              <a:buFont typeface="Wingdings" panose="05000000000000000000" pitchFamily="2" charset="2"/>
              <a:buChar char="u"/>
              <a:defRPr/>
            </a:pPr>
            <a:r>
              <a:rPr kumimoji="1" lang="zh-CN" altLang="en-US" sz="2000" b="1" dirty="0" smtClean="0">
                <a:latin typeface="幼圆" panose="02010509060101010101" pitchFamily="49" charset="-122"/>
                <a:ea typeface="幼圆" panose="02010509060101010101" pitchFamily="49" charset="-122"/>
                <a:cs typeface="Times New Roman" panose="02020603050405020304" pitchFamily="18" charset="0"/>
              </a:rPr>
              <a:t>工质每次偏离平衡状态极小，而且很快又重新恢复了平衡，在整个状态变化过程中，</a:t>
            </a:r>
            <a:r>
              <a:rPr kumimoji="1" lang="zh-CN" altLang="en-US" sz="2800" b="1" dirty="0" smtClean="0">
                <a:solidFill>
                  <a:srgbClr val="0033CC"/>
                </a:solidFill>
                <a:latin typeface="幼圆" panose="02010509060101010101" pitchFamily="49" charset="-122"/>
                <a:ea typeface="幼圆" panose="02010509060101010101" pitchFamily="49" charset="-122"/>
                <a:cs typeface="Times New Roman" panose="02020603050405020304" pitchFamily="18" charset="0"/>
              </a:rPr>
              <a:t>好像</a:t>
            </a:r>
            <a:r>
              <a:rPr kumimoji="1" lang="zh-CN" altLang="en-US" sz="2000" b="1" dirty="0" smtClean="0">
                <a:latin typeface="幼圆" panose="02010509060101010101" pitchFamily="49" charset="-122"/>
                <a:ea typeface="幼圆" panose="02010509060101010101" pitchFamily="49" charset="-122"/>
                <a:cs typeface="Times New Roman" panose="02020603050405020304" pitchFamily="18" charset="0"/>
              </a:rPr>
              <a:t>工质始终</a:t>
            </a:r>
            <a:r>
              <a:rPr kumimoji="1" lang="zh-CN" altLang="en-US" sz="2000" b="1" dirty="0" smtClean="0">
                <a:solidFill>
                  <a:srgbClr val="0033CC"/>
                </a:solidFill>
                <a:latin typeface="幼圆" panose="02010509060101010101" pitchFamily="49" charset="-122"/>
                <a:ea typeface="幼圆" panose="02010509060101010101" pitchFamily="49" charset="-122"/>
                <a:cs typeface="Times New Roman" panose="02020603050405020304" pitchFamily="18" charset="0"/>
              </a:rPr>
              <a:t>没有离开平衡状态</a:t>
            </a:r>
            <a:r>
              <a:rPr kumimoji="1" lang="zh-CN" altLang="en-US" sz="2000" b="1" dirty="0" smtClean="0">
                <a:latin typeface="幼圆" panose="02010509060101010101" pitchFamily="49" charset="-122"/>
                <a:ea typeface="幼圆" panose="02010509060101010101" pitchFamily="49" charset="-122"/>
                <a:cs typeface="Times New Roman" panose="02020603050405020304" pitchFamily="18" charset="0"/>
              </a:rPr>
              <a:t>。</a:t>
            </a:r>
          </a:p>
        </p:txBody>
      </p:sp>
      <p:sp>
        <p:nvSpPr>
          <p:cNvPr id="90116" name="圆角矩形 6"/>
          <p:cNvSpPr>
            <a:spLocks noChangeArrowheads="1"/>
          </p:cNvSpPr>
          <p:nvPr/>
        </p:nvSpPr>
        <p:spPr bwMode="auto">
          <a:xfrm>
            <a:off x="395288" y="3705225"/>
            <a:ext cx="8369300" cy="668338"/>
          </a:xfrm>
          <a:prstGeom prst="roundRect">
            <a:avLst>
              <a:gd name="adj" fmla="val 16667"/>
            </a:avLst>
          </a:prstGeom>
          <a:solidFill>
            <a:srgbClr val="CCFF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marL="342900" indent="-3429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buClr>
                <a:srgbClr val="FF0000"/>
              </a:buClr>
              <a:buFont typeface="Wingdings" panose="05000000000000000000" pitchFamily="2" charset="2"/>
              <a:buChar char="u"/>
            </a:pPr>
            <a:r>
              <a:rPr kumimoji="1" lang="zh-CN" altLang="en-US" sz="2400" b="1">
                <a:solidFill>
                  <a:srgbClr val="0033CC"/>
                </a:solidFill>
                <a:latin typeface="幼圆" panose="02010509060101010101" pitchFamily="49" charset="-122"/>
                <a:ea typeface="幼圆" panose="02010509060101010101" pitchFamily="49" charset="-122"/>
                <a:cs typeface="Times New Roman" panose="02020603050405020304" pitchFamily="18" charset="0"/>
              </a:rPr>
              <a:t>准平衡过程</a:t>
            </a:r>
            <a:r>
              <a:rPr kumimoji="1" lang="zh-CN" altLang="en-US" sz="2400" b="1">
                <a:latin typeface="幼圆" panose="02010509060101010101" pitchFamily="49" charset="-122"/>
                <a:ea typeface="幼圆" panose="02010509060101010101" pitchFamily="49" charset="-122"/>
                <a:cs typeface="Times New Roman" panose="02020603050405020304" pitchFamily="18" charset="0"/>
              </a:rPr>
              <a:t>中的每一个状态都可用</a:t>
            </a:r>
            <a:r>
              <a:rPr kumimoji="1" lang="zh-CN" altLang="en-US" sz="2400" b="1">
                <a:solidFill>
                  <a:srgbClr val="0033CC"/>
                </a:solidFill>
                <a:latin typeface="幼圆" panose="02010509060101010101" pitchFamily="49" charset="-122"/>
                <a:ea typeface="幼圆" panose="02010509060101010101" pitchFamily="49" charset="-122"/>
                <a:cs typeface="Times New Roman" panose="02020603050405020304" pitchFamily="18" charset="0"/>
              </a:rPr>
              <a:t>平衡状态</a:t>
            </a:r>
            <a:r>
              <a:rPr kumimoji="1" lang="zh-CN" altLang="en-US" sz="2400" b="1">
                <a:latin typeface="幼圆" panose="02010509060101010101" pitchFamily="49" charset="-122"/>
                <a:ea typeface="幼圆" panose="02010509060101010101" pitchFamily="49" charset="-122"/>
                <a:cs typeface="Times New Roman" panose="02020603050405020304" pitchFamily="18" charset="0"/>
              </a:rPr>
              <a:t>进行分析。</a:t>
            </a:r>
          </a:p>
        </p:txBody>
      </p:sp>
      <p:sp>
        <p:nvSpPr>
          <p:cNvPr id="90117" name="圆角矩形 5"/>
          <p:cNvSpPr>
            <a:spLocks noChangeArrowheads="1"/>
          </p:cNvSpPr>
          <p:nvPr/>
        </p:nvSpPr>
        <p:spPr bwMode="auto">
          <a:xfrm>
            <a:off x="2527300" y="908050"/>
            <a:ext cx="4105275" cy="649288"/>
          </a:xfrm>
          <a:prstGeom prst="roundRect">
            <a:avLst>
              <a:gd name="adj" fmla="val 16667"/>
            </a:avLst>
          </a:prstGeom>
          <a:solidFill>
            <a:schemeClr val="bg1"/>
          </a:solidFill>
          <a:ln w="9525" algn="ctr">
            <a:solidFill>
              <a:schemeClr val="bg1"/>
            </a:solidFill>
            <a:round/>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r>
              <a:rPr lang="zh-CN" altLang="en-US" sz="2800" b="1">
                <a:solidFill>
                  <a:srgbClr val="FF0000"/>
                </a:solidFill>
                <a:ea typeface="幼圆" panose="02010509060101010101" pitchFamily="49" charset="-122"/>
                <a:cs typeface="Times New Roman" panose="02020603050405020304" pitchFamily="18" charset="0"/>
              </a:rPr>
              <a:t>准平衡过程</a:t>
            </a:r>
          </a:p>
        </p:txBody>
      </p:sp>
      <p:sp>
        <p:nvSpPr>
          <p:cNvPr id="10" name="圆角矩形 5"/>
          <p:cNvSpPr>
            <a:spLocks noChangeArrowheads="1"/>
          </p:cNvSpPr>
          <p:nvPr/>
        </p:nvSpPr>
        <p:spPr bwMode="auto">
          <a:xfrm>
            <a:off x="268288" y="5024438"/>
            <a:ext cx="1944687" cy="649287"/>
          </a:xfrm>
          <a:prstGeom prst="roundRect">
            <a:avLst>
              <a:gd name="adj" fmla="val 16667"/>
            </a:avLst>
          </a:prstGeom>
          <a:solidFill>
            <a:srgbClr val="C00000"/>
          </a:solidFill>
          <a:ln w="9525" algn="ctr">
            <a:solidFill>
              <a:schemeClr val="tx1"/>
            </a:solidFill>
            <a:round/>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r>
              <a:rPr lang="zh-CN" altLang="en-US" sz="2800">
                <a:solidFill>
                  <a:schemeClr val="bg1"/>
                </a:solidFill>
                <a:ea typeface="幼圆" panose="02010509060101010101" pitchFamily="49" charset="-122"/>
                <a:cs typeface="Times New Roman" panose="02020603050405020304" pitchFamily="18" charset="0"/>
              </a:rPr>
              <a:t>实际过程</a:t>
            </a:r>
          </a:p>
        </p:txBody>
      </p:sp>
      <p:grpSp>
        <p:nvGrpSpPr>
          <p:cNvPr id="5" name="组合 4"/>
          <p:cNvGrpSpPr>
            <a:grpSpLocks/>
          </p:cNvGrpSpPr>
          <p:nvPr/>
        </p:nvGrpSpPr>
        <p:grpSpPr bwMode="auto">
          <a:xfrm>
            <a:off x="2241550" y="4845050"/>
            <a:ext cx="4002088" cy="1008063"/>
            <a:chOff x="1696009" y="4829312"/>
            <a:chExt cx="4031263" cy="1008112"/>
          </a:xfrm>
        </p:grpSpPr>
        <p:sp>
          <p:nvSpPr>
            <p:cNvPr id="90123" name="圆角矩形 5"/>
            <p:cNvSpPr>
              <a:spLocks noChangeArrowheads="1"/>
            </p:cNvSpPr>
            <p:nvPr/>
          </p:nvSpPr>
          <p:spPr bwMode="auto">
            <a:xfrm>
              <a:off x="3351008" y="5023866"/>
              <a:ext cx="2376264" cy="649377"/>
            </a:xfrm>
            <a:prstGeom prst="roundRect">
              <a:avLst>
                <a:gd name="adj" fmla="val 16667"/>
              </a:avLst>
            </a:prstGeom>
            <a:solidFill>
              <a:srgbClr val="C00000"/>
            </a:solidFill>
            <a:ln w="9525" algn="ctr">
              <a:solidFill>
                <a:schemeClr val="tx1"/>
              </a:solidFill>
              <a:round/>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r>
                <a:rPr lang="zh-CN" altLang="en-US" sz="2800">
                  <a:solidFill>
                    <a:schemeClr val="bg1"/>
                  </a:solidFill>
                  <a:ea typeface="幼圆" panose="02010509060101010101" pitchFamily="49" charset="-122"/>
                  <a:cs typeface="Times New Roman" panose="02020603050405020304" pitchFamily="18" charset="0"/>
                </a:rPr>
                <a:t>准平衡过程</a:t>
              </a:r>
            </a:p>
          </p:txBody>
        </p:sp>
        <p:sp>
          <p:nvSpPr>
            <p:cNvPr id="4" name="右箭头 3"/>
            <p:cNvSpPr/>
            <p:nvPr/>
          </p:nvSpPr>
          <p:spPr bwMode="auto">
            <a:xfrm>
              <a:off x="1696009" y="4829312"/>
              <a:ext cx="1599073" cy="1008112"/>
            </a:xfrm>
            <a:prstGeom prst="rightArrow">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defRPr/>
              </a:pPr>
              <a:r>
                <a:rPr lang="zh-CN" altLang="en-US" sz="2400" b="1" dirty="0">
                  <a:latin typeface="幼圆" panose="02010509060101010101" pitchFamily="49" charset="-122"/>
                  <a:ea typeface="幼圆" panose="02010509060101010101" pitchFamily="49" charset="-122"/>
                </a:rPr>
                <a:t>理想化</a:t>
              </a:r>
            </a:p>
          </p:txBody>
        </p:sp>
      </p:grpSp>
      <p:grpSp>
        <p:nvGrpSpPr>
          <p:cNvPr id="6" name="组合 5"/>
          <p:cNvGrpSpPr>
            <a:grpSpLocks/>
          </p:cNvGrpSpPr>
          <p:nvPr/>
        </p:nvGrpSpPr>
        <p:grpSpPr bwMode="auto">
          <a:xfrm>
            <a:off x="6434138" y="4845050"/>
            <a:ext cx="2270125" cy="1008063"/>
            <a:chOff x="6494871" y="4844498"/>
            <a:chExt cx="2269716" cy="1008112"/>
          </a:xfrm>
        </p:grpSpPr>
        <p:sp>
          <p:nvSpPr>
            <p:cNvPr id="90121" name="圆角矩形 5"/>
            <p:cNvSpPr>
              <a:spLocks noChangeArrowheads="1"/>
            </p:cNvSpPr>
            <p:nvPr/>
          </p:nvSpPr>
          <p:spPr bwMode="auto">
            <a:xfrm>
              <a:off x="6936990" y="5023866"/>
              <a:ext cx="1827597" cy="649377"/>
            </a:xfrm>
            <a:prstGeom prst="roundRect">
              <a:avLst>
                <a:gd name="adj" fmla="val 16667"/>
              </a:avLst>
            </a:prstGeom>
            <a:solidFill>
              <a:srgbClr val="C00000"/>
            </a:solidFill>
            <a:ln w="9525" algn="ctr">
              <a:solidFill>
                <a:schemeClr val="tx1"/>
              </a:solidFill>
              <a:round/>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r>
                <a:rPr lang="zh-CN" altLang="en-US" sz="2800">
                  <a:solidFill>
                    <a:schemeClr val="bg1"/>
                  </a:solidFill>
                  <a:ea typeface="幼圆" panose="02010509060101010101" pitchFamily="49" charset="-122"/>
                  <a:cs typeface="Times New Roman" panose="02020603050405020304" pitchFamily="18" charset="0"/>
                </a:rPr>
                <a:t>平衡状态</a:t>
              </a:r>
            </a:p>
          </p:txBody>
        </p:sp>
        <p:sp>
          <p:nvSpPr>
            <p:cNvPr id="14" name="右箭头 13"/>
            <p:cNvSpPr/>
            <p:nvPr/>
          </p:nvSpPr>
          <p:spPr bwMode="auto">
            <a:xfrm>
              <a:off x="6494871" y="4844498"/>
              <a:ext cx="412676" cy="1008112"/>
            </a:xfrm>
            <a:prstGeom prst="rightArrow">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defRPr/>
              </a:pPr>
              <a:endParaRPr lang="zh-CN" altLang="en-US" smtClean="0">
                <a:ea typeface="宋体" panose="02010600030101010101" pitchFamily="2" charset="-122"/>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ext Box 5"/>
          <p:cNvSpPr txBox="1">
            <a:spLocks noChangeArrowheads="1"/>
          </p:cNvSpPr>
          <p:nvPr/>
        </p:nvSpPr>
        <p:spPr bwMode="auto">
          <a:xfrm>
            <a:off x="179388" y="173038"/>
            <a:ext cx="64087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zh-CN" altLang="en-US" sz="2800" b="1">
                <a:solidFill>
                  <a:srgbClr val="0033CC"/>
                </a:solidFill>
                <a:ea typeface="幼圆" panose="02010509060101010101" pitchFamily="49" charset="-122"/>
                <a:cs typeface="Times New Roman" panose="02020603050405020304" pitchFamily="18" charset="0"/>
              </a:rPr>
              <a:t>不平衡</a:t>
            </a:r>
            <a:r>
              <a:rPr lang="zh-CN" altLang="en-US" sz="2800" b="1">
                <a:solidFill>
                  <a:srgbClr val="FF0000"/>
                </a:solidFill>
                <a:ea typeface="幼圆" panose="02010509060101010101" pitchFamily="49" charset="-122"/>
                <a:cs typeface="Times New Roman" panose="02020603050405020304" pitchFamily="18" charset="0"/>
              </a:rPr>
              <a:t>过程</a:t>
            </a:r>
            <a:r>
              <a:rPr lang="en-US" altLang="zh-CN" sz="2000" b="1">
                <a:solidFill>
                  <a:srgbClr val="0033CC"/>
                </a:solidFill>
                <a:latin typeface="幼圆" panose="02010509060101010101" pitchFamily="49" charset="-122"/>
                <a:ea typeface="幼圆" panose="02010509060101010101" pitchFamily="49" charset="-122"/>
                <a:cs typeface="Times New Roman" panose="02020603050405020304" pitchFamily="18" charset="0"/>
              </a:rPr>
              <a:t>(</a:t>
            </a:r>
            <a:r>
              <a:rPr lang="en-US" altLang="zh-CN" sz="2000" b="1">
                <a:solidFill>
                  <a:srgbClr val="0033CC"/>
                </a:solidFill>
                <a:ea typeface="幼圆" panose="02010509060101010101" pitchFamily="49" charset="-122"/>
                <a:cs typeface="Times New Roman" panose="02020603050405020304" pitchFamily="18" charset="0"/>
              </a:rPr>
              <a:t>Un</a:t>
            </a:r>
            <a:r>
              <a:rPr kumimoji="1" lang="en-US" altLang="zh-CN" sz="2000" b="1">
                <a:solidFill>
                  <a:srgbClr val="0033CC"/>
                </a:solidFill>
                <a:ea typeface="楷体_GB2312" pitchFamily="49" charset="-122"/>
                <a:cs typeface="Times New Roman" panose="02020603050405020304" pitchFamily="18" charset="0"/>
              </a:rPr>
              <a:t>equilibrium process)</a:t>
            </a:r>
            <a:endParaRPr lang="zh-CN" altLang="en-US" sz="2800" b="1">
              <a:solidFill>
                <a:srgbClr val="FF0000"/>
              </a:solidFill>
              <a:ea typeface="幼圆" panose="02010509060101010101" pitchFamily="49" charset="-122"/>
              <a:cs typeface="Times New Roman" panose="02020603050405020304" pitchFamily="18" charset="0"/>
            </a:endParaRPr>
          </a:p>
        </p:txBody>
      </p:sp>
      <p:sp>
        <p:nvSpPr>
          <p:cNvPr id="91139" name="圆角矩形 6"/>
          <p:cNvSpPr>
            <a:spLocks noChangeArrowheads="1"/>
          </p:cNvSpPr>
          <p:nvPr/>
        </p:nvSpPr>
        <p:spPr bwMode="auto">
          <a:xfrm>
            <a:off x="4803775" y="836613"/>
            <a:ext cx="4294188" cy="5456237"/>
          </a:xfrm>
          <a:prstGeom prst="roundRect">
            <a:avLst>
              <a:gd name="adj" fmla="val 16667"/>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just">
              <a:lnSpc>
                <a:spcPct val="150000"/>
              </a:lnSpc>
              <a:buClr>
                <a:srgbClr val="FF0000"/>
              </a:buClr>
              <a:buFont typeface="Wingdings" panose="05000000000000000000" pitchFamily="2" charset="2"/>
              <a:buChar char="u"/>
            </a:pPr>
            <a:r>
              <a:rPr kumimoji="1" lang="zh-CN" altLang="en-US" b="1">
                <a:latin typeface="幼圆" panose="02010509060101010101" pitchFamily="49" charset="-122"/>
                <a:ea typeface="幼圆" panose="02010509060101010101" pitchFamily="49" charset="-122"/>
                <a:cs typeface="Times New Roman" panose="02020603050405020304" pitchFamily="18" charset="0"/>
              </a:rPr>
              <a:t>外界作用力突然减小</a:t>
            </a:r>
            <a:r>
              <a:rPr kumimoji="1" lang="en-US" altLang="zh-CN" b="1">
                <a:latin typeface="幼圆" panose="02010509060101010101" pitchFamily="49" charset="-122"/>
                <a:ea typeface="幼圆" panose="02010509060101010101" pitchFamily="49" charset="-122"/>
                <a:cs typeface="Times New Roman" panose="02020603050405020304" pitchFamily="18" charset="0"/>
              </a:rPr>
              <a:t>(</a:t>
            </a:r>
            <a:r>
              <a:rPr kumimoji="1" lang="zh-CN" altLang="en-US" b="1">
                <a:latin typeface="幼圆" panose="02010509060101010101" pitchFamily="49" charset="-122"/>
                <a:ea typeface="幼圆" panose="02010509060101010101" pitchFamily="49" charset="-122"/>
                <a:cs typeface="Times New Roman" panose="02020603050405020304" pitchFamily="18" charset="0"/>
              </a:rPr>
              <a:t>从</a:t>
            </a:r>
            <a:r>
              <a:rPr kumimoji="1" lang="en-US" altLang="zh-CN" b="1">
                <a:latin typeface="幼圆" panose="02010509060101010101" pitchFamily="49" charset="-122"/>
                <a:ea typeface="幼圆" panose="02010509060101010101" pitchFamily="49" charset="-122"/>
                <a:cs typeface="Times New Roman" panose="02020603050405020304" pitchFamily="18" charset="0"/>
              </a:rPr>
              <a:t>1</a:t>
            </a:r>
            <a:r>
              <a:rPr kumimoji="1" lang="zh-CN" altLang="en-US" b="1">
                <a:latin typeface="幼圆" panose="02010509060101010101" pitchFamily="49" charset="-122"/>
                <a:ea typeface="幼圆" panose="02010509060101010101" pitchFamily="49" charset="-122"/>
                <a:cs typeface="Times New Roman" panose="02020603050405020304" pitchFamily="18" charset="0"/>
              </a:rPr>
              <a:t>直接变到</a:t>
            </a:r>
            <a:r>
              <a:rPr kumimoji="1" lang="en-US" altLang="zh-CN" b="1">
                <a:latin typeface="幼圆" panose="02010509060101010101" pitchFamily="49" charset="-122"/>
                <a:ea typeface="幼圆" panose="02010509060101010101" pitchFamily="49" charset="-122"/>
                <a:cs typeface="Times New Roman" panose="02020603050405020304" pitchFamily="18" charset="0"/>
              </a:rPr>
              <a:t>a</a:t>
            </a:r>
            <a:r>
              <a:rPr kumimoji="1" lang="zh-CN" altLang="en-US" b="1">
                <a:latin typeface="幼圆" panose="02010509060101010101" pitchFamily="49" charset="-122"/>
                <a:ea typeface="幼圆" panose="02010509060101010101" pitchFamily="49" charset="-122"/>
                <a:cs typeface="Times New Roman" panose="02020603050405020304" pitchFamily="18" charset="0"/>
              </a:rPr>
              <a:t>，再从</a:t>
            </a:r>
            <a:r>
              <a:rPr kumimoji="1" lang="en-US" altLang="zh-CN" b="1">
                <a:latin typeface="幼圆" panose="02010509060101010101" pitchFamily="49" charset="-122"/>
                <a:ea typeface="幼圆" panose="02010509060101010101" pitchFamily="49" charset="-122"/>
                <a:cs typeface="Times New Roman" panose="02020603050405020304" pitchFamily="18" charset="0"/>
              </a:rPr>
              <a:t>a</a:t>
            </a:r>
            <a:r>
              <a:rPr kumimoji="1" lang="zh-CN" altLang="en-US" b="1">
                <a:latin typeface="幼圆" panose="02010509060101010101" pitchFamily="49" charset="-122"/>
                <a:ea typeface="幼圆" panose="02010509060101010101" pitchFamily="49" charset="-122"/>
                <a:cs typeface="Times New Roman" panose="02020603050405020304" pitchFamily="18" charset="0"/>
              </a:rPr>
              <a:t>突然变到</a:t>
            </a:r>
            <a:r>
              <a:rPr kumimoji="1" lang="en-US" altLang="zh-CN" b="1">
                <a:latin typeface="幼圆" panose="02010509060101010101" pitchFamily="49" charset="-122"/>
                <a:ea typeface="幼圆" panose="02010509060101010101" pitchFamily="49" charset="-122"/>
                <a:cs typeface="Times New Roman" panose="02020603050405020304" pitchFamily="18" charset="0"/>
              </a:rPr>
              <a:t>2)</a:t>
            </a:r>
            <a:r>
              <a:rPr kumimoji="1" lang="zh-CN" altLang="en-US" b="1">
                <a:latin typeface="幼圆" panose="02010509060101010101" pitchFamily="49" charset="-122"/>
                <a:ea typeface="幼圆" panose="02010509060101010101" pitchFamily="49" charset="-122"/>
                <a:cs typeface="Times New Roman" panose="02020603050405020304" pitchFamily="18" charset="0"/>
              </a:rPr>
              <a:t>，接近活塞的一部分气体首先膨胀，具有较小的</a:t>
            </a:r>
            <a:r>
              <a:rPr kumimoji="1" lang="zh-CN" altLang="en-US" b="1">
                <a:solidFill>
                  <a:srgbClr val="0033CC"/>
                </a:solidFill>
                <a:latin typeface="幼圆" panose="02010509060101010101" pitchFamily="49" charset="-122"/>
                <a:ea typeface="幼圆" panose="02010509060101010101" pitchFamily="49" charset="-122"/>
                <a:cs typeface="Times New Roman" panose="02020603050405020304" pitchFamily="18" charset="0"/>
              </a:rPr>
              <a:t>压力</a:t>
            </a:r>
            <a:r>
              <a:rPr kumimoji="1" lang="zh-CN" altLang="en-US" b="1">
                <a:latin typeface="幼圆" panose="02010509060101010101" pitchFamily="49" charset="-122"/>
                <a:ea typeface="幼圆" panose="02010509060101010101" pitchFamily="49" charset="-122"/>
                <a:cs typeface="Times New Roman" panose="02020603050405020304" pitchFamily="18" charset="0"/>
              </a:rPr>
              <a:t>和较大的</a:t>
            </a:r>
            <a:r>
              <a:rPr kumimoji="1" lang="zh-CN" altLang="en-US" b="1">
                <a:solidFill>
                  <a:srgbClr val="0033CC"/>
                </a:solidFill>
                <a:latin typeface="幼圆" panose="02010509060101010101" pitchFamily="49" charset="-122"/>
                <a:ea typeface="幼圆" panose="02010509060101010101" pitchFamily="49" charset="-122"/>
                <a:cs typeface="Times New Roman" panose="02020603050405020304" pitchFamily="18" charset="0"/>
              </a:rPr>
              <a:t>比体积</a:t>
            </a:r>
            <a:r>
              <a:rPr kumimoji="1" lang="zh-CN" altLang="en-US" b="1">
                <a:latin typeface="幼圆" panose="02010509060101010101" pitchFamily="49" charset="-122"/>
                <a:ea typeface="幼圆" panose="02010509060101010101" pitchFamily="49" charset="-122"/>
                <a:cs typeface="Times New Roman" panose="02020603050405020304" pitchFamily="18" charset="0"/>
              </a:rPr>
              <a:t>，</a:t>
            </a:r>
            <a:r>
              <a:rPr kumimoji="1" lang="zh-CN" altLang="en-US" b="1">
                <a:solidFill>
                  <a:srgbClr val="0033CC"/>
                </a:solidFill>
                <a:latin typeface="幼圆" panose="02010509060101010101" pitchFamily="49" charset="-122"/>
                <a:ea typeface="幼圆" panose="02010509060101010101" pitchFamily="49" charset="-122"/>
                <a:cs typeface="Times New Roman" panose="02020603050405020304" pitchFamily="18" charset="0"/>
              </a:rPr>
              <a:t>温度</a:t>
            </a:r>
            <a:r>
              <a:rPr kumimoji="1" lang="zh-CN" altLang="en-US" b="1">
                <a:latin typeface="幼圆" panose="02010509060101010101" pitchFamily="49" charset="-122"/>
                <a:ea typeface="幼圆" panose="02010509060101010101" pitchFamily="49" charset="-122"/>
                <a:cs typeface="Times New Roman" panose="02020603050405020304" pitchFamily="18" charset="0"/>
              </a:rPr>
              <a:t>也会和远离活塞的气体有所不同，这就造成了气体内部的不平衡，进而在气体内部引起质量和能量的迁移。</a:t>
            </a:r>
            <a:endParaRPr kumimoji="1" lang="en-US" altLang="zh-CN" b="1">
              <a:latin typeface="幼圆" panose="02010509060101010101" pitchFamily="49" charset="-122"/>
              <a:ea typeface="幼圆" panose="02010509060101010101" pitchFamily="49" charset="-122"/>
              <a:cs typeface="Times New Roman" panose="02020603050405020304" pitchFamily="18" charset="0"/>
            </a:endParaRPr>
          </a:p>
          <a:p>
            <a:pPr algn="just">
              <a:lnSpc>
                <a:spcPct val="150000"/>
              </a:lnSpc>
              <a:buClr>
                <a:srgbClr val="FF0000"/>
              </a:buClr>
            </a:pPr>
            <a:r>
              <a:rPr kumimoji="1" lang="en-US" altLang="zh-CN" b="1">
                <a:latin typeface="幼圆" panose="02010509060101010101" pitchFamily="49" charset="-122"/>
                <a:ea typeface="幼圆" panose="02010509060101010101" pitchFamily="49" charset="-122"/>
                <a:cs typeface="Times New Roman" panose="02020603050405020304" pitchFamily="18" charset="0"/>
              </a:rPr>
              <a:t>    </a:t>
            </a:r>
            <a:r>
              <a:rPr kumimoji="1" lang="zh-CN" altLang="en-US" b="1">
                <a:latin typeface="幼圆" panose="02010509060101010101" pitchFamily="49" charset="-122"/>
                <a:ea typeface="幼圆" panose="02010509060101010101" pitchFamily="49" charset="-122"/>
                <a:cs typeface="Times New Roman" panose="02020603050405020304" pitchFamily="18" charset="0"/>
              </a:rPr>
              <a:t>→ </a:t>
            </a:r>
            <a:r>
              <a:rPr kumimoji="1" lang="zh-CN" altLang="en-US" b="1">
                <a:solidFill>
                  <a:srgbClr val="0033CC"/>
                </a:solidFill>
                <a:latin typeface="幼圆" panose="02010509060101010101" pitchFamily="49" charset="-122"/>
                <a:ea typeface="幼圆" panose="02010509060101010101" pitchFamily="49" charset="-122"/>
                <a:cs typeface="Times New Roman" panose="02020603050405020304" pitchFamily="18" charset="0"/>
              </a:rPr>
              <a:t>不平衡过程。</a:t>
            </a:r>
            <a:endParaRPr kumimoji="1" lang="en-US" altLang="zh-CN" b="1">
              <a:latin typeface="幼圆" panose="02010509060101010101" pitchFamily="49" charset="-122"/>
              <a:ea typeface="幼圆" panose="02010509060101010101" pitchFamily="49" charset="-122"/>
              <a:cs typeface="Times New Roman" panose="02020603050405020304" pitchFamily="18" charset="0"/>
            </a:endParaRPr>
          </a:p>
          <a:p>
            <a:pPr algn="just">
              <a:lnSpc>
                <a:spcPct val="150000"/>
              </a:lnSpc>
              <a:buClr>
                <a:srgbClr val="FF0000"/>
              </a:buClr>
              <a:buFont typeface="Wingdings" panose="05000000000000000000" pitchFamily="2" charset="2"/>
              <a:buChar char="u"/>
            </a:pPr>
            <a:r>
              <a:rPr kumimoji="1" lang="zh-CN" altLang="en-US" b="1">
                <a:latin typeface="幼圆" panose="02010509060101010101" pitchFamily="49" charset="-122"/>
                <a:ea typeface="幼圆" panose="02010509060101010101" pitchFamily="49" charset="-122"/>
                <a:cs typeface="Times New Roman" panose="02020603050405020304" pitchFamily="18" charset="0"/>
              </a:rPr>
              <a:t>气体在点</a:t>
            </a:r>
            <a:r>
              <a:rPr kumimoji="1" lang="en-US" altLang="zh-CN" b="1">
                <a:latin typeface="幼圆" panose="02010509060101010101" pitchFamily="49" charset="-122"/>
                <a:ea typeface="幼圆" panose="02010509060101010101" pitchFamily="49" charset="-122"/>
                <a:cs typeface="Times New Roman" panose="02020603050405020304" pitchFamily="18" charset="0"/>
              </a:rPr>
              <a:t>1,a,2</a:t>
            </a:r>
            <a:r>
              <a:rPr kumimoji="1" lang="zh-CN" altLang="en-US" b="1">
                <a:latin typeface="幼圆" panose="02010509060101010101" pitchFamily="49" charset="-122"/>
                <a:ea typeface="幼圆" panose="02010509060101010101" pitchFamily="49" charset="-122"/>
                <a:cs typeface="Times New Roman" panose="02020603050405020304" pitchFamily="18" charset="0"/>
              </a:rPr>
              <a:t>是平衡状态，但是气体从状态</a:t>
            </a:r>
            <a:r>
              <a:rPr kumimoji="1" lang="en-US" altLang="zh-CN" b="1">
                <a:latin typeface="幼圆" panose="02010509060101010101" pitchFamily="49" charset="-122"/>
                <a:ea typeface="幼圆" panose="02010509060101010101" pitchFamily="49" charset="-122"/>
                <a:cs typeface="Times New Roman" panose="02020603050405020304" pitchFamily="18" charset="0"/>
              </a:rPr>
              <a:t>1</a:t>
            </a:r>
            <a:r>
              <a:rPr kumimoji="1" lang="zh-CN" altLang="en-US" b="1">
                <a:latin typeface="幼圆" panose="02010509060101010101" pitchFamily="49" charset="-122"/>
                <a:ea typeface="幼圆" panose="02010509060101010101" pitchFamily="49" charset="-122"/>
                <a:cs typeface="Times New Roman" panose="02020603050405020304" pitchFamily="18" charset="0"/>
              </a:rPr>
              <a:t>变化到</a:t>
            </a:r>
            <a:r>
              <a:rPr kumimoji="1" lang="en-US" altLang="zh-CN" b="1">
                <a:latin typeface="幼圆" panose="02010509060101010101" pitchFamily="49" charset="-122"/>
                <a:ea typeface="幼圆" panose="02010509060101010101" pitchFamily="49" charset="-122"/>
                <a:cs typeface="Times New Roman" panose="02020603050405020304" pitchFamily="18" charset="0"/>
              </a:rPr>
              <a:t>a</a:t>
            </a:r>
            <a:r>
              <a:rPr kumimoji="1" lang="zh-CN" altLang="en-US" b="1">
                <a:latin typeface="幼圆" panose="02010509060101010101" pitchFamily="49" charset="-122"/>
                <a:ea typeface="幼圆" panose="02010509060101010101" pitchFamily="49" charset="-122"/>
                <a:cs typeface="Times New Roman" panose="02020603050405020304" pitchFamily="18" charset="0"/>
              </a:rPr>
              <a:t>，从</a:t>
            </a:r>
            <a:r>
              <a:rPr kumimoji="1" lang="en-US" altLang="zh-CN" b="1">
                <a:latin typeface="幼圆" panose="02010509060101010101" pitchFamily="49" charset="-122"/>
                <a:ea typeface="幼圆" panose="02010509060101010101" pitchFamily="49" charset="-122"/>
                <a:cs typeface="Times New Roman" panose="02020603050405020304" pitchFamily="18" charset="0"/>
              </a:rPr>
              <a:t>a</a:t>
            </a:r>
            <a:r>
              <a:rPr kumimoji="1" lang="zh-CN" altLang="en-US" b="1">
                <a:latin typeface="幼圆" panose="02010509060101010101" pitchFamily="49" charset="-122"/>
                <a:ea typeface="幼圆" panose="02010509060101010101" pitchFamily="49" charset="-122"/>
                <a:cs typeface="Times New Roman" panose="02020603050405020304" pitchFamily="18" charset="0"/>
              </a:rPr>
              <a:t>变化到</a:t>
            </a:r>
            <a:r>
              <a:rPr kumimoji="1" lang="en-US" altLang="zh-CN" b="1">
                <a:latin typeface="幼圆" panose="02010509060101010101" pitchFamily="49" charset="-122"/>
                <a:ea typeface="幼圆" panose="02010509060101010101" pitchFamily="49" charset="-122"/>
                <a:cs typeface="Times New Roman" panose="02020603050405020304" pitchFamily="18" charset="0"/>
              </a:rPr>
              <a:t>2</a:t>
            </a:r>
            <a:r>
              <a:rPr kumimoji="1" lang="zh-CN" altLang="en-US" b="1">
                <a:latin typeface="幼圆" panose="02010509060101010101" pitchFamily="49" charset="-122"/>
                <a:ea typeface="幼圆" panose="02010509060101010101" pitchFamily="49" charset="-122"/>
                <a:cs typeface="Times New Roman" panose="02020603050405020304" pitchFamily="18" charset="0"/>
              </a:rPr>
              <a:t>，中间经历的状态是不平衡的。</a:t>
            </a:r>
            <a:endParaRPr kumimoji="1" lang="en-US" altLang="zh-CN" b="1">
              <a:latin typeface="幼圆" panose="02010509060101010101" pitchFamily="49" charset="-122"/>
              <a:ea typeface="幼圆" panose="02010509060101010101" pitchFamily="49" charset="-122"/>
              <a:cs typeface="Times New Roman" panose="02020603050405020304" pitchFamily="18" charset="0"/>
            </a:endParaRPr>
          </a:p>
          <a:p>
            <a:pPr algn="just">
              <a:lnSpc>
                <a:spcPct val="150000"/>
              </a:lnSpc>
              <a:buClr>
                <a:srgbClr val="FF0000"/>
              </a:buClr>
            </a:pPr>
            <a:r>
              <a:rPr kumimoji="1" lang="en-US" altLang="zh-CN" b="1">
                <a:solidFill>
                  <a:srgbClr val="FF0000"/>
                </a:solidFill>
                <a:ea typeface="幼圆" panose="02010509060101010101" pitchFamily="49" charset="-122"/>
                <a:cs typeface="Times New Roman" panose="02020603050405020304" pitchFamily="18" charset="0"/>
              </a:rPr>
              <a:t>      P-V</a:t>
            </a:r>
            <a:r>
              <a:rPr kumimoji="1" lang="zh-CN" altLang="en-US" b="1">
                <a:solidFill>
                  <a:srgbClr val="FF0000"/>
                </a:solidFill>
                <a:ea typeface="幼圆" panose="02010509060101010101" pitchFamily="49" charset="-122"/>
                <a:cs typeface="Times New Roman" panose="02020603050405020304" pitchFamily="18" charset="0"/>
              </a:rPr>
              <a:t>图上只能用</a:t>
            </a:r>
            <a:r>
              <a:rPr kumimoji="1" lang="zh-CN" altLang="en-US" b="1">
                <a:solidFill>
                  <a:srgbClr val="0033CC"/>
                </a:solidFill>
                <a:ea typeface="幼圆" panose="02010509060101010101" pitchFamily="49" charset="-122"/>
                <a:cs typeface="Times New Roman" panose="02020603050405020304" pitchFamily="18" charset="0"/>
              </a:rPr>
              <a:t>离散的点</a:t>
            </a:r>
            <a:r>
              <a:rPr kumimoji="1" lang="zh-CN" altLang="en-US" b="1">
                <a:solidFill>
                  <a:srgbClr val="FF0000"/>
                </a:solidFill>
                <a:ea typeface="幼圆" panose="02010509060101010101" pitchFamily="49" charset="-122"/>
                <a:cs typeface="Times New Roman" panose="02020603050405020304" pitchFamily="18" charset="0"/>
              </a:rPr>
              <a:t>表示，</a:t>
            </a:r>
          </a:p>
        </p:txBody>
      </p:sp>
      <p:grpSp>
        <p:nvGrpSpPr>
          <p:cNvPr id="91140" name="组合 11"/>
          <p:cNvGrpSpPr>
            <a:grpSpLocks/>
          </p:cNvGrpSpPr>
          <p:nvPr/>
        </p:nvGrpSpPr>
        <p:grpSpPr bwMode="auto">
          <a:xfrm>
            <a:off x="0" y="1052513"/>
            <a:ext cx="4803775" cy="5113337"/>
            <a:chOff x="179388" y="1052736"/>
            <a:chExt cx="4895850" cy="5240338"/>
          </a:xfrm>
        </p:grpSpPr>
        <p:grpSp>
          <p:nvGrpSpPr>
            <p:cNvPr id="91144" name="组合 2"/>
            <p:cNvGrpSpPr>
              <a:grpSpLocks/>
            </p:cNvGrpSpPr>
            <p:nvPr/>
          </p:nvGrpSpPr>
          <p:grpSpPr bwMode="auto">
            <a:xfrm>
              <a:off x="179388" y="1052736"/>
              <a:ext cx="4895850" cy="5240338"/>
              <a:chOff x="539552" y="908720"/>
              <a:chExt cx="4895850" cy="5240338"/>
            </a:xfrm>
          </p:grpSpPr>
          <p:graphicFrame>
            <p:nvGraphicFramePr>
              <p:cNvPr id="91149" name="Object 1"/>
              <p:cNvGraphicFramePr>
                <a:graphicFrameLocks noChangeAspect="1"/>
              </p:cNvGraphicFramePr>
              <p:nvPr/>
            </p:nvGraphicFramePr>
            <p:xfrm>
              <a:off x="539552" y="908720"/>
              <a:ext cx="4895850" cy="5240338"/>
            </p:xfrm>
            <a:graphic>
              <a:graphicData uri="http://schemas.openxmlformats.org/presentationml/2006/ole">
                <mc:AlternateContent xmlns:mc="http://schemas.openxmlformats.org/markup-compatibility/2006">
                  <mc:Choice xmlns:v="urn:schemas-microsoft-com:vml" Requires="v">
                    <p:oleObj spid="_x0000_s91162" name="BMP 图像" r:id="rId4" imgW="0" imgH="0" progId="Paint.Picture">
                      <p:embed/>
                    </p:oleObj>
                  </mc:Choice>
                  <mc:Fallback>
                    <p:oleObj name="BMP 图像" r:id="rId4" imgW="0" imgH="0" progId="Paint.Picture">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908720"/>
                            <a:ext cx="4895850" cy="524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1150" name="圆角矩形 16"/>
              <p:cNvSpPr>
                <a:spLocks noChangeArrowheads="1"/>
              </p:cNvSpPr>
              <p:nvPr/>
            </p:nvSpPr>
            <p:spPr bwMode="auto">
              <a:xfrm>
                <a:off x="2987477" y="4941168"/>
                <a:ext cx="2016125" cy="6477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50000"/>
                  </a:lnSpc>
                  <a:buClr>
                    <a:srgbClr val="FF0000"/>
                  </a:buClr>
                </a:pPr>
                <a:r>
                  <a:rPr kumimoji="1" lang="zh-CN" altLang="en-US" b="1">
                    <a:solidFill>
                      <a:srgbClr val="0033CC"/>
                    </a:solidFill>
                    <a:latin typeface="幼圆" panose="02010509060101010101" pitchFamily="49" charset="-122"/>
                    <a:ea typeface="幼圆" panose="02010509060101010101" pitchFamily="49" charset="-122"/>
                    <a:cs typeface="Times New Roman" panose="02020603050405020304" pitchFamily="18" charset="0"/>
                  </a:rPr>
                  <a:t>外界压力</a:t>
                </a:r>
                <a:endParaRPr kumimoji="1" lang="en-US" altLang="zh-CN" b="1">
                  <a:solidFill>
                    <a:srgbClr val="0033CC"/>
                  </a:solidFill>
                  <a:latin typeface="幼圆" panose="02010509060101010101" pitchFamily="49" charset="-122"/>
                  <a:ea typeface="幼圆" panose="02010509060101010101" pitchFamily="49" charset="-122"/>
                  <a:cs typeface="Times New Roman" panose="02020603050405020304" pitchFamily="18" charset="0"/>
                </a:endParaRPr>
              </a:p>
              <a:p>
                <a:pPr algn="ctr">
                  <a:lnSpc>
                    <a:spcPct val="150000"/>
                  </a:lnSpc>
                  <a:buClr>
                    <a:srgbClr val="FF0000"/>
                  </a:buClr>
                </a:pPr>
                <a:r>
                  <a:rPr kumimoji="1" lang="en-US" altLang="zh-CN" b="1">
                    <a:solidFill>
                      <a:srgbClr val="0033CC"/>
                    </a:solidFill>
                    <a:latin typeface="幼圆" panose="02010509060101010101" pitchFamily="49" charset="-122"/>
                    <a:ea typeface="幼圆" panose="02010509060101010101" pitchFamily="49" charset="-122"/>
                    <a:cs typeface="Times New Roman" panose="02020603050405020304" pitchFamily="18" charset="0"/>
                  </a:rPr>
                  <a:t>+</a:t>
                </a:r>
                <a:r>
                  <a:rPr kumimoji="1" lang="zh-CN" altLang="en-US" b="1">
                    <a:solidFill>
                      <a:srgbClr val="0033CC"/>
                    </a:solidFill>
                    <a:latin typeface="幼圆" panose="02010509060101010101" pitchFamily="49" charset="-122"/>
                    <a:ea typeface="幼圆" panose="02010509060101010101" pitchFamily="49" charset="-122"/>
                    <a:cs typeface="Times New Roman" panose="02020603050405020304" pitchFamily="18" charset="0"/>
                  </a:rPr>
                  <a:t>摩擦阻力</a:t>
                </a:r>
              </a:p>
            </p:txBody>
          </p:sp>
          <p:sp>
            <p:nvSpPr>
              <p:cNvPr id="91151" name="圆角矩形 16"/>
              <p:cNvSpPr>
                <a:spLocks noChangeArrowheads="1"/>
              </p:cNvSpPr>
              <p:nvPr/>
            </p:nvSpPr>
            <p:spPr bwMode="auto">
              <a:xfrm>
                <a:off x="811014" y="5013325"/>
                <a:ext cx="2016125" cy="6477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50000"/>
                  </a:lnSpc>
                  <a:buClr>
                    <a:srgbClr val="FF0000"/>
                  </a:buClr>
                </a:pPr>
                <a:r>
                  <a:rPr kumimoji="1" lang="zh-CN" altLang="en-US" b="1">
                    <a:solidFill>
                      <a:srgbClr val="0033CC"/>
                    </a:solidFill>
                    <a:latin typeface="幼圆" panose="02010509060101010101" pitchFamily="49" charset="-122"/>
                    <a:ea typeface="幼圆" panose="02010509060101010101" pitchFamily="49" charset="-122"/>
                    <a:cs typeface="Times New Roman" panose="02020603050405020304" pitchFamily="18" charset="0"/>
                  </a:rPr>
                  <a:t>气体压力</a:t>
                </a:r>
              </a:p>
            </p:txBody>
          </p:sp>
          <p:sp>
            <p:nvSpPr>
              <p:cNvPr id="91152" name="圆角矩形 16"/>
              <p:cNvSpPr>
                <a:spLocks noChangeArrowheads="1"/>
              </p:cNvSpPr>
              <p:nvPr/>
            </p:nvSpPr>
            <p:spPr bwMode="auto">
              <a:xfrm>
                <a:off x="1043831" y="1052736"/>
                <a:ext cx="559271" cy="6477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50000"/>
                  </a:lnSpc>
                  <a:buClr>
                    <a:srgbClr val="FF0000"/>
                  </a:buClr>
                </a:pPr>
                <a:r>
                  <a:rPr kumimoji="1" lang="en-US" altLang="zh-CN" sz="2400" b="1">
                    <a:solidFill>
                      <a:srgbClr val="0033CC"/>
                    </a:solidFill>
                    <a:latin typeface="幼圆" panose="02010509060101010101" pitchFamily="49" charset="-122"/>
                    <a:ea typeface="幼圆" panose="02010509060101010101" pitchFamily="49" charset="-122"/>
                    <a:cs typeface="Times New Roman" panose="02020603050405020304" pitchFamily="18" charset="0"/>
                  </a:rPr>
                  <a:t>1</a:t>
                </a:r>
                <a:endParaRPr kumimoji="1" lang="zh-CN" altLang="en-US" sz="2400" b="1">
                  <a:solidFill>
                    <a:srgbClr val="0033CC"/>
                  </a:solidFill>
                  <a:latin typeface="幼圆" panose="02010509060101010101" pitchFamily="49" charset="-122"/>
                  <a:ea typeface="幼圆" panose="02010509060101010101" pitchFamily="49" charset="-122"/>
                  <a:cs typeface="Times New Roman" panose="02020603050405020304" pitchFamily="18" charset="0"/>
                </a:endParaRPr>
              </a:p>
            </p:txBody>
          </p:sp>
          <p:sp>
            <p:nvSpPr>
              <p:cNvPr id="91153" name="圆角矩形 16"/>
              <p:cNvSpPr>
                <a:spLocks noChangeArrowheads="1"/>
              </p:cNvSpPr>
              <p:nvPr/>
            </p:nvSpPr>
            <p:spPr bwMode="auto">
              <a:xfrm>
                <a:off x="4068167" y="2780928"/>
                <a:ext cx="559271" cy="6477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50000"/>
                  </a:lnSpc>
                  <a:buClr>
                    <a:srgbClr val="FF0000"/>
                  </a:buClr>
                </a:pPr>
                <a:r>
                  <a:rPr kumimoji="1" lang="en-US" altLang="zh-CN" sz="2400" b="1">
                    <a:solidFill>
                      <a:srgbClr val="0033CC"/>
                    </a:solidFill>
                    <a:latin typeface="幼圆" panose="02010509060101010101" pitchFamily="49" charset="-122"/>
                    <a:ea typeface="幼圆" panose="02010509060101010101" pitchFamily="49" charset="-122"/>
                    <a:cs typeface="Times New Roman" panose="02020603050405020304" pitchFamily="18" charset="0"/>
                  </a:rPr>
                  <a:t>2</a:t>
                </a:r>
                <a:endParaRPr kumimoji="1" lang="zh-CN" altLang="en-US" sz="2400" b="1">
                  <a:solidFill>
                    <a:srgbClr val="0033CC"/>
                  </a:solidFill>
                  <a:latin typeface="幼圆" panose="02010509060101010101" pitchFamily="49" charset="-122"/>
                  <a:ea typeface="幼圆" panose="02010509060101010101" pitchFamily="49" charset="-122"/>
                  <a:cs typeface="Times New Roman" panose="02020603050405020304" pitchFamily="18" charset="0"/>
                </a:endParaRPr>
              </a:p>
            </p:txBody>
          </p:sp>
          <p:sp>
            <p:nvSpPr>
              <p:cNvPr id="91154" name="圆角矩形 16"/>
              <p:cNvSpPr>
                <a:spLocks noChangeArrowheads="1"/>
              </p:cNvSpPr>
              <p:nvPr/>
            </p:nvSpPr>
            <p:spPr bwMode="auto">
              <a:xfrm>
                <a:off x="2475503" y="2065437"/>
                <a:ext cx="559271" cy="6477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50000"/>
                  </a:lnSpc>
                  <a:buClr>
                    <a:srgbClr val="FF0000"/>
                  </a:buClr>
                </a:pPr>
                <a:r>
                  <a:rPr kumimoji="1" lang="en-US" altLang="zh-CN" sz="2400" b="1">
                    <a:solidFill>
                      <a:srgbClr val="0033CC"/>
                    </a:solidFill>
                    <a:latin typeface="幼圆" panose="02010509060101010101" pitchFamily="49" charset="-122"/>
                    <a:ea typeface="幼圆" panose="02010509060101010101" pitchFamily="49" charset="-122"/>
                    <a:cs typeface="Times New Roman" panose="02020603050405020304" pitchFamily="18" charset="0"/>
                  </a:rPr>
                  <a:t>a</a:t>
                </a:r>
                <a:endParaRPr kumimoji="1" lang="zh-CN" altLang="en-US" sz="2400" b="1">
                  <a:solidFill>
                    <a:srgbClr val="0033CC"/>
                  </a:solidFill>
                  <a:latin typeface="幼圆" panose="02010509060101010101" pitchFamily="49" charset="-122"/>
                  <a:ea typeface="幼圆" panose="02010509060101010101" pitchFamily="49" charset="-122"/>
                  <a:cs typeface="Times New Roman" panose="02020603050405020304" pitchFamily="18" charset="0"/>
                </a:endParaRPr>
              </a:p>
            </p:txBody>
          </p:sp>
          <p:sp>
            <p:nvSpPr>
              <p:cNvPr id="91155" name="椭圆 1"/>
              <p:cNvSpPr>
                <a:spLocks noChangeArrowheads="1"/>
              </p:cNvSpPr>
              <p:nvPr/>
            </p:nvSpPr>
            <p:spPr bwMode="auto">
              <a:xfrm>
                <a:off x="2639908" y="2623195"/>
                <a:ext cx="144000" cy="144016"/>
              </a:xfrm>
              <a:prstGeom prst="ellipse">
                <a:avLst/>
              </a:prstGeom>
              <a:solidFill>
                <a:schemeClr val="tx1"/>
              </a:solidFill>
              <a:ln w="9525" algn="ctr">
                <a:solidFill>
                  <a:schemeClr val="tx1"/>
                </a:solidFill>
                <a:round/>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91156" name="椭圆 9"/>
              <p:cNvSpPr>
                <a:spLocks noChangeArrowheads="1"/>
              </p:cNvSpPr>
              <p:nvPr/>
            </p:nvSpPr>
            <p:spPr bwMode="auto">
              <a:xfrm>
                <a:off x="1251466" y="1628428"/>
                <a:ext cx="144000" cy="144016"/>
              </a:xfrm>
              <a:prstGeom prst="ellipse">
                <a:avLst/>
              </a:prstGeom>
              <a:solidFill>
                <a:schemeClr val="tx1"/>
              </a:solidFill>
              <a:ln w="9525" algn="ctr">
                <a:solidFill>
                  <a:schemeClr val="tx1"/>
                </a:solidFill>
                <a:round/>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91157" name="椭圆 10"/>
              <p:cNvSpPr>
                <a:spLocks noChangeArrowheads="1"/>
              </p:cNvSpPr>
              <p:nvPr/>
            </p:nvSpPr>
            <p:spPr bwMode="auto">
              <a:xfrm>
                <a:off x="4303604" y="3356620"/>
                <a:ext cx="144000" cy="144016"/>
              </a:xfrm>
              <a:prstGeom prst="ellipse">
                <a:avLst/>
              </a:prstGeom>
              <a:solidFill>
                <a:schemeClr val="tx1"/>
              </a:solidFill>
              <a:ln w="9525" algn="ctr">
                <a:solidFill>
                  <a:schemeClr val="tx1"/>
                </a:solidFill>
                <a:round/>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grpSp>
        <p:cxnSp>
          <p:nvCxnSpPr>
            <p:cNvPr id="91145" name="直接连接符 4"/>
            <p:cNvCxnSpPr>
              <a:cxnSpLocks noChangeShapeType="1"/>
            </p:cNvCxnSpPr>
            <p:nvPr/>
          </p:nvCxnSpPr>
          <p:spPr bwMode="auto">
            <a:xfrm>
              <a:off x="938927" y="1906935"/>
              <a:ext cx="0" cy="4176836"/>
            </a:xfrm>
            <a:prstGeom prst="line">
              <a:avLst/>
            </a:prstGeom>
            <a:noFill/>
            <a:ln w="38100" algn="ctr">
              <a:solidFill>
                <a:srgbClr val="FF0000"/>
              </a:solidFill>
              <a:prstDash val="sysDash"/>
              <a:round/>
              <a:headEnd/>
              <a:tailEnd/>
            </a:ln>
            <a:extLst>
              <a:ext uri="{909E8E84-426E-40DD-AFC4-6F175D3DCCD1}">
                <a14:hiddenFill xmlns:a14="http://schemas.microsoft.com/office/drawing/2010/main">
                  <a:noFill/>
                </a14:hiddenFill>
              </a:ext>
            </a:extLst>
          </p:spPr>
        </p:cxnSp>
        <p:cxnSp>
          <p:nvCxnSpPr>
            <p:cNvPr id="91146" name="直接连接符 17"/>
            <p:cNvCxnSpPr>
              <a:cxnSpLocks noChangeShapeType="1"/>
            </p:cNvCxnSpPr>
            <p:nvPr/>
          </p:nvCxnSpPr>
          <p:spPr bwMode="auto">
            <a:xfrm>
              <a:off x="4005977" y="3650010"/>
              <a:ext cx="0" cy="2448000"/>
            </a:xfrm>
            <a:prstGeom prst="line">
              <a:avLst/>
            </a:prstGeom>
            <a:noFill/>
            <a:ln w="38100" algn="ctr">
              <a:solidFill>
                <a:srgbClr val="FF0000"/>
              </a:solidFill>
              <a:prstDash val="sysDash"/>
              <a:round/>
              <a:headEnd/>
              <a:tailEnd/>
            </a:ln>
            <a:extLst>
              <a:ext uri="{909E8E84-426E-40DD-AFC4-6F175D3DCCD1}">
                <a14:hiddenFill xmlns:a14="http://schemas.microsoft.com/office/drawing/2010/main">
                  <a:noFill/>
                </a14:hiddenFill>
              </a:ext>
            </a:extLst>
          </p:spPr>
        </p:cxnSp>
        <p:cxnSp>
          <p:nvCxnSpPr>
            <p:cNvPr id="91147" name="直接连接符 18"/>
            <p:cNvCxnSpPr>
              <a:cxnSpLocks noChangeShapeType="1"/>
            </p:cNvCxnSpPr>
            <p:nvPr/>
          </p:nvCxnSpPr>
          <p:spPr bwMode="auto">
            <a:xfrm>
              <a:off x="2348136" y="2924944"/>
              <a:ext cx="0" cy="3152006"/>
            </a:xfrm>
            <a:prstGeom prst="line">
              <a:avLst/>
            </a:prstGeom>
            <a:noFill/>
            <a:ln w="38100" algn="ctr">
              <a:solidFill>
                <a:srgbClr val="FF0000"/>
              </a:solidFill>
              <a:prstDash val="sysDash"/>
              <a:round/>
              <a:headEnd/>
              <a:tailEnd/>
            </a:ln>
            <a:extLst>
              <a:ext uri="{909E8E84-426E-40DD-AFC4-6F175D3DCCD1}">
                <a14:hiddenFill xmlns:a14="http://schemas.microsoft.com/office/drawing/2010/main">
                  <a:noFill/>
                </a14:hiddenFill>
              </a:ext>
            </a:extLst>
          </p:spPr>
        </p:cxnSp>
        <p:sp>
          <p:nvSpPr>
            <p:cNvPr id="91148" name="矩形 20"/>
            <p:cNvSpPr>
              <a:spLocks noChangeArrowheads="1"/>
            </p:cNvSpPr>
            <p:nvPr/>
          </p:nvSpPr>
          <p:spPr bwMode="auto">
            <a:xfrm>
              <a:off x="2826552" y="1537603"/>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400" b="1">
                  <a:latin typeface="幼圆" panose="02010509060101010101" pitchFamily="49" charset="-122"/>
                  <a:ea typeface="幼圆" panose="02010509060101010101" pitchFamily="49" charset="-122"/>
                  <a:cs typeface="Times New Roman" panose="02020603050405020304" pitchFamily="18" charset="0"/>
                </a:rPr>
                <a:t>离散的点</a:t>
              </a:r>
              <a:endParaRPr lang="zh-CN" altLang="en-US" sz="2400">
                <a:ea typeface="幼圆" panose="02010509060101010101" pitchFamily="49" charset="-122"/>
                <a:cs typeface="Times New Roman" panose="02020603050405020304" pitchFamily="18" charset="0"/>
              </a:endParaRPr>
            </a:p>
          </p:txBody>
        </p:sp>
      </p:grpSp>
      <p:sp>
        <p:nvSpPr>
          <p:cNvPr id="91141" name="圆角矩形 16"/>
          <p:cNvSpPr>
            <a:spLocks noChangeArrowheads="1"/>
          </p:cNvSpPr>
          <p:nvPr/>
        </p:nvSpPr>
        <p:spPr bwMode="auto">
          <a:xfrm>
            <a:off x="449263" y="5849938"/>
            <a:ext cx="549275" cy="631825"/>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50000"/>
              </a:lnSpc>
              <a:buClr>
                <a:srgbClr val="FF0000"/>
              </a:buClr>
            </a:pPr>
            <a:r>
              <a:rPr kumimoji="1" lang="en-US" altLang="zh-CN" sz="2400" b="1">
                <a:solidFill>
                  <a:srgbClr val="0033CC"/>
                </a:solidFill>
                <a:latin typeface="幼圆" panose="02010509060101010101" pitchFamily="49" charset="-122"/>
                <a:ea typeface="幼圆" panose="02010509060101010101" pitchFamily="49" charset="-122"/>
                <a:cs typeface="Times New Roman" panose="02020603050405020304" pitchFamily="18" charset="0"/>
              </a:rPr>
              <a:t>1</a:t>
            </a:r>
            <a:endParaRPr kumimoji="1" lang="zh-CN" altLang="en-US" sz="2400" b="1">
              <a:solidFill>
                <a:srgbClr val="0033CC"/>
              </a:solidFill>
              <a:latin typeface="幼圆" panose="02010509060101010101" pitchFamily="49" charset="-122"/>
              <a:ea typeface="幼圆" panose="02010509060101010101" pitchFamily="49" charset="-122"/>
              <a:cs typeface="Times New Roman" panose="02020603050405020304" pitchFamily="18" charset="0"/>
            </a:endParaRPr>
          </a:p>
        </p:txBody>
      </p:sp>
      <p:sp>
        <p:nvSpPr>
          <p:cNvPr id="91142" name="圆角矩形 16"/>
          <p:cNvSpPr>
            <a:spLocks noChangeArrowheads="1"/>
          </p:cNvSpPr>
          <p:nvPr/>
        </p:nvSpPr>
        <p:spPr bwMode="auto">
          <a:xfrm>
            <a:off x="1852613" y="5822950"/>
            <a:ext cx="549275" cy="631825"/>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50000"/>
              </a:lnSpc>
              <a:buClr>
                <a:srgbClr val="FF0000"/>
              </a:buClr>
            </a:pPr>
            <a:r>
              <a:rPr kumimoji="1" lang="en-US" altLang="zh-CN" sz="2400" b="1">
                <a:solidFill>
                  <a:srgbClr val="0033CC"/>
                </a:solidFill>
                <a:latin typeface="幼圆" panose="02010509060101010101" pitchFamily="49" charset="-122"/>
                <a:ea typeface="幼圆" panose="02010509060101010101" pitchFamily="49" charset="-122"/>
                <a:cs typeface="Times New Roman" panose="02020603050405020304" pitchFamily="18" charset="0"/>
              </a:rPr>
              <a:t>a</a:t>
            </a:r>
            <a:endParaRPr kumimoji="1" lang="zh-CN" altLang="en-US" sz="2400" b="1">
              <a:solidFill>
                <a:srgbClr val="0033CC"/>
              </a:solidFill>
              <a:latin typeface="幼圆" panose="02010509060101010101" pitchFamily="49" charset="-122"/>
              <a:ea typeface="幼圆" panose="02010509060101010101" pitchFamily="49" charset="-122"/>
              <a:cs typeface="Times New Roman" panose="02020603050405020304" pitchFamily="18" charset="0"/>
            </a:endParaRPr>
          </a:p>
        </p:txBody>
      </p:sp>
      <p:sp>
        <p:nvSpPr>
          <p:cNvPr id="91143" name="圆角矩形 16"/>
          <p:cNvSpPr>
            <a:spLocks noChangeArrowheads="1"/>
          </p:cNvSpPr>
          <p:nvPr/>
        </p:nvSpPr>
        <p:spPr bwMode="auto">
          <a:xfrm>
            <a:off x="3451225" y="5849938"/>
            <a:ext cx="549275" cy="631825"/>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50000"/>
              </a:lnSpc>
              <a:buClr>
                <a:srgbClr val="FF0000"/>
              </a:buClr>
            </a:pPr>
            <a:r>
              <a:rPr kumimoji="1" lang="en-US" altLang="zh-CN" sz="2400" b="1">
                <a:solidFill>
                  <a:srgbClr val="0033CC"/>
                </a:solidFill>
                <a:latin typeface="幼圆" panose="02010509060101010101" pitchFamily="49" charset="-122"/>
                <a:ea typeface="幼圆" panose="02010509060101010101" pitchFamily="49" charset="-122"/>
                <a:cs typeface="Times New Roman" panose="02020603050405020304" pitchFamily="18" charset="0"/>
              </a:rPr>
              <a:t>2</a:t>
            </a:r>
            <a:endParaRPr kumimoji="1" lang="zh-CN" altLang="en-US" sz="2400" b="1">
              <a:solidFill>
                <a:srgbClr val="0033CC"/>
              </a:solidFill>
              <a:latin typeface="幼圆" panose="02010509060101010101" pitchFamily="49" charset="-122"/>
              <a:ea typeface="幼圆" panose="02010509060101010101" pitchFamily="49" charset="-122"/>
              <a:cs typeface="Times New Roman" panose="02020603050405020304" pitchFamily="18" charset="0"/>
            </a:endParaRPr>
          </a:p>
        </p:txBody>
      </p:sp>
    </p:spTree>
  </p:cSld>
  <p:clrMapOvr>
    <a:masterClrMapping/>
  </p:clrMapOvr>
  <p:transition spd="slow">
    <p:split orient="vert"/>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 Box 5"/>
          <p:cNvSpPr txBox="1">
            <a:spLocks noChangeArrowheads="1"/>
          </p:cNvSpPr>
          <p:nvPr/>
        </p:nvSpPr>
        <p:spPr bwMode="auto">
          <a:xfrm>
            <a:off x="179388" y="173038"/>
            <a:ext cx="64087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zh-CN" altLang="en-US" sz="2800" b="1">
                <a:solidFill>
                  <a:srgbClr val="0033CC"/>
                </a:solidFill>
                <a:ea typeface="幼圆" panose="02010509060101010101" pitchFamily="49" charset="-122"/>
                <a:cs typeface="Times New Roman" panose="02020603050405020304" pitchFamily="18" charset="0"/>
              </a:rPr>
              <a:t>准平衡</a:t>
            </a:r>
            <a:r>
              <a:rPr lang="zh-CN" altLang="en-US" sz="2800" b="1">
                <a:solidFill>
                  <a:srgbClr val="FF0000"/>
                </a:solidFill>
                <a:ea typeface="幼圆" panose="02010509060101010101" pitchFamily="49" charset="-122"/>
                <a:cs typeface="Times New Roman" panose="02020603050405020304" pitchFamily="18" charset="0"/>
              </a:rPr>
              <a:t>过程</a:t>
            </a:r>
            <a:r>
              <a:rPr lang="en-US" altLang="zh-CN" sz="2000" b="1">
                <a:solidFill>
                  <a:srgbClr val="0033CC"/>
                </a:solidFill>
                <a:latin typeface="幼圆" panose="02010509060101010101" pitchFamily="49" charset="-122"/>
                <a:ea typeface="幼圆" panose="02010509060101010101" pitchFamily="49" charset="-122"/>
                <a:cs typeface="Times New Roman" panose="02020603050405020304" pitchFamily="18" charset="0"/>
              </a:rPr>
              <a:t>(</a:t>
            </a:r>
            <a:r>
              <a:rPr kumimoji="1" lang="en-US" altLang="zh-CN" sz="2000" b="1">
                <a:solidFill>
                  <a:srgbClr val="0033CC"/>
                </a:solidFill>
                <a:ea typeface="楷体_GB2312" pitchFamily="49" charset="-122"/>
                <a:cs typeface="Times New Roman" panose="02020603050405020304" pitchFamily="18" charset="0"/>
              </a:rPr>
              <a:t>Quasi-equilibrium process)</a:t>
            </a:r>
            <a:endParaRPr lang="zh-CN" altLang="en-US" sz="2800" b="1">
              <a:solidFill>
                <a:srgbClr val="FF0000"/>
              </a:solidFill>
              <a:ea typeface="幼圆" panose="02010509060101010101" pitchFamily="49" charset="-122"/>
              <a:cs typeface="Times New Roman" panose="02020603050405020304" pitchFamily="18" charset="0"/>
            </a:endParaRPr>
          </a:p>
        </p:txBody>
      </p:sp>
      <p:graphicFrame>
        <p:nvGraphicFramePr>
          <p:cNvPr id="93187" name="Object 1"/>
          <p:cNvGraphicFramePr>
            <a:graphicFrameLocks noChangeAspect="1"/>
          </p:cNvGraphicFramePr>
          <p:nvPr/>
        </p:nvGraphicFramePr>
        <p:xfrm>
          <a:off x="179388" y="1052513"/>
          <a:ext cx="4895850" cy="5240337"/>
        </p:xfrm>
        <a:graphic>
          <a:graphicData uri="http://schemas.openxmlformats.org/presentationml/2006/ole">
            <mc:AlternateContent xmlns:mc="http://schemas.openxmlformats.org/markup-compatibility/2006">
              <mc:Choice xmlns:v="urn:schemas-microsoft-com:vml" Requires="v">
                <p:oleObj spid="_x0000_s93235" name="BMP 图像" r:id="rId3" imgW="0" imgH="0" progId="Paint.Picture">
                  <p:embed/>
                </p:oleObj>
              </mc:Choice>
              <mc:Fallback>
                <p:oleObj name="BMP 图像" r:id="rId3" imgW="0" imgH="0" progId="Paint.Picture">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1052513"/>
                        <a:ext cx="4895850" cy="524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3188" name="圆角矩形 16"/>
          <p:cNvSpPr>
            <a:spLocks noChangeArrowheads="1"/>
          </p:cNvSpPr>
          <p:nvPr/>
        </p:nvSpPr>
        <p:spPr bwMode="auto">
          <a:xfrm>
            <a:off x="2627313" y="5084763"/>
            <a:ext cx="2016125" cy="6477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50000"/>
              </a:lnSpc>
              <a:buClr>
                <a:srgbClr val="FF0000"/>
              </a:buClr>
            </a:pPr>
            <a:r>
              <a:rPr kumimoji="1" lang="zh-CN" altLang="en-US" b="1">
                <a:solidFill>
                  <a:srgbClr val="0033CC"/>
                </a:solidFill>
                <a:latin typeface="幼圆" panose="02010509060101010101" pitchFamily="49" charset="-122"/>
                <a:ea typeface="幼圆" panose="02010509060101010101" pitchFamily="49" charset="-122"/>
                <a:cs typeface="Times New Roman" panose="02020603050405020304" pitchFamily="18" charset="0"/>
              </a:rPr>
              <a:t>外界压力</a:t>
            </a:r>
            <a:endParaRPr kumimoji="1" lang="en-US" altLang="zh-CN" b="1">
              <a:solidFill>
                <a:srgbClr val="0033CC"/>
              </a:solidFill>
              <a:latin typeface="幼圆" panose="02010509060101010101" pitchFamily="49" charset="-122"/>
              <a:ea typeface="幼圆" panose="02010509060101010101" pitchFamily="49" charset="-122"/>
              <a:cs typeface="Times New Roman" panose="02020603050405020304" pitchFamily="18" charset="0"/>
            </a:endParaRPr>
          </a:p>
          <a:p>
            <a:pPr algn="ctr">
              <a:lnSpc>
                <a:spcPct val="150000"/>
              </a:lnSpc>
              <a:buClr>
                <a:srgbClr val="FF0000"/>
              </a:buClr>
            </a:pPr>
            <a:r>
              <a:rPr kumimoji="1" lang="en-US" altLang="zh-CN" b="1">
                <a:solidFill>
                  <a:srgbClr val="0033CC"/>
                </a:solidFill>
                <a:latin typeface="幼圆" panose="02010509060101010101" pitchFamily="49" charset="-122"/>
                <a:ea typeface="幼圆" panose="02010509060101010101" pitchFamily="49" charset="-122"/>
                <a:cs typeface="Times New Roman" panose="02020603050405020304" pitchFamily="18" charset="0"/>
              </a:rPr>
              <a:t>+</a:t>
            </a:r>
            <a:r>
              <a:rPr kumimoji="1" lang="zh-CN" altLang="en-US" b="1">
                <a:solidFill>
                  <a:srgbClr val="0033CC"/>
                </a:solidFill>
                <a:latin typeface="幼圆" panose="02010509060101010101" pitchFamily="49" charset="-122"/>
                <a:ea typeface="幼圆" panose="02010509060101010101" pitchFamily="49" charset="-122"/>
                <a:cs typeface="Times New Roman" panose="02020603050405020304" pitchFamily="18" charset="0"/>
              </a:rPr>
              <a:t>摩擦阻力</a:t>
            </a:r>
          </a:p>
        </p:txBody>
      </p:sp>
      <p:sp>
        <p:nvSpPr>
          <p:cNvPr id="93189" name="圆角矩形 16"/>
          <p:cNvSpPr>
            <a:spLocks noChangeArrowheads="1"/>
          </p:cNvSpPr>
          <p:nvPr/>
        </p:nvSpPr>
        <p:spPr bwMode="auto">
          <a:xfrm>
            <a:off x="450850" y="5157788"/>
            <a:ext cx="2016125" cy="6477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50000"/>
              </a:lnSpc>
              <a:buClr>
                <a:srgbClr val="FF0000"/>
              </a:buClr>
            </a:pPr>
            <a:r>
              <a:rPr kumimoji="1" lang="zh-CN" altLang="en-US" b="1">
                <a:solidFill>
                  <a:srgbClr val="0033CC"/>
                </a:solidFill>
                <a:latin typeface="幼圆" panose="02010509060101010101" pitchFamily="49" charset="-122"/>
                <a:ea typeface="幼圆" panose="02010509060101010101" pitchFamily="49" charset="-122"/>
                <a:cs typeface="Times New Roman" panose="02020603050405020304" pitchFamily="18" charset="0"/>
              </a:rPr>
              <a:t>气体压力</a:t>
            </a:r>
          </a:p>
        </p:txBody>
      </p:sp>
      <p:sp>
        <p:nvSpPr>
          <p:cNvPr id="93190" name="圆角矩形 16"/>
          <p:cNvSpPr>
            <a:spLocks noChangeArrowheads="1"/>
          </p:cNvSpPr>
          <p:nvPr/>
        </p:nvSpPr>
        <p:spPr bwMode="auto">
          <a:xfrm>
            <a:off x="684213" y="1196975"/>
            <a:ext cx="558800" cy="6477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50000"/>
              </a:lnSpc>
              <a:buClr>
                <a:srgbClr val="FF0000"/>
              </a:buClr>
            </a:pPr>
            <a:r>
              <a:rPr kumimoji="1" lang="en-US" altLang="zh-CN" sz="2400" b="1">
                <a:solidFill>
                  <a:srgbClr val="0033CC"/>
                </a:solidFill>
                <a:latin typeface="幼圆" panose="02010509060101010101" pitchFamily="49" charset="-122"/>
                <a:ea typeface="幼圆" panose="02010509060101010101" pitchFamily="49" charset="-122"/>
                <a:cs typeface="Times New Roman" panose="02020603050405020304" pitchFamily="18" charset="0"/>
              </a:rPr>
              <a:t>1</a:t>
            </a:r>
            <a:endParaRPr kumimoji="1" lang="zh-CN" altLang="en-US" sz="2400" b="1">
              <a:solidFill>
                <a:srgbClr val="0033CC"/>
              </a:solidFill>
              <a:latin typeface="幼圆" panose="02010509060101010101" pitchFamily="49" charset="-122"/>
              <a:ea typeface="幼圆" panose="02010509060101010101" pitchFamily="49" charset="-122"/>
              <a:cs typeface="Times New Roman" panose="02020603050405020304" pitchFamily="18" charset="0"/>
            </a:endParaRPr>
          </a:p>
        </p:txBody>
      </p:sp>
      <p:sp>
        <p:nvSpPr>
          <p:cNvPr id="93191" name="圆角矩形 16"/>
          <p:cNvSpPr>
            <a:spLocks noChangeArrowheads="1"/>
          </p:cNvSpPr>
          <p:nvPr/>
        </p:nvSpPr>
        <p:spPr bwMode="auto">
          <a:xfrm>
            <a:off x="3708400" y="2924175"/>
            <a:ext cx="558800" cy="6477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50000"/>
              </a:lnSpc>
              <a:buClr>
                <a:srgbClr val="FF0000"/>
              </a:buClr>
            </a:pPr>
            <a:r>
              <a:rPr kumimoji="1" lang="en-US" altLang="zh-CN" sz="2400" b="1">
                <a:solidFill>
                  <a:srgbClr val="0033CC"/>
                </a:solidFill>
                <a:latin typeface="幼圆" panose="02010509060101010101" pitchFamily="49" charset="-122"/>
                <a:ea typeface="幼圆" panose="02010509060101010101" pitchFamily="49" charset="-122"/>
                <a:cs typeface="Times New Roman" panose="02020603050405020304" pitchFamily="18" charset="0"/>
              </a:rPr>
              <a:t>2</a:t>
            </a:r>
            <a:endParaRPr kumimoji="1" lang="zh-CN" altLang="en-US" sz="2400" b="1">
              <a:solidFill>
                <a:srgbClr val="0033CC"/>
              </a:solidFill>
              <a:latin typeface="幼圆" panose="02010509060101010101" pitchFamily="49" charset="-122"/>
              <a:ea typeface="幼圆" panose="02010509060101010101" pitchFamily="49" charset="-122"/>
              <a:cs typeface="Times New Roman" panose="02020603050405020304" pitchFamily="18" charset="0"/>
            </a:endParaRPr>
          </a:p>
        </p:txBody>
      </p:sp>
      <p:sp>
        <p:nvSpPr>
          <p:cNvPr id="93192" name="圆角矩形 16"/>
          <p:cNvSpPr>
            <a:spLocks noChangeArrowheads="1"/>
          </p:cNvSpPr>
          <p:nvPr/>
        </p:nvSpPr>
        <p:spPr bwMode="auto">
          <a:xfrm>
            <a:off x="915988" y="1411288"/>
            <a:ext cx="558800" cy="6477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50000"/>
              </a:lnSpc>
              <a:buClr>
                <a:srgbClr val="FF0000"/>
              </a:buClr>
            </a:pPr>
            <a:r>
              <a:rPr kumimoji="1" lang="en-US" altLang="zh-CN" sz="2400" b="1">
                <a:solidFill>
                  <a:srgbClr val="0033CC"/>
                </a:solidFill>
                <a:latin typeface="幼圆" panose="02010509060101010101" pitchFamily="49" charset="-122"/>
                <a:ea typeface="幼圆" panose="02010509060101010101" pitchFamily="49" charset="-122"/>
                <a:cs typeface="Times New Roman" panose="02020603050405020304" pitchFamily="18" charset="0"/>
              </a:rPr>
              <a:t>a</a:t>
            </a:r>
            <a:endParaRPr kumimoji="1" lang="zh-CN" altLang="en-US" sz="2400" b="1">
              <a:solidFill>
                <a:srgbClr val="0033CC"/>
              </a:solidFill>
              <a:latin typeface="幼圆" panose="02010509060101010101" pitchFamily="49" charset="-122"/>
              <a:ea typeface="幼圆" panose="02010509060101010101" pitchFamily="49" charset="-122"/>
              <a:cs typeface="Times New Roman" panose="02020603050405020304" pitchFamily="18" charset="0"/>
            </a:endParaRPr>
          </a:p>
        </p:txBody>
      </p:sp>
      <p:sp>
        <p:nvSpPr>
          <p:cNvPr id="93193" name="椭圆 9"/>
          <p:cNvSpPr>
            <a:spLocks noChangeArrowheads="1"/>
          </p:cNvSpPr>
          <p:nvPr/>
        </p:nvSpPr>
        <p:spPr bwMode="auto">
          <a:xfrm>
            <a:off x="890588" y="1773238"/>
            <a:ext cx="144462" cy="142875"/>
          </a:xfrm>
          <a:prstGeom prst="ellipse">
            <a:avLst/>
          </a:prstGeom>
          <a:solidFill>
            <a:schemeClr val="tx1"/>
          </a:solidFill>
          <a:ln w="9525" algn="ctr">
            <a:solidFill>
              <a:schemeClr val="tx1"/>
            </a:solidFill>
            <a:round/>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93194" name="椭圆 10"/>
          <p:cNvSpPr>
            <a:spLocks noChangeArrowheads="1"/>
          </p:cNvSpPr>
          <p:nvPr/>
        </p:nvSpPr>
        <p:spPr bwMode="auto">
          <a:xfrm>
            <a:off x="3943350" y="3500438"/>
            <a:ext cx="144463" cy="144462"/>
          </a:xfrm>
          <a:prstGeom prst="ellipse">
            <a:avLst/>
          </a:prstGeom>
          <a:solidFill>
            <a:schemeClr val="tx1"/>
          </a:solidFill>
          <a:ln w="9525" algn="ctr">
            <a:solidFill>
              <a:schemeClr val="tx1"/>
            </a:solidFill>
            <a:round/>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93195" name="圆角矩形 6"/>
          <p:cNvSpPr>
            <a:spLocks noChangeArrowheads="1"/>
          </p:cNvSpPr>
          <p:nvPr/>
        </p:nvSpPr>
        <p:spPr bwMode="auto">
          <a:xfrm>
            <a:off x="5130800" y="836613"/>
            <a:ext cx="3833813" cy="5456237"/>
          </a:xfrm>
          <a:prstGeom prst="roundRect">
            <a:avLst>
              <a:gd name="adj" fmla="val 16667"/>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just">
              <a:lnSpc>
                <a:spcPct val="150000"/>
              </a:lnSpc>
              <a:buClr>
                <a:srgbClr val="FF0000"/>
              </a:buClr>
              <a:buFont typeface="Wingdings" panose="05000000000000000000" pitchFamily="2" charset="2"/>
              <a:buChar char="u"/>
            </a:pPr>
            <a:r>
              <a:rPr kumimoji="1" lang="zh-CN" altLang="en-US" b="1">
                <a:latin typeface="幼圆" panose="02010509060101010101" pitchFamily="49" charset="-122"/>
                <a:ea typeface="幼圆" panose="02010509060101010101" pitchFamily="49" charset="-122"/>
                <a:cs typeface="Times New Roman" panose="02020603050405020304" pitchFamily="18" charset="0"/>
              </a:rPr>
              <a:t>当外界作用的</a:t>
            </a:r>
            <a:r>
              <a:rPr kumimoji="1" lang="zh-CN" altLang="en-US" b="1">
                <a:solidFill>
                  <a:srgbClr val="0033CC"/>
                </a:solidFill>
                <a:latin typeface="幼圆" panose="02010509060101010101" pitchFamily="49" charset="-122"/>
                <a:ea typeface="幼圆" panose="02010509060101010101" pitchFamily="49" charset="-122"/>
                <a:cs typeface="Times New Roman" panose="02020603050405020304" pitchFamily="18" charset="0"/>
              </a:rPr>
              <a:t>力</a:t>
            </a:r>
            <a:r>
              <a:rPr kumimoji="1" lang="zh-CN" altLang="en-US" b="1">
                <a:latin typeface="幼圆" panose="02010509060101010101" pitchFamily="49" charset="-122"/>
                <a:ea typeface="幼圆" panose="02010509060101010101" pitchFamily="49" charset="-122"/>
                <a:cs typeface="Times New Roman" panose="02020603050405020304" pitchFamily="18" charset="0"/>
              </a:rPr>
              <a:t>每次只改变一个</a:t>
            </a:r>
            <a:r>
              <a:rPr kumimoji="1" lang="zh-CN" altLang="en-US" b="1">
                <a:solidFill>
                  <a:srgbClr val="FF0000"/>
                </a:solidFill>
                <a:latin typeface="幼圆" panose="02010509060101010101" pitchFamily="49" charset="-122"/>
                <a:ea typeface="幼圆" panose="02010509060101010101" pitchFamily="49" charset="-122"/>
                <a:cs typeface="Times New Roman" panose="02020603050405020304" pitchFamily="18" charset="0"/>
              </a:rPr>
              <a:t>微量</a:t>
            </a:r>
            <a:r>
              <a:rPr kumimoji="1" lang="zh-CN" altLang="en-US" b="1">
                <a:latin typeface="幼圆" panose="02010509060101010101" pitchFamily="49" charset="-122"/>
                <a:ea typeface="幼圆" panose="02010509060101010101" pitchFamily="49" charset="-122"/>
                <a:cs typeface="Times New Roman" panose="02020603050405020304" pitchFamily="18" charset="0"/>
              </a:rPr>
              <a:t>，而且，在两次改变之间，有大于弛豫时间的时间间隔，则工质每次偏离平衡状态极少，而且很快又重新恢复了平衡。整个状态变化过程中，工质好像始终没有离开平衡状态。外界</a:t>
            </a:r>
            <a:r>
              <a:rPr kumimoji="1" lang="zh-CN" altLang="en-US" b="1">
                <a:solidFill>
                  <a:srgbClr val="0033CC"/>
                </a:solidFill>
                <a:latin typeface="幼圆" panose="02010509060101010101" pitchFamily="49" charset="-122"/>
                <a:ea typeface="幼圆" panose="02010509060101010101" pitchFamily="49" charset="-122"/>
                <a:cs typeface="Times New Roman" panose="02020603050405020304" pitchFamily="18" charset="0"/>
              </a:rPr>
              <a:t>温度</a:t>
            </a:r>
            <a:r>
              <a:rPr kumimoji="1" lang="zh-CN" altLang="en-US" b="1">
                <a:latin typeface="幼圆" panose="02010509060101010101" pitchFamily="49" charset="-122"/>
                <a:ea typeface="幼圆" panose="02010509060101010101" pitchFamily="49" charset="-122"/>
                <a:cs typeface="Times New Roman" panose="02020603050405020304" pitchFamily="18" charset="0"/>
              </a:rPr>
              <a:t>的变化也遵循这样一个方式。</a:t>
            </a:r>
            <a:endParaRPr kumimoji="1" lang="en-US" altLang="zh-CN" b="1">
              <a:latin typeface="幼圆" panose="02010509060101010101" pitchFamily="49" charset="-122"/>
              <a:ea typeface="幼圆" panose="02010509060101010101" pitchFamily="49" charset="-122"/>
              <a:cs typeface="Times New Roman" panose="02020603050405020304" pitchFamily="18" charset="0"/>
            </a:endParaRPr>
          </a:p>
          <a:p>
            <a:pPr algn="just">
              <a:lnSpc>
                <a:spcPct val="150000"/>
              </a:lnSpc>
              <a:buClr>
                <a:srgbClr val="FF0000"/>
              </a:buClr>
              <a:buFont typeface="Wingdings" panose="05000000000000000000" pitchFamily="2" charset="2"/>
              <a:buChar char="u"/>
            </a:pPr>
            <a:r>
              <a:rPr kumimoji="1" lang="zh-CN" altLang="en-US" b="1">
                <a:latin typeface="幼圆" panose="02010509060101010101" pitchFamily="49" charset="-122"/>
                <a:ea typeface="幼圆" panose="02010509060101010101" pitchFamily="49" charset="-122"/>
                <a:cs typeface="Times New Roman" panose="02020603050405020304" pitchFamily="18" charset="0"/>
              </a:rPr>
              <a:t>气体从状态</a:t>
            </a:r>
            <a:r>
              <a:rPr kumimoji="1" lang="en-US" altLang="zh-CN" b="1">
                <a:latin typeface="幼圆" panose="02010509060101010101" pitchFamily="49" charset="-122"/>
                <a:ea typeface="幼圆" panose="02010509060101010101" pitchFamily="49" charset="-122"/>
                <a:cs typeface="Times New Roman" panose="02020603050405020304" pitchFamily="18" charset="0"/>
              </a:rPr>
              <a:t>1</a:t>
            </a:r>
            <a:r>
              <a:rPr kumimoji="1" lang="zh-CN" altLang="en-US" b="1">
                <a:latin typeface="幼圆" panose="02010509060101010101" pitchFamily="49" charset="-122"/>
                <a:ea typeface="幼圆" panose="02010509060101010101" pitchFamily="49" charset="-122"/>
                <a:cs typeface="Times New Roman" panose="02020603050405020304" pitchFamily="18" charset="0"/>
              </a:rPr>
              <a:t>变化到状态</a:t>
            </a:r>
            <a:r>
              <a:rPr kumimoji="1" lang="en-US" altLang="zh-CN" b="1">
                <a:latin typeface="幼圆" panose="02010509060101010101" pitchFamily="49" charset="-122"/>
                <a:ea typeface="幼圆" panose="02010509060101010101" pitchFamily="49" charset="-122"/>
                <a:cs typeface="Times New Roman" panose="02020603050405020304" pitchFamily="18" charset="0"/>
              </a:rPr>
              <a:t>2</a:t>
            </a:r>
            <a:r>
              <a:rPr kumimoji="1" lang="zh-CN" altLang="en-US" b="1">
                <a:latin typeface="幼圆" panose="02010509060101010101" pitchFamily="49" charset="-122"/>
                <a:ea typeface="幼圆" panose="02010509060101010101" pitchFamily="49" charset="-122"/>
                <a:cs typeface="Times New Roman" panose="02020603050405020304" pitchFamily="18" charset="0"/>
              </a:rPr>
              <a:t>的过程中，每一个中间状态都近似为平衡状态。</a:t>
            </a:r>
            <a:r>
              <a:rPr kumimoji="1" lang="en-US" altLang="zh-CN" b="1">
                <a:latin typeface="幼圆" panose="02010509060101010101" pitchFamily="49" charset="-122"/>
                <a:ea typeface="幼圆" panose="02010509060101010101" pitchFamily="49" charset="-122"/>
                <a:cs typeface="Times New Roman" panose="02020603050405020304" pitchFamily="18" charset="0"/>
              </a:rPr>
              <a:t> </a:t>
            </a:r>
            <a:r>
              <a:rPr kumimoji="1" lang="zh-CN" altLang="en-US" b="1">
                <a:solidFill>
                  <a:srgbClr val="0033CC"/>
                </a:solidFill>
                <a:latin typeface="幼圆" panose="02010509060101010101" pitchFamily="49" charset="-122"/>
                <a:ea typeface="幼圆" panose="02010509060101010101" pitchFamily="49" charset="-122"/>
                <a:cs typeface="Times New Roman" panose="02020603050405020304" pitchFamily="18" charset="0"/>
              </a:rPr>
              <a:t>→准平衡过程</a:t>
            </a:r>
            <a:endParaRPr kumimoji="1" lang="en-US" altLang="zh-CN" b="1">
              <a:solidFill>
                <a:srgbClr val="0033CC"/>
              </a:solidFill>
              <a:latin typeface="幼圆" panose="02010509060101010101" pitchFamily="49" charset="-122"/>
              <a:ea typeface="幼圆" panose="02010509060101010101" pitchFamily="49" charset="-122"/>
              <a:cs typeface="Times New Roman" panose="02020603050405020304" pitchFamily="18" charset="0"/>
            </a:endParaRPr>
          </a:p>
          <a:p>
            <a:pPr algn="just">
              <a:lnSpc>
                <a:spcPct val="150000"/>
              </a:lnSpc>
              <a:buClr>
                <a:srgbClr val="FF0000"/>
              </a:buClr>
            </a:pPr>
            <a:r>
              <a:rPr kumimoji="1" lang="en-US" altLang="zh-CN" b="1">
                <a:solidFill>
                  <a:srgbClr val="0033CC"/>
                </a:solidFill>
                <a:latin typeface="幼圆" panose="02010509060101010101" pitchFamily="49" charset="-122"/>
                <a:ea typeface="幼圆" panose="02010509060101010101" pitchFamily="49" charset="-122"/>
                <a:cs typeface="Times New Roman" panose="02020603050405020304" pitchFamily="18" charset="0"/>
              </a:rPr>
              <a:t> </a:t>
            </a:r>
            <a:r>
              <a:rPr kumimoji="1" lang="en-US" altLang="zh-CN" b="1">
                <a:solidFill>
                  <a:srgbClr val="FF0000"/>
                </a:solidFill>
                <a:ea typeface="幼圆" panose="02010509060101010101" pitchFamily="49" charset="-122"/>
                <a:cs typeface="Times New Roman" panose="02020603050405020304" pitchFamily="18" charset="0"/>
              </a:rPr>
              <a:t>P-V</a:t>
            </a:r>
            <a:r>
              <a:rPr kumimoji="1" lang="zh-CN" altLang="en-US" b="1">
                <a:solidFill>
                  <a:srgbClr val="FF0000"/>
                </a:solidFill>
                <a:ea typeface="幼圆" panose="02010509060101010101" pitchFamily="49" charset="-122"/>
                <a:cs typeface="Times New Roman" panose="02020603050405020304" pitchFamily="18" charset="0"/>
              </a:rPr>
              <a:t>图上能用</a:t>
            </a:r>
            <a:r>
              <a:rPr kumimoji="1" lang="zh-CN" altLang="en-US" b="1">
                <a:solidFill>
                  <a:srgbClr val="0033CC"/>
                </a:solidFill>
                <a:ea typeface="幼圆" panose="02010509060101010101" pitchFamily="49" charset="-122"/>
                <a:cs typeface="Times New Roman" panose="02020603050405020304" pitchFamily="18" charset="0"/>
              </a:rPr>
              <a:t>连续的线</a:t>
            </a:r>
            <a:r>
              <a:rPr kumimoji="1" lang="zh-CN" altLang="en-US" b="1">
                <a:solidFill>
                  <a:srgbClr val="FF0000"/>
                </a:solidFill>
                <a:ea typeface="幼圆" panose="02010509060101010101" pitchFamily="49" charset="-122"/>
                <a:cs typeface="Times New Roman" panose="02020603050405020304" pitchFamily="18" charset="0"/>
              </a:rPr>
              <a:t>表示，</a:t>
            </a:r>
          </a:p>
        </p:txBody>
      </p:sp>
      <p:sp>
        <p:nvSpPr>
          <p:cNvPr id="93196" name="椭圆 15"/>
          <p:cNvSpPr>
            <a:spLocks noChangeArrowheads="1"/>
          </p:cNvSpPr>
          <p:nvPr/>
        </p:nvSpPr>
        <p:spPr bwMode="auto">
          <a:xfrm>
            <a:off x="1203325" y="1989138"/>
            <a:ext cx="142875" cy="144462"/>
          </a:xfrm>
          <a:prstGeom prst="ellipse">
            <a:avLst/>
          </a:prstGeom>
          <a:solidFill>
            <a:srgbClr val="FFC000"/>
          </a:solidFill>
          <a:ln w="9525" algn="ctr">
            <a:solidFill>
              <a:schemeClr val="tx1"/>
            </a:solidFill>
            <a:round/>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93197" name="椭圆 16"/>
          <p:cNvSpPr>
            <a:spLocks noChangeArrowheads="1"/>
          </p:cNvSpPr>
          <p:nvPr/>
        </p:nvSpPr>
        <p:spPr bwMode="auto">
          <a:xfrm>
            <a:off x="1481138" y="2168525"/>
            <a:ext cx="144462" cy="144463"/>
          </a:xfrm>
          <a:prstGeom prst="ellipse">
            <a:avLst/>
          </a:prstGeom>
          <a:solidFill>
            <a:srgbClr val="FFC000"/>
          </a:solidFill>
          <a:ln w="9525" algn="ctr">
            <a:solidFill>
              <a:schemeClr val="tx1"/>
            </a:solidFill>
            <a:round/>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93198" name="椭圆 17"/>
          <p:cNvSpPr>
            <a:spLocks noChangeArrowheads="1"/>
          </p:cNvSpPr>
          <p:nvPr/>
        </p:nvSpPr>
        <p:spPr bwMode="auto">
          <a:xfrm>
            <a:off x="1614488" y="2290763"/>
            <a:ext cx="144462" cy="144462"/>
          </a:xfrm>
          <a:prstGeom prst="ellipse">
            <a:avLst/>
          </a:prstGeom>
          <a:solidFill>
            <a:srgbClr val="FFC000"/>
          </a:solidFill>
          <a:ln w="9525" algn="ctr">
            <a:solidFill>
              <a:schemeClr val="tx1"/>
            </a:solidFill>
            <a:round/>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93199" name="椭圆 18"/>
          <p:cNvSpPr>
            <a:spLocks noChangeArrowheads="1"/>
          </p:cNvSpPr>
          <p:nvPr/>
        </p:nvSpPr>
        <p:spPr bwMode="auto">
          <a:xfrm>
            <a:off x="1770063" y="2397125"/>
            <a:ext cx="144462" cy="144463"/>
          </a:xfrm>
          <a:prstGeom prst="ellipse">
            <a:avLst/>
          </a:prstGeom>
          <a:solidFill>
            <a:srgbClr val="FFC000"/>
          </a:solidFill>
          <a:ln w="9525" algn="ctr">
            <a:solidFill>
              <a:schemeClr val="tx1"/>
            </a:solidFill>
            <a:round/>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93200" name="椭圆 19"/>
          <p:cNvSpPr>
            <a:spLocks noChangeArrowheads="1"/>
          </p:cNvSpPr>
          <p:nvPr/>
        </p:nvSpPr>
        <p:spPr bwMode="auto">
          <a:xfrm>
            <a:off x="2081213" y="2587625"/>
            <a:ext cx="144462" cy="142875"/>
          </a:xfrm>
          <a:prstGeom prst="ellipse">
            <a:avLst/>
          </a:prstGeom>
          <a:solidFill>
            <a:srgbClr val="FFC000"/>
          </a:solidFill>
          <a:ln w="9525" algn="ctr">
            <a:solidFill>
              <a:schemeClr val="tx1"/>
            </a:solidFill>
            <a:round/>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93201" name="椭圆 20"/>
          <p:cNvSpPr>
            <a:spLocks noChangeArrowheads="1"/>
          </p:cNvSpPr>
          <p:nvPr/>
        </p:nvSpPr>
        <p:spPr bwMode="auto">
          <a:xfrm>
            <a:off x="2628900" y="2909888"/>
            <a:ext cx="142875" cy="142875"/>
          </a:xfrm>
          <a:prstGeom prst="ellipse">
            <a:avLst/>
          </a:prstGeom>
          <a:solidFill>
            <a:srgbClr val="FFC000"/>
          </a:solidFill>
          <a:ln w="9525" algn="ctr">
            <a:solidFill>
              <a:schemeClr val="tx1"/>
            </a:solidFill>
            <a:round/>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93202" name="椭圆 21"/>
          <p:cNvSpPr>
            <a:spLocks noChangeArrowheads="1"/>
          </p:cNvSpPr>
          <p:nvPr/>
        </p:nvSpPr>
        <p:spPr bwMode="auto">
          <a:xfrm>
            <a:off x="2790825" y="2997200"/>
            <a:ext cx="142875" cy="144463"/>
          </a:xfrm>
          <a:prstGeom prst="ellipse">
            <a:avLst/>
          </a:prstGeom>
          <a:solidFill>
            <a:srgbClr val="FFC000"/>
          </a:solidFill>
          <a:ln w="9525" algn="ctr">
            <a:solidFill>
              <a:schemeClr val="tx1"/>
            </a:solidFill>
            <a:round/>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93203" name="椭圆 22"/>
          <p:cNvSpPr>
            <a:spLocks noChangeArrowheads="1"/>
          </p:cNvSpPr>
          <p:nvPr/>
        </p:nvSpPr>
        <p:spPr bwMode="auto">
          <a:xfrm>
            <a:off x="2947988" y="3068638"/>
            <a:ext cx="144462" cy="144462"/>
          </a:xfrm>
          <a:prstGeom prst="ellipse">
            <a:avLst/>
          </a:prstGeom>
          <a:solidFill>
            <a:srgbClr val="FFC000"/>
          </a:solidFill>
          <a:ln w="9525" algn="ctr">
            <a:solidFill>
              <a:schemeClr val="tx1"/>
            </a:solidFill>
            <a:round/>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93204" name="椭圆 23"/>
          <p:cNvSpPr>
            <a:spLocks noChangeArrowheads="1"/>
          </p:cNvSpPr>
          <p:nvPr/>
        </p:nvSpPr>
        <p:spPr bwMode="auto">
          <a:xfrm>
            <a:off x="3106738" y="3141663"/>
            <a:ext cx="142875" cy="144462"/>
          </a:xfrm>
          <a:prstGeom prst="ellipse">
            <a:avLst/>
          </a:prstGeom>
          <a:solidFill>
            <a:srgbClr val="FFC000"/>
          </a:solidFill>
          <a:ln w="9525" algn="ctr">
            <a:solidFill>
              <a:schemeClr val="tx1"/>
            </a:solidFill>
            <a:round/>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93205" name="椭圆 24"/>
          <p:cNvSpPr>
            <a:spLocks noChangeArrowheads="1"/>
          </p:cNvSpPr>
          <p:nvPr/>
        </p:nvSpPr>
        <p:spPr bwMode="auto">
          <a:xfrm>
            <a:off x="3287713" y="3227388"/>
            <a:ext cx="142875" cy="144462"/>
          </a:xfrm>
          <a:prstGeom prst="ellipse">
            <a:avLst/>
          </a:prstGeom>
          <a:solidFill>
            <a:srgbClr val="FFC000"/>
          </a:solidFill>
          <a:ln w="9525" algn="ctr">
            <a:solidFill>
              <a:schemeClr val="tx1"/>
            </a:solidFill>
            <a:round/>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93206" name="椭圆 25"/>
          <p:cNvSpPr>
            <a:spLocks noChangeArrowheads="1"/>
          </p:cNvSpPr>
          <p:nvPr/>
        </p:nvSpPr>
        <p:spPr bwMode="auto">
          <a:xfrm>
            <a:off x="3598863" y="3384550"/>
            <a:ext cx="144462" cy="142875"/>
          </a:xfrm>
          <a:prstGeom prst="ellipse">
            <a:avLst/>
          </a:prstGeom>
          <a:solidFill>
            <a:srgbClr val="FFC000"/>
          </a:solidFill>
          <a:ln w="9525" algn="ctr">
            <a:solidFill>
              <a:schemeClr val="tx1"/>
            </a:solidFill>
            <a:round/>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93207" name="椭圆 26"/>
          <p:cNvSpPr>
            <a:spLocks noChangeArrowheads="1"/>
          </p:cNvSpPr>
          <p:nvPr/>
        </p:nvSpPr>
        <p:spPr bwMode="auto">
          <a:xfrm>
            <a:off x="3763963" y="3429000"/>
            <a:ext cx="142875" cy="142875"/>
          </a:xfrm>
          <a:prstGeom prst="ellipse">
            <a:avLst/>
          </a:prstGeom>
          <a:solidFill>
            <a:srgbClr val="FFC000"/>
          </a:solidFill>
          <a:ln w="9525" algn="ctr">
            <a:solidFill>
              <a:schemeClr val="tx1"/>
            </a:solidFill>
            <a:round/>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93208" name="椭圆 27"/>
          <p:cNvSpPr>
            <a:spLocks noChangeArrowheads="1"/>
          </p:cNvSpPr>
          <p:nvPr/>
        </p:nvSpPr>
        <p:spPr bwMode="auto">
          <a:xfrm>
            <a:off x="1035050" y="1871663"/>
            <a:ext cx="144463" cy="144462"/>
          </a:xfrm>
          <a:prstGeom prst="ellipse">
            <a:avLst/>
          </a:prstGeom>
          <a:solidFill>
            <a:srgbClr val="FFC000"/>
          </a:solidFill>
          <a:ln w="9525" algn="ctr">
            <a:solidFill>
              <a:schemeClr val="tx1"/>
            </a:solidFill>
            <a:round/>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93209" name="椭圆 48"/>
          <p:cNvSpPr>
            <a:spLocks noChangeArrowheads="1"/>
          </p:cNvSpPr>
          <p:nvPr/>
        </p:nvSpPr>
        <p:spPr bwMode="auto">
          <a:xfrm>
            <a:off x="1330325" y="2082800"/>
            <a:ext cx="144463" cy="144463"/>
          </a:xfrm>
          <a:prstGeom prst="ellipse">
            <a:avLst/>
          </a:prstGeom>
          <a:solidFill>
            <a:srgbClr val="FFC000"/>
          </a:solidFill>
          <a:ln w="9525" algn="ctr">
            <a:solidFill>
              <a:schemeClr val="tx1"/>
            </a:solidFill>
            <a:round/>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93210" name="椭圆 49"/>
          <p:cNvSpPr>
            <a:spLocks noChangeArrowheads="1"/>
          </p:cNvSpPr>
          <p:nvPr/>
        </p:nvSpPr>
        <p:spPr bwMode="auto">
          <a:xfrm>
            <a:off x="1922463" y="2514600"/>
            <a:ext cx="144462" cy="144463"/>
          </a:xfrm>
          <a:prstGeom prst="ellipse">
            <a:avLst/>
          </a:prstGeom>
          <a:solidFill>
            <a:srgbClr val="FFC000"/>
          </a:solidFill>
          <a:ln w="9525" algn="ctr">
            <a:solidFill>
              <a:schemeClr val="tx1"/>
            </a:solidFill>
            <a:round/>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93211" name="椭圆 50"/>
          <p:cNvSpPr>
            <a:spLocks noChangeArrowheads="1"/>
          </p:cNvSpPr>
          <p:nvPr/>
        </p:nvSpPr>
        <p:spPr bwMode="auto">
          <a:xfrm>
            <a:off x="2222500" y="2693988"/>
            <a:ext cx="144463" cy="142875"/>
          </a:xfrm>
          <a:prstGeom prst="ellipse">
            <a:avLst/>
          </a:prstGeom>
          <a:solidFill>
            <a:srgbClr val="FFC000"/>
          </a:solidFill>
          <a:ln w="9525" algn="ctr">
            <a:solidFill>
              <a:schemeClr val="tx1"/>
            </a:solidFill>
            <a:round/>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93212" name="椭圆 51"/>
          <p:cNvSpPr>
            <a:spLocks noChangeArrowheads="1"/>
          </p:cNvSpPr>
          <p:nvPr/>
        </p:nvSpPr>
        <p:spPr bwMode="auto">
          <a:xfrm>
            <a:off x="2489200" y="2836863"/>
            <a:ext cx="142875" cy="144462"/>
          </a:xfrm>
          <a:prstGeom prst="ellipse">
            <a:avLst/>
          </a:prstGeom>
          <a:solidFill>
            <a:srgbClr val="FFC000"/>
          </a:solidFill>
          <a:ln w="9525" algn="ctr">
            <a:solidFill>
              <a:schemeClr val="tx1"/>
            </a:solidFill>
            <a:round/>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93213" name="椭圆 52"/>
          <p:cNvSpPr>
            <a:spLocks noChangeArrowheads="1"/>
          </p:cNvSpPr>
          <p:nvPr/>
        </p:nvSpPr>
        <p:spPr bwMode="auto">
          <a:xfrm>
            <a:off x="3430588" y="3317875"/>
            <a:ext cx="144462" cy="144463"/>
          </a:xfrm>
          <a:prstGeom prst="ellipse">
            <a:avLst/>
          </a:prstGeom>
          <a:solidFill>
            <a:srgbClr val="FFC000"/>
          </a:solidFill>
          <a:ln w="9525" algn="ctr">
            <a:solidFill>
              <a:schemeClr val="tx1"/>
            </a:solidFill>
            <a:round/>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93214" name="矩形 53"/>
          <p:cNvSpPr>
            <a:spLocks noChangeArrowheads="1"/>
          </p:cNvSpPr>
          <p:nvPr/>
        </p:nvSpPr>
        <p:spPr bwMode="auto">
          <a:xfrm>
            <a:off x="3000375" y="1541463"/>
            <a:ext cx="14160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zh-CN" altLang="en-US" sz="2400" b="1">
                <a:latin typeface="幼圆" panose="02010509060101010101" pitchFamily="49" charset="-122"/>
                <a:ea typeface="幼圆" panose="02010509060101010101" pitchFamily="49" charset="-122"/>
              </a:rPr>
              <a:t>连续的线</a:t>
            </a:r>
          </a:p>
        </p:txBody>
      </p:sp>
      <p:sp>
        <p:nvSpPr>
          <p:cNvPr id="93215" name="椭圆 54"/>
          <p:cNvSpPr>
            <a:spLocks noChangeArrowheads="1"/>
          </p:cNvSpPr>
          <p:nvPr/>
        </p:nvSpPr>
        <p:spPr bwMode="auto">
          <a:xfrm>
            <a:off x="2384425" y="2760663"/>
            <a:ext cx="144463" cy="144462"/>
          </a:xfrm>
          <a:prstGeom prst="ellipse">
            <a:avLst/>
          </a:prstGeom>
          <a:solidFill>
            <a:srgbClr val="FFC000"/>
          </a:solidFill>
          <a:ln w="9525" algn="ctr">
            <a:solidFill>
              <a:schemeClr val="tx1"/>
            </a:solidFill>
            <a:round/>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93216" name="圆角矩形 16"/>
          <p:cNvSpPr>
            <a:spLocks noChangeArrowheads="1"/>
          </p:cNvSpPr>
          <p:nvPr/>
        </p:nvSpPr>
        <p:spPr bwMode="auto">
          <a:xfrm>
            <a:off x="1068388" y="1563688"/>
            <a:ext cx="558800" cy="6477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50000"/>
              </a:lnSpc>
              <a:buClr>
                <a:srgbClr val="FF0000"/>
              </a:buClr>
            </a:pPr>
            <a:r>
              <a:rPr kumimoji="1" lang="en-US" altLang="zh-CN" sz="2400" b="1">
                <a:solidFill>
                  <a:srgbClr val="0033CC"/>
                </a:solidFill>
                <a:latin typeface="幼圆" panose="02010509060101010101" pitchFamily="49" charset="-122"/>
                <a:ea typeface="幼圆" panose="02010509060101010101" pitchFamily="49" charset="-122"/>
                <a:cs typeface="Times New Roman" panose="02020603050405020304" pitchFamily="18" charset="0"/>
              </a:rPr>
              <a:t>b</a:t>
            </a:r>
            <a:endParaRPr kumimoji="1" lang="zh-CN" altLang="en-US" sz="2400" b="1">
              <a:solidFill>
                <a:srgbClr val="0033CC"/>
              </a:solidFill>
              <a:latin typeface="幼圆" panose="02010509060101010101" pitchFamily="49" charset="-122"/>
              <a:ea typeface="幼圆" panose="02010509060101010101" pitchFamily="49" charset="-122"/>
              <a:cs typeface="Times New Roman" panose="02020603050405020304" pitchFamily="18" charset="0"/>
            </a:endParaRPr>
          </a:p>
        </p:txBody>
      </p:sp>
      <p:sp>
        <p:nvSpPr>
          <p:cNvPr id="93217" name="圆角矩形 16"/>
          <p:cNvSpPr>
            <a:spLocks noChangeArrowheads="1"/>
          </p:cNvSpPr>
          <p:nvPr/>
        </p:nvSpPr>
        <p:spPr bwMode="auto">
          <a:xfrm>
            <a:off x="1220788" y="1716088"/>
            <a:ext cx="558800" cy="6477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50000"/>
              </a:lnSpc>
              <a:buClr>
                <a:srgbClr val="FF0000"/>
              </a:buClr>
            </a:pPr>
            <a:r>
              <a:rPr kumimoji="1" lang="en-US" altLang="zh-CN" sz="2400" b="1">
                <a:solidFill>
                  <a:srgbClr val="0033CC"/>
                </a:solidFill>
                <a:latin typeface="幼圆" panose="02010509060101010101" pitchFamily="49" charset="-122"/>
                <a:ea typeface="幼圆" panose="02010509060101010101" pitchFamily="49" charset="-122"/>
                <a:cs typeface="Times New Roman" panose="02020603050405020304" pitchFamily="18" charset="0"/>
              </a:rPr>
              <a:t>c</a:t>
            </a:r>
            <a:endParaRPr kumimoji="1" lang="zh-CN" altLang="en-US" sz="2400" b="1">
              <a:solidFill>
                <a:srgbClr val="0033CC"/>
              </a:solidFill>
              <a:latin typeface="幼圆" panose="02010509060101010101" pitchFamily="49" charset="-122"/>
              <a:ea typeface="幼圆" panose="02010509060101010101" pitchFamily="49" charset="-122"/>
              <a:cs typeface="Times New Roman" panose="02020603050405020304" pitchFamily="18" charset="0"/>
            </a:endParaRPr>
          </a:p>
        </p:txBody>
      </p:sp>
      <p:sp>
        <p:nvSpPr>
          <p:cNvPr id="93218" name="圆角矩形 16"/>
          <p:cNvSpPr>
            <a:spLocks noChangeArrowheads="1"/>
          </p:cNvSpPr>
          <p:nvPr/>
        </p:nvSpPr>
        <p:spPr bwMode="auto">
          <a:xfrm>
            <a:off x="1373188" y="1773238"/>
            <a:ext cx="558800" cy="6477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50000"/>
              </a:lnSpc>
              <a:buClr>
                <a:srgbClr val="FF0000"/>
              </a:buClr>
            </a:pPr>
            <a:r>
              <a:rPr kumimoji="1" lang="en-US" altLang="zh-CN" sz="2400" b="1">
                <a:solidFill>
                  <a:srgbClr val="0033CC"/>
                </a:solidFill>
                <a:latin typeface="幼圆" panose="02010509060101010101" pitchFamily="49" charset="-122"/>
                <a:ea typeface="幼圆" panose="02010509060101010101" pitchFamily="49" charset="-122"/>
                <a:cs typeface="Times New Roman" panose="02020603050405020304" pitchFamily="18" charset="0"/>
              </a:rPr>
              <a:t>d</a:t>
            </a:r>
            <a:endParaRPr kumimoji="1" lang="zh-CN" altLang="en-US" sz="2400" b="1">
              <a:solidFill>
                <a:srgbClr val="0033CC"/>
              </a:solidFill>
              <a:latin typeface="幼圆" panose="02010509060101010101" pitchFamily="49" charset="-122"/>
              <a:ea typeface="幼圆" panose="02010509060101010101" pitchFamily="49" charset="-122"/>
              <a:cs typeface="Times New Roman" panose="02020603050405020304" pitchFamily="18" charset="0"/>
            </a:endParaRPr>
          </a:p>
        </p:txBody>
      </p:sp>
      <p:sp>
        <p:nvSpPr>
          <p:cNvPr id="93219" name="圆角矩形 16"/>
          <p:cNvSpPr>
            <a:spLocks noChangeArrowheads="1"/>
          </p:cNvSpPr>
          <p:nvPr/>
        </p:nvSpPr>
        <p:spPr bwMode="auto">
          <a:xfrm>
            <a:off x="1574800" y="1933575"/>
            <a:ext cx="558800" cy="6477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50000"/>
              </a:lnSpc>
              <a:buClr>
                <a:srgbClr val="FF0000"/>
              </a:buClr>
            </a:pPr>
            <a:r>
              <a:rPr kumimoji="1" lang="en-US" altLang="zh-CN" sz="2400" b="1">
                <a:solidFill>
                  <a:srgbClr val="0033CC"/>
                </a:solidFill>
                <a:latin typeface="幼圆" panose="02010509060101010101" pitchFamily="49" charset="-122"/>
                <a:ea typeface="幼圆" panose="02010509060101010101" pitchFamily="49" charset="-122"/>
                <a:cs typeface="Times New Roman" panose="02020603050405020304" pitchFamily="18" charset="0"/>
              </a:rPr>
              <a:t>e</a:t>
            </a:r>
            <a:endParaRPr kumimoji="1" lang="zh-CN" altLang="en-US" sz="2400" b="1">
              <a:solidFill>
                <a:srgbClr val="0033CC"/>
              </a:solidFill>
              <a:latin typeface="幼圆" panose="02010509060101010101" pitchFamily="49" charset="-122"/>
              <a:ea typeface="幼圆" panose="02010509060101010101" pitchFamily="49" charset="-122"/>
              <a:cs typeface="Times New Roman" panose="02020603050405020304" pitchFamily="18" charset="0"/>
            </a:endParaRPr>
          </a:p>
        </p:txBody>
      </p:sp>
      <p:sp>
        <p:nvSpPr>
          <p:cNvPr id="93220" name="圆角矩形 16"/>
          <p:cNvSpPr>
            <a:spLocks noChangeArrowheads="1"/>
          </p:cNvSpPr>
          <p:nvPr/>
        </p:nvSpPr>
        <p:spPr bwMode="auto">
          <a:xfrm>
            <a:off x="1744663" y="2044700"/>
            <a:ext cx="560387" cy="6477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50000"/>
              </a:lnSpc>
              <a:buClr>
                <a:srgbClr val="FF0000"/>
              </a:buClr>
            </a:pPr>
            <a:r>
              <a:rPr kumimoji="1" lang="en-US" altLang="zh-CN" sz="2400" b="1">
                <a:solidFill>
                  <a:srgbClr val="0033CC"/>
                </a:solidFill>
                <a:latin typeface="幼圆" panose="02010509060101010101" pitchFamily="49" charset="-122"/>
                <a:ea typeface="幼圆" panose="02010509060101010101" pitchFamily="49" charset="-122"/>
                <a:cs typeface="Times New Roman" panose="02020603050405020304" pitchFamily="18" charset="0"/>
              </a:rPr>
              <a:t>f</a:t>
            </a:r>
            <a:endParaRPr kumimoji="1" lang="zh-CN" altLang="en-US" sz="2400" b="1">
              <a:solidFill>
                <a:srgbClr val="0033CC"/>
              </a:solidFill>
              <a:latin typeface="幼圆" panose="02010509060101010101" pitchFamily="49" charset="-122"/>
              <a:ea typeface="幼圆" panose="02010509060101010101" pitchFamily="49" charset="-122"/>
              <a:cs typeface="Times New Roman" panose="02020603050405020304" pitchFamily="18" charset="0"/>
            </a:endParaRPr>
          </a:p>
        </p:txBody>
      </p:sp>
      <p:sp>
        <p:nvSpPr>
          <p:cNvPr id="93221" name="圆角矩形 16"/>
          <p:cNvSpPr>
            <a:spLocks noChangeArrowheads="1"/>
          </p:cNvSpPr>
          <p:nvPr/>
        </p:nvSpPr>
        <p:spPr bwMode="auto">
          <a:xfrm>
            <a:off x="1895475" y="2078038"/>
            <a:ext cx="558800" cy="6477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50000"/>
              </a:lnSpc>
              <a:buClr>
                <a:srgbClr val="FF0000"/>
              </a:buClr>
            </a:pPr>
            <a:r>
              <a:rPr kumimoji="1" lang="en-US" altLang="zh-CN" sz="2400" b="1">
                <a:solidFill>
                  <a:srgbClr val="0033CC"/>
                </a:solidFill>
                <a:latin typeface="幼圆" panose="02010509060101010101" pitchFamily="49" charset="-122"/>
                <a:ea typeface="幼圆" panose="02010509060101010101" pitchFamily="49" charset="-122"/>
                <a:cs typeface="Times New Roman" panose="02020603050405020304" pitchFamily="18" charset="0"/>
              </a:rPr>
              <a:t>g</a:t>
            </a:r>
            <a:endParaRPr kumimoji="1" lang="zh-CN" altLang="en-US" sz="2400" b="1">
              <a:solidFill>
                <a:srgbClr val="0033CC"/>
              </a:solidFill>
              <a:latin typeface="幼圆" panose="02010509060101010101" pitchFamily="49" charset="-122"/>
              <a:ea typeface="幼圆" panose="02010509060101010101" pitchFamily="49" charset="-122"/>
              <a:cs typeface="Times New Roman" panose="02020603050405020304" pitchFamily="18" charset="0"/>
            </a:endParaRPr>
          </a:p>
        </p:txBody>
      </p:sp>
      <p:sp>
        <p:nvSpPr>
          <p:cNvPr id="93222" name="圆角矩形 16"/>
          <p:cNvSpPr>
            <a:spLocks noChangeArrowheads="1"/>
          </p:cNvSpPr>
          <p:nvPr/>
        </p:nvSpPr>
        <p:spPr bwMode="auto">
          <a:xfrm>
            <a:off x="2068513" y="2230438"/>
            <a:ext cx="558800" cy="6477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50000"/>
              </a:lnSpc>
              <a:buClr>
                <a:srgbClr val="FF0000"/>
              </a:buClr>
            </a:pPr>
            <a:r>
              <a:rPr kumimoji="1" lang="en-US" altLang="zh-CN" sz="2400" b="1">
                <a:solidFill>
                  <a:srgbClr val="0033CC"/>
                </a:solidFill>
                <a:latin typeface="幼圆" panose="02010509060101010101" pitchFamily="49" charset="-122"/>
                <a:ea typeface="幼圆" panose="02010509060101010101" pitchFamily="49" charset="-122"/>
                <a:cs typeface="Times New Roman" panose="02020603050405020304" pitchFamily="18" charset="0"/>
              </a:rPr>
              <a:t>h</a:t>
            </a:r>
            <a:endParaRPr kumimoji="1" lang="zh-CN" altLang="en-US" sz="2400" b="1">
              <a:solidFill>
                <a:srgbClr val="0033CC"/>
              </a:solidFill>
              <a:latin typeface="幼圆" panose="02010509060101010101" pitchFamily="49" charset="-122"/>
              <a:ea typeface="幼圆" panose="02010509060101010101" pitchFamily="49" charset="-122"/>
              <a:cs typeface="Times New Roman" panose="02020603050405020304" pitchFamily="18" charset="0"/>
            </a:endParaRPr>
          </a:p>
        </p:txBody>
      </p:sp>
      <p:sp>
        <p:nvSpPr>
          <p:cNvPr id="93223" name="圆角矩形 16"/>
          <p:cNvSpPr>
            <a:spLocks noChangeArrowheads="1"/>
          </p:cNvSpPr>
          <p:nvPr/>
        </p:nvSpPr>
        <p:spPr bwMode="auto">
          <a:xfrm>
            <a:off x="2222500" y="2316163"/>
            <a:ext cx="558800" cy="6477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50000"/>
              </a:lnSpc>
              <a:buClr>
                <a:srgbClr val="FF0000"/>
              </a:buClr>
            </a:pPr>
            <a:r>
              <a:rPr kumimoji="1" lang="en-US" altLang="zh-CN" sz="2400" b="1">
                <a:solidFill>
                  <a:srgbClr val="0033CC"/>
                </a:solidFill>
                <a:latin typeface="幼圆" panose="02010509060101010101" pitchFamily="49" charset="-122"/>
                <a:ea typeface="幼圆" panose="02010509060101010101" pitchFamily="49" charset="-122"/>
                <a:cs typeface="Times New Roman" panose="02020603050405020304" pitchFamily="18" charset="0"/>
              </a:rPr>
              <a:t>i</a:t>
            </a:r>
            <a:endParaRPr kumimoji="1" lang="zh-CN" altLang="en-US" sz="2400" b="1">
              <a:solidFill>
                <a:srgbClr val="0033CC"/>
              </a:solidFill>
              <a:latin typeface="幼圆" panose="02010509060101010101" pitchFamily="49" charset="-122"/>
              <a:ea typeface="幼圆" panose="02010509060101010101" pitchFamily="49" charset="-122"/>
              <a:cs typeface="Times New Roman" panose="02020603050405020304" pitchFamily="18" charset="0"/>
            </a:endParaRPr>
          </a:p>
        </p:txBody>
      </p:sp>
      <p:sp>
        <p:nvSpPr>
          <p:cNvPr id="93224" name="圆角矩形 16"/>
          <p:cNvSpPr>
            <a:spLocks noChangeArrowheads="1"/>
          </p:cNvSpPr>
          <p:nvPr/>
        </p:nvSpPr>
        <p:spPr bwMode="auto">
          <a:xfrm>
            <a:off x="2382838" y="2392363"/>
            <a:ext cx="558800" cy="6477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50000"/>
              </a:lnSpc>
              <a:buClr>
                <a:srgbClr val="FF0000"/>
              </a:buClr>
            </a:pPr>
            <a:r>
              <a:rPr kumimoji="1" lang="en-US" altLang="zh-CN" sz="2400" b="1">
                <a:solidFill>
                  <a:srgbClr val="0033CC"/>
                </a:solidFill>
                <a:latin typeface="幼圆" panose="02010509060101010101" pitchFamily="49" charset="-122"/>
                <a:ea typeface="幼圆" panose="02010509060101010101" pitchFamily="49" charset="-122"/>
                <a:cs typeface="Times New Roman" panose="02020603050405020304" pitchFamily="18" charset="0"/>
              </a:rPr>
              <a:t>j</a:t>
            </a:r>
            <a:endParaRPr kumimoji="1" lang="zh-CN" altLang="en-US" sz="2400" b="1">
              <a:solidFill>
                <a:srgbClr val="0033CC"/>
              </a:solidFill>
              <a:latin typeface="幼圆" panose="02010509060101010101" pitchFamily="49" charset="-122"/>
              <a:ea typeface="幼圆" panose="02010509060101010101" pitchFamily="49" charset="-122"/>
              <a:cs typeface="Times New Roman" panose="02020603050405020304" pitchFamily="18" charset="0"/>
            </a:endParaRPr>
          </a:p>
        </p:txBody>
      </p:sp>
      <p:sp>
        <p:nvSpPr>
          <p:cNvPr id="93225" name="圆角矩形 16"/>
          <p:cNvSpPr>
            <a:spLocks noChangeArrowheads="1"/>
          </p:cNvSpPr>
          <p:nvPr/>
        </p:nvSpPr>
        <p:spPr bwMode="auto">
          <a:xfrm>
            <a:off x="2611438" y="2516188"/>
            <a:ext cx="560387" cy="6477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50000"/>
              </a:lnSpc>
              <a:buClr>
                <a:srgbClr val="FF0000"/>
              </a:buClr>
            </a:pPr>
            <a:r>
              <a:rPr kumimoji="1" lang="en-US" altLang="zh-CN" sz="2400" b="1">
                <a:solidFill>
                  <a:srgbClr val="0033CC"/>
                </a:solidFill>
                <a:latin typeface="幼圆" panose="02010509060101010101" pitchFamily="49" charset="-122"/>
                <a:ea typeface="幼圆" panose="02010509060101010101" pitchFamily="49" charset="-122"/>
                <a:cs typeface="Times New Roman" panose="02020603050405020304" pitchFamily="18" charset="0"/>
              </a:rPr>
              <a:t>k</a:t>
            </a:r>
            <a:endParaRPr kumimoji="1" lang="zh-CN" altLang="en-US" sz="2400" b="1">
              <a:solidFill>
                <a:srgbClr val="0033CC"/>
              </a:solidFill>
              <a:latin typeface="幼圆" panose="02010509060101010101" pitchFamily="49" charset="-122"/>
              <a:ea typeface="幼圆" panose="02010509060101010101" pitchFamily="49" charset="-122"/>
              <a:cs typeface="Times New Roman" panose="02020603050405020304" pitchFamily="18" charset="0"/>
            </a:endParaRPr>
          </a:p>
        </p:txBody>
      </p:sp>
      <p:sp>
        <p:nvSpPr>
          <p:cNvPr id="93226" name="圆角矩形 16"/>
          <p:cNvSpPr>
            <a:spLocks noChangeArrowheads="1"/>
          </p:cNvSpPr>
          <p:nvPr/>
        </p:nvSpPr>
        <p:spPr bwMode="auto">
          <a:xfrm>
            <a:off x="2781300" y="2622550"/>
            <a:ext cx="560388" cy="6477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50000"/>
              </a:lnSpc>
              <a:buClr>
                <a:srgbClr val="FF0000"/>
              </a:buClr>
            </a:pPr>
            <a:r>
              <a:rPr kumimoji="1" lang="en-US" altLang="zh-CN" sz="2400" b="1">
                <a:solidFill>
                  <a:srgbClr val="0033CC"/>
                </a:solidFill>
                <a:latin typeface="幼圆" panose="02010509060101010101" pitchFamily="49" charset="-122"/>
                <a:ea typeface="幼圆" panose="02010509060101010101" pitchFamily="49" charset="-122"/>
                <a:cs typeface="Times New Roman" panose="02020603050405020304" pitchFamily="18" charset="0"/>
              </a:rPr>
              <a:t>l</a:t>
            </a:r>
            <a:endParaRPr kumimoji="1" lang="zh-CN" altLang="en-US" sz="2400" b="1">
              <a:solidFill>
                <a:srgbClr val="0033CC"/>
              </a:solidFill>
              <a:latin typeface="幼圆" panose="02010509060101010101" pitchFamily="49" charset="-122"/>
              <a:ea typeface="幼圆" panose="02010509060101010101" pitchFamily="49" charset="-122"/>
              <a:cs typeface="Times New Roman" panose="02020603050405020304" pitchFamily="18" charset="0"/>
            </a:endParaRPr>
          </a:p>
        </p:txBody>
      </p:sp>
      <p:sp>
        <p:nvSpPr>
          <p:cNvPr id="93227" name="圆角矩形 16"/>
          <p:cNvSpPr>
            <a:spLocks noChangeArrowheads="1"/>
          </p:cNvSpPr>
          <p:nvPr/>
        </p:nvSpPr>
        <p:spPr bwMode="auto">
          <a:xfrm>
            <a:off x="3182938" y="2790825"/>
            <a:ext cx="560387" cy="6477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50000"/>
              </a:lnSpc>
              <a:buClr>
                <a:srgbClr val="FF0000"/>
              </a:buClr>
            </a:pPr>
            <a:r>
              <a:rPr kumimoji="1" lang="en-US" altLang="zh-CN" sz="2400" b="1">
                <a:solidFill>
                  <a:srgbClr val="0033CC"/>
                </a:solidFill>
                <a:latin typeface="幼圆" panose="02010509060101010101" pitchFamily="49" charset="-122"/>
                <a:ea typeface="幼圆" panose="02010509060101010101" pitchFamily="49" charset="-122"/>
                <a:cs typeface="Times New Roman" panose="02020603050405020304" pitchFamily="18" charset="0"/>
              </a:rPr>
              <a:t>n</a:t>
            </a:r>
            <a:endParaRPr kumimoji="1" lang="zh-CN" altLang="en-US" sz="2400" b="1">
              <a:solidFill>
                <a:srgbClr val="0033CC"/>
              </a:solidFill>
              <a:latin typeface="幼圆" panose="02010509060101010101" pitchFamily="49" charset="-122"/>
              <a:ea typeface="幼圆" panose="02010509060101010101" pitchFamily="49" charset="-122"/>
              <a:cs typeface="Times New Roman" panose="02020603050405020304" pitchFamily="18" charset="0"/>
            </a:endParaRPr>
          </a:p>
        </p:txBody>
      </p:sp>
      <p:sp>
        <p:nvSpPr>
          <p:cNvPr id="93228" name="圆角矩形 16"/>
          <p:cNvSpPr>
            <a:spLocks noChangeArrowheads="1"/>
          </p:cNvSpPr>
          <p:nvPr/>
        </p:nvSpPr>
        <p:spPr bwMode="auto">
          <a:xfrm>
            <a:off x="2954338" y="2678113"/>
            <a:ext cx="558800" cy="6477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50000"/>
              </a:lnSpc>
              <a:buClr>
                <a:srgbClr val="FF0000"/>
              </a:buClr>
            </a:pPr>
            <a:r>
              <a:rPr kumimoji="1" lang="en-US" altLang="zh-CN" sz="2400" b="1">
                <a:solidFill>
                  <a:srgbClr val="0033CC"/>
                </a:solidFill>
                <a:latin typeface="幼圆" panose="02010509060101010101" pitchFamily="49" charset="-122"/>
                <a:ea typeface="幼圆" panose="02010509060101010101" pitchFamily="49" charset="-122"/>
                <a:cs typeface="Times New Roman" panose="02020603050405020304" pitchFamily="18" charset="0"/>
              </a:rPr>
              <a:t>m</a:t>
            </a:r>
            <a:endParaRPr kumimoji="1" lang="zh-CN" altLang="en-US" sz="2400" b="1">
              <a:solidFill>
                <a:srgbClr val="0033CC"/>
              </a:solidFill>
              <a:latin typeface="幼圆" panose="02010509060101010101" pitchFamily="49" charset="-122"/>
              <a:ea typeface="幼圆" panose="02010509060101010101" pitchFamily="49" charset="-122"/>
              <a:cs typeface="Times New Roman" panose="02020603050405020304" pitchFamily="18" charset="0"/>
            </a:endParaRPr>
          </a:p>
        </p:txBody>
      </p:sp>
      <p:sp>
        <p:nvSpPr>
          <p:cNvPr id="93229" name="圆角矩形 16"/>
          <p:cNvSpPr>
            <a:spLocks noChangeArrowheads="1"/>
          </p:cNvSpPr>
          <p:nvPr/>
        </p:nvSpPr>
        <p:spPr bwMode="auto">
          <a:xfrm>
            <a:off x="3382963" y="2878138"/>
            <a:ext cx="560387" cy="6477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50000"/>
              </a:lnSpc>
              <a:buClr>
                <a:srgbClr val="FF0000"/>
              </a:buClr>
            </a:pPr>
            <a:r>
              <a:rPr kumimoji="1" lang="en-US" altLang="zh-CN" sz="2400" b="1">
                <a:solidFill>
                  <a:srgbClr val="0033CC"/>
                </a:solidFill>
                <a:latin typeface="幼圆" panose="02010509060101010101" pitchFamily="49" charset="-122"/>
                <a:ea typeface="幼圆" panose="02010509060101010101" pitchFamily="49" charset="-122"/>
                <a:cs typeface="Times New Roman" panose="02020603050405020304" pitchFamily="18" charset="0"/>
              </a:rPr>
              <a:t>o</a:t>
            </a:r>
            <a:endParaRPr kumimoji="1" lang="zh-CN" altLang="en-US" sz="2400" b="1">
              <a:solidFill>
                <a:srgbClr val="0033CC"/>
              </a:solidFill>
              <a:latin typeface="幼圆" panose="02010509060101010101" pitchFamily="49" charset="-122"/>
              <a:ea typeface="幼圆" panose="02010509060101010101" pitchFamily="49" charset="-122"/>
              <a:cs typeface="Times New Roman" panose="02020603050405020304" pitchFamily="18" charset="0"/>
            </a:endParaRPr>
          </a:p>
        </p:txBody>
      </p:sp>
      <p:sp>
        <p:nvSpPr>
          <p:cNvPr id="93230" name="圆角矩形 16"/>
          <p:cNvSpPr>
            <a:spLocks noChangeArrowheads="1"/>
          </p:cNvSpPr>
          <p:nvPr/>
        </p:nvSpPr>
        <p:spPr bwMode="auto">
          <a:xfrm>
            <a:off x="3571875" y="2889250"/>
            <a:ext cx="560388" cy="6477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50000"/>
              </a:lnSpc>
              <a:buClr>
                <a:srgbClr val="FF0000"/>
              </a:buClr>
            </a:pPr>
            <a:r>
              <a:rPr kumimoji="1" lang="en-US" altLang="zh-CN" sz="2400" b="1">
                <a:solidFill>
                  <a:srgbClr val="0033CC"/>
                </a:solidFill>
                <a:latin typeface="幼圆" panose="02010509060101010101" pitchFamily="49" charset="-122"/>
                <a:ea typeface="幼圆" panose="02010509060101010101" pitchFamily="49" charset="-122"/>
                <a:cs typeface="Times New Roman" panose="02020603050405020304" pitchFamily="18" charset="0"/>
              </a:rPr>
              <a:t>p</a:t>
            </a:r>
            <a:endParaRPr kumimoji="1" lang="zh-CN" altLang="en-US" sz="2400" b="1">
              <a:solidFill>
                <a:srgbClr val="0033CC"/>
              </a:solidFill>
              <a:latin typeface="幼圆" panose="02010509060101010101" pitchFamily="49" charset="-122"/>
              <a:ea typeface="幼圆" panose="02010509060101010101" pitchFamily="49" charset="-122"/>
              <a:cs typeface="Times New Roman" panose="02020603050405020304" pitchFamily="18" charset="0"/>
            </a:endParaRPr>
          </a:p>
        </p:txBody>
      </p:sp>
    </p:spTree>
  </p:cSld>
  <p:clrMapOvr>
    <a:masterClrMapping/>
  </p:clrMapOvr>
  <p:transition spd="slow">
    <p:split orient="vert"/>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ext Box 5"/>
          <p:cNvSpPr txBox="1">
            <a:spLocks noChangeArrowheads="1"/>
          </p:cNvSpPr>
          <p:nvPr/>
        </p:nvSpPr>
        <p:spPr bwMode="auto">
          <a:xfrm>
            <a:off x="179388" y="173038"/>
            <a:ext cx="64087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zh-CN" altLang="en-US" sz="2800" b="1">
                <a:solidFill>
                  <a:srgbClr val="FF0000"/>
                </a:solidFill>
                <a:ea typeface="幼圆" panose="02010509060101010101" pitchFamily="49" charset="-122"/>
                <a:cs typeface="Times New Roman" panose="02020603050405020304" pitchFamily="18" charset="0"/>
              </a:rPr>
              <a:t>不平衡过程</a:t>
            </a:r>
            <a:r>
              <a:rPr lang="zh-CN" altLang="en-US" sz="2800" b="1">
                <a:solidFill>
                  <a:srgbClr val="0033CC"/>
                </a:solidFill>
                <a:ea typeface="幼圆" panose="02010509060101010101" pitchFamily="49" charset="-122"/>
                <a:cs typeface="Times New Roman" panose="02020603050405020304" pitchFamily="18" charset="0"/>
              </a:rPr>
              <a:t>和</a:t>
            </a:r>
            <a:r>
              <a:rPr lang="zh-CN" altLang="en-US" sz="2800" b="1">
                <a:solidFill>
                  <a:srgbClr val="FF0000"/>
                </a:solidFill>
                <a:ea typeface="幼圆" panose="02010509060101010101" pitchFamily="49" charset="-122"/>
                <a:cs typeface="Times New Roman" panose="02020603050405020304" pitchFamily="18" charset="0"/>
              </a:rPr>
              <a:t>准平衡过程</a:t>
            </a:r>
          </a:p>
        </p:txBody>
      </p:sp>
      <p:graphicFrame>
        <p:nvGraphicFramePr>
          <p:cNvPr id="94211" name="Object 1"/>
          <p:cNvGraphicFramePr>
            <a:graphicFrameLocks noChangeAspect="1"/>
          </p:cNvGraphicFramePr>
          <p:nvPr/>
        </p:nvGraphicFramePr>
        <p:xfrm>
          <a:off x="4646613" y="1773238"/>
          <a:ext cx="4283075" cy="3098800"/>
        </p:xfrm>
        <a:graphic>
          <a:graphicData uri="http://schemas.openxmlformats.org/presentationml/2006/ole">
            <mc:AlternateContent xmlns:mc="http://schemas.openxmlformats.org/markup-compatibility/2006">
              <mc:Choice xmlns:v="urn:schemas-microsoft-com:vml" Requires="v">
                <p:oleObj spid="_x0000_s94231" name="BMP 图像" r:id="rId3" imgW="0" imgH="0" progId="Paint.Picture">
                  <p:embed/>
                </p:oleObj>
              </mc:Choice>
              <mc:Fallback>
                <p:oleObj name="BMP 图像" r:id="rId3" imgW="0" imgH="0" progId="Paint.Picture">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6613" y="1773238"/>
                        <a:ext cx="4283075" cy="309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4212" name="Object 1"/>
          <p:cNvGraphicFramePr>
            <a:graphicFrameLocks noChangeAspect="1"/>
          </p:cNvGraphicFramePr>
          <p:nvPr/>
        </p:nvGraphicFramePr>
        <p:xfrm>
          <a:off x="225425" y="1843088"/>
          <a:ext cx="4302125" cy="3028950"/>
        </p:xfrm>
        <a:graphic>
          <a:graphicData uri="http://schemas.openxmlformats.org/presentationml/2006/ole">
            <mc:AlternateContent xmlns:mc="http://schemas.openxmlformats.org/markup-compatibility/2006">
              <mc:Choice xmlns:v="urn:schemas-microsoft-com:vml" Requires="v">
                <p:oleObj spid="_x0000_s94232" name="BMP 图像" r:id="rId5" imgW="0" imgH="0" progId="Paint.Picture">
                  <p:embed/>
                </p:oleObj>
              </mc:Choice>
              <mc:Fallback>
                <p:oleObj name="BMP 图像" r:id="rId5" imgW="0" imgH="0" progId="Paint.Picture">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425" y="1843088"/>
                        <a:ext cx="4302125" cy="30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4213" name="圆角矩形 16"/>
          <p:cNvSpPr>
            <a:spLocks noChangeArrowheads="1"/>
          </p:cNvSpPr>
          <p:nvPr/>
        </p:nvSpPr>
        <p:spPr bwMode="auto">
          <a:xfrm>
            <a:off x="755650" y="1890713"/>
            <a:ext cx="490538" cy="550862"/>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50000"/>
              </a:lnSpc>
              <a:buClr>
                <a:srgbClr val="FF0000"/>
              </a:buClr>
            </a:pPr>
            <a:r>
              <a:rPr kumimoji="1" lang="en-US" altLang="zh-CN" sz="2400" b="1">
                <a:solidFill>
                  <a:srgbClr val="0033CC"/>
                </a:solidFill>
                <a:latin typeface="幼圆" panose="02010509060101010101" pitchFamily="49" charset="-122"/>
                <a:ea typeface="幼圆" panose="02010509060101010101" pitchFamily="49" charset="-122"/>
                <a:cs typeface="Times New Roman" panose="02020603050405020304" pitchFamily="18" charset="0"/>
              </a:rPr>
              <a:t>1</a:t>
            </a:r>
            <a:endParaRPr kumimoji="1" lang="zh-CN" altLang="en-US" sz="2400" b="1">
              <a:solidFill>
                <a:srgbClr val="0033CC"/>
              </a:solidFill>
              <a:latin typeface="幼圆" panose="02010509060101010101" pitchFamily="49" charset="-122"/>
              <a:ea typeface="幼圆" panose="02010509060101010101" pitchFamily="49" charset="-122"/>
              <a:cs typeface="Times New Roman" panose="02020603050405020304" pitchFamily="18" charset="0"/>
            </a:endParaRPr>
          </a:p>
        </p:txBody>
      </p:sp>
      <p:sp>
        <p:nvSpPr>
          <p:cNvPr id="94214" name="圆角矩形 16"/>
          <p:cNvSpPr>
            <a:spLocks noChangeArrowheads="1"/>
          </p:cNvSpPr>
          <p:nvPr/>
        </p:nvSpPr>
        <p:spPr bwMode="auto">
          <a:xfrm>
            <a:off x="3384550" y="3443288"/>
            <a:ext cx="492125" cy="550862"/>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50000"/>
              </a:lnSpc>
              <a:buClr>
                <a:srgbClr val="FF0000"/>
              </a:buClr>
            </a:pPr>
            <a:r>
              <a:rPr kumimoji="1" lang="en-US" altLang="zh-CN" sz="2400" b="1">
                <a:solidFill>
                  <a:srgbClr val="0033CC"/>
                </a:solidFill>
                <a:latin typeface="幼圆" panose="02010509060101010101" pitchFamily="49" charset="-122"/>
                <a:ea typeface="幼圆" panose="02010509060101010101" pitchFamily="49" charset="-122"/>
                <a:cs typeface="Times New Roman" panose="02020603050405020304" pitchFamily="18" charset="0"/>
              </a:rPr>
              <a:t>2</a:t>
            </a:r>
            <a:endParaRPr kumimoji="1" lang="zh-CN" altLang="en-US" sz="2400" b="1">
              <a:solidFill>
                <a:srgbClr val="0033CC"/>
              </a:solidFill>
              <a:latin typeface="幼圆" panose="02010509060101010101" pitchFamily="49" charset="-122"/>
              <a:ea typeface="幼圆" panose="02010509060101010101" pitchFamily="49" charset="-122"/>
              <a:cs typeface="Times New Roman" panose="02020603050405020304" pitchFamily="18" charset="0"/>
            </a:endParaRPr>
          </a:p>
        </p:txBody>
      </p:sp>
      <p:sp>
        <p:nvSpPr>
          <p:cNvPr id="94215" name="椭圆 39"/>
          <p:cNvSpPr>
            <a:spLocks noChangeArrowheads="1"/>
          </p:cNvSpPr>
          <p:nvPr/>
        </p:nvSpPr>
        <p:spPr bwMode="auto">
          <a:xfrm>
            <a:off x="803275" y="2430463"/>
            <a:ext cx="125413" cy="123825"/>
          </a:xfrm>
          <a:prstGeom prst="ellipse">
            <a:avLst/>
          </a:prstGeom>
          <a:solidFill>
            <a:schemeClr val="tx1"/>
          </a:solidFill>
          <a:ln w="9525" algn="ctr">
            <a:solidFill>
              <a:schemeClr val="tx1"/>
            </a:solidFill>
            <a:round/>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94216" name="椭圆 40"/>
          <p:cNvSpPr>
            <a:spLocks noChangeArrowheads="1"/>
          </p:cNvSpPr>
          <p:nvPr/>
        </p:nvSpPr>
        <p:spPr bwMode="auto">
          <a:xfrm>
            <a:off x="3503613" y="3906838"/>
            <a:ext cx="127000" cy="123825"/>
          </a:xfrm>
          <a:prstGeom prst="ellipse">
            <a:avLst/>
          </a:prstGeom>
          <a:solidFill>
            <a:schemeClr val="tx1"/>
          </a:solidFill>
          <a:ln w="9525" algn="ctr">
            <a:solidFill>
              <a:schemeClr val="tx1"/>
            </a:solidFill>
            <a:round/>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94217" name="圆角矩形 16"/>
          <p:cNvSpPr>
            <a:spLocks noChangeArrowheads="1"/>
          </p:cNvSpPr>
          <p:nvPr/>
        </p:nvSpPr>
        <p:spPr bwMode="auto">
          <a:xfrm>
            <a:off x="5060950" y="1892300"/>
            <a:ext cx="481013" cy="5588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50000"/>
              </a:lnSpc>
              <a:buClr>
                <a:srgbClr val="FF0000"/>
              </a:buClr>
            </a:pPr>
            <a:r>
              <a:rPr kumimoji="1" lang="en-US" altLang="zh-CN" sz="2400" b="1">
                <a:solidFill>
                  <a:srgbClr val="0033CC"/>
                </a:solidFill>
                <a:latin typeface="幼圆" panose="02010509060101010101" pitchFamily="49" charset="-122"/>
                <a:ea typeface="幼圆" panose="02010509060101010101" pitchFamily="49" charset="-122"/>
                <a:cs typeface="Times New Roman" panose="02020603050405020304" pitchFamily="18" charset="0"/>
              </a:rPr>
              <a:t>1</a:t>
            </a:r>
            <a:endParaRPr kumimoji="1" lang="zh-CN" altLang="en-US" sz="2400" b="1">
              <a:solidFill>
                <a:srgbClr val="0033CC"/>
              </a:solidFill>
              <a:latin typeface="幼圆" panose="02010509060101010101" pitchFamily="49" charset="-122"/>
              <a:ea typeface="幼圆" panose="02010509060101010101" pitchFamily="49" charset="-122"/>
              <a:cs typeface="Times New Roman" panose="02020603050405020304" pitchFamily="18" charset="0"/>
            </a:endParaRPr>
          </a:p>
        </p:txBody>
      </p:sp>
      <p:sp>
        <p:nvSpPr>
          <p:cNvPr id="94218" name="圆角矩形 16"/>
          <p:cNvSpPr>
            <a:spLocks noChangeArrowheads="1"/>
          </p:cNvSpPr>
          <p:nvPr/>
        </p:nvSpPr>
        <p:spPr bwMode="auto">
          <a:xfrm>
            <a:off x="7815263" y="3487738"/>
            <a:ext cx="481012" cy="5588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50000"/>
              </a:lnSpc>
              <a:buClr>
                <a:srgbClr val="FF0000"/>
              </a:buClr>
            </a:pPr>
            <a:r>
              <a:rPr kumimoji="1" lang="en-US" altLang="zh-CN" sz="2400" b="1">
                <a:solidFill>
                  <a:srgbClr val="0033CC"/>
                </a:solidFill>
                <a:latin typeface="幼圆" panose="02010509060101010101" pitchFamily="49" charset="-122"/>
                <a:ea typeface="幼圆" panose="02010509060101010101" pitchFamily="49" charset="-122"/>
                <a:cs typeface="Times New Roman" panose="02020603050405020304" pitchFamily="18" charset="0"/>
              </a:rPr>
              <a:t>2</a:t>
            </a:r>
            <a:endParaRPr kumimoji="1" lang="zh-CN" altLang="en-US" sz="2400" b="1">
              <a:solidFill>
                <a:srgbClr val="0033CC"/>
              </a:solidFill>
              <a:latin typeface="幼圆" panose="02010509060101010101" pitchFamily="49" charset="-122"/>
              <a:ea typeface="幼圆" panose="02010509060101010101" pitchFamily="49" charset="-122"/>
              <a:cs typeface="Times New Roman" panose="02020603050405020304" pitchFamily="18" charset="0"/>
            </a:endParaRPr>
          </a:p>
        </p:txBody>
      </p:sp>
      <p:sp>
        <p:nvSpPr>
          <p:cNvPr id="94219" name="矩形 53"/>
          <p:cNvSpPr>
            <a:spLocks noChangeArrowheads="1"/>
          </p:cNvSpPr>
          <p:nvPr/>
        </p:nvSpPr>
        <p:spPr bwMode="auto">
          <a:xfrm>
            <a:off x="1598613" y="4879975"/>
            <a:ext cx="17319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zh-CN" altLang="en-US" sz="2400" b="1">
                <a:solidFill>
                  <a:srgbClr val="FF0000"/>
                </a:solidFill>
                <a:latin typeface="幼圆" panose="02010509060101010101" pitchFamily="49" charset="-122"/>
                <a:ea typeface="幼圆" panose="02010509060101010101" pitchFamily="49" charset="-122"/>
              </a:rPr>
              <a:t>不平衡过程</a:t>
            </a:r>
          </a:p>
        </p:txBody>
      </p:sp>
      <p:sp>
        <p:nvSpPr>
          <p:cNvPr id="94220" name="矩形 54"/>
          <p:cNvSpPr>
            <a:spLocks noChangeArrowheads="1"/>
          </p:cNvSpPr>
          <p:nvPr/>
        </p:nvSpPr>
        <p:spPr bwMode="auto">
          <a:xfrm>
            <a:off x="5773738" y="4865688"/>
            <a:ext cx="17319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zh-CN" altLang="en-US" sz="2400" b="1">
                <a:solidFill>
                  <a:srgbClr val="FF0000"/>
                </a:solidFill>
                <a:latin typeface="幼圆" panose="02010509060101010101" pitchFamily="49" charset="-122"/>
                <a:ea typeface="幼圆" panose="02010509060101010101" pitchFamily="49" charset="-122"/>
              </a:rPr>
              <a:t>准平衡过程</a:t>
            </a:r>
          </a:p>
        </p:txBody>
      </p:sp>
      <p:sp>
        <p:nvSpPr>
          <p:cNvPr id="94221" name="椭圆 56"/>
          <p:cNvSpPr>
            <a:spLocks noChangeArrowheads="1"/>
          </p:cNvSpPr>
          <p:nvPr/>
        </p:nvSpPr>
        <p:spPr bwMode="auto">
          <a:xfrm>
            <a:off x="5237163" y="2370138"/>
            <a:ext cx="127000" cy="122237"/>
          </a:xfrm>
          <a:prstGeom prst="ellipse">
            <a:avLst/>
          </a:prstGeom>
          <a:solidFill>
            <a:schemeClr val="tx1"/>
          </a:solidFill>
          <a:ln w="9525" algn="ctr">
            <a:solidFill>
              <a:schemeClr val="tx1"/>
            </a:solidFill>
            <a:round/>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94222" name="椭圆 57"/>
          <p:cNvSpPr>
            <a:spLocks noChangeArrowheads="1"/>
          </p:cNvSpPr>
          <p:nvPr/>
        </p:nvSpPr>
        <p:spPr bwMode="auto">
          <a:xfrm>
            <a:off x="7862888" y="3906838"/>
            <a:ext cx="127000" cy="123825"/>
          </a:xfrm>
          <a:prstGeom prst="ellipse">
            <a:avLst/>
          </a:prstGeom>
          <a:solidFill>
            <a:schemeClr val="tx1"/>
          </a:solidFill>
          <a:ln w="9525" algn="ctr">
            <a:solidFill>
              <a:schemeClr val="tx1"/>
            </a:solidFill>
            <a:round/>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Tree>
  </p:cSld>
  <p:clrMapOvr>
    <a:masterClrMapping/>
  </p:clrMapOvr>
  <p:transition spd="slow">
    <p:split orient="vert"/>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圆角矩形 6"/>
          <p:cNvSpPr>
            <a:spLocks noChangeArrowheads="1"/>
          </p:cNvSpPr>
          <p:nvPr/>
        </p:nvSpPr>
        <p:spPr bwMode="auto">
          <a:xfrm>
            <a:off x="395288" y="993775"/>
            <a:ext cx="8569325" cy="3155950"/>
          </a:xfrm>
          <a:prstGeom prst="roundRect">
            <a:avLst>
              <a:gd name="adj" fmla="val 16667"/>
            </a:avLst>
          </a:prstGeom>
          <a:solidFill>
            <a:srgbClr val="FFFFCC"/>
          </a:solidFill>
          <a:ln w="9525">
            <a:solidFill>
              <a:schemeClr val="tx1"/>
            </a:solidFill>
            <a:round/>
            <a:headEnd/>
            <a:tailEnd/>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buClr>
                <a:srgbClr val="FF0000"/>
              </a:buClr>
            </a:pPr>
            <a:endParaRPr kumimoji="1" lang="zh-CN" altLang="en-US" sz="2400" b="1">
              <a:latin typeface="幼圆" panose="02010509060101010101" pitchFamily="49" charset="-122"/>
              <a:ea typeface="幼圆" panose="02010509060101010101" pitchFamily="49" charset="-122"/>
              <a:cs typeface="Times New Roman" panose="02020603050405020304" pitchFamily="18" charset="0"/>
            </a:endParaRPr>
          </a:p>
        </p:txBody>
      </p:sp>
      <p:sp>
        <p:nvSpPr>
          <p:cNvPr id="95235" name="Text Box 5"/>
          <p:cNvSpPr txBox="1">
            <a:spLocks noChangeArrowheads="1"/>
          </p:cNvSpPr>
          <p:nvPr/>
        </p:nvSpPr>
        <p:spPr bwMode="auto">
          <a:xfrm>
            <a:off x="179388" y="173038"/>
            <a:ext cx="56165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zh-CN" altLang="en-US" sz="2800" b="1">
                <a:solidFill>
                  <a:srgbClr val="FF0000"/>
                </a:solidFill>
                <a:ea typeface="幼圆" panose="02010509060101010101" pitchFamily="49" charset="-122"/>
                <a:cs typeface="Times New Roman" panose="02020603050405020304" pitchFamily="18" charset="0"/>
              </a:rPr>
              <a:t>实现准平衡过程的</a:t>
            </a:r>
            <a:r>
              <a:rPr lang="zh-CN" altLang="en-US" sz="2800" b="1">
                <a:solidFill>
                  <a:srgbClr val="0033CC"/>
                </a:solidFill>
                <a:ea typeface="幼圆" panose="02010509060101010101" pitchFamily="49" charset="-122"/>
                <a:cs typeface="Times New Roman" panose="02020603050405020304" pitchFamily="18" charset="0"/>
              </a:rPr>
              <a:t>条件</a:t>
            </a:r>
          </a:p>
        </p:txBody>
      </p:sp>
      <p:sp>
        <p:nvSpPr>
          <p:cNvPr id="5" name="圆角矩形 6"/>
          <p:cNvSpPr>
            <a:spLocks noChangeArrowheads="1"/>
          </p:cNvSpPr>
          <p:nvPr/>
        </p:nvSpPr>
        <p:spPr bwMode="auto">
          <a:xfrm>
            <a:off x="584200" y="1851025"/>
            <a:ext cx="7804150" cy="576263"/>
          </a:xfrm>
          <a:prstGeom prst="roundRect">
            <a:avLst>
              <a:gd name="adj" fmla="val 16667"/>
            </a:avLst>
          </a:prstGeom>
          <a:solidFill>
            <a:schemeClr val="accent1">
              <a:lumMod val="40000"/>
              <a:lumOff val="60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marL="342900" indent="-342900">
              <a:lnSpc>
                <a:spcPct val="150000"/>
              </a:lnSpc>
              <a:buClr>
                <a:srgbClr val="FF0000"/>
              </a:buClr>
              <a:buFont typeface="Wingdings" panose="05000000000000000000" pitchFamily="2" charset="2"/>
              <a:buChar char="u"/>
              <a:defRPr/>
            </a:pPr>
            <a:r>
              <a:rPr kumimoji="1" lang="en-US" altLang="zh-CN" b="1" dirty="0" smtClean="0">
                <a:latin typeface="幼圆" panose="02010509060101010101" pitchFamily="49" charset="-122"/>
                <a:ea typeface="幼圆" panose="02010509060101010101" pitchFamily="49" charset="-122"/>
                <a:cs typeface="Times New Roman" panose="02020603050405020304" pitchFamily="18" charset="0"/>
              </a:rPr>
              <a:t> </a:t>
            </a:r>
            <a:r>
              <a:rPr kumimoji="1" lang="zh-CN" altLang="en-US" sz="2400" b="1" dirty="0" smtClean="0">
                <a:latin typeface="幼圆" panose="02010509060101010101" pitchFamily="49" charset="-122"/>
                <a:ea typeface="幼圆" panose="02010509060101010101" pitchFamily="49" charset="-122"/>
                <a:cs typeface="Times New Roman" panose="02020603050405020304" pitchFamily="18" charset="0"/>
              </a:rPr>
              <a:t>气体工质和外界之间的</a:t>
            </a:r>
            <a:r>
              <a:rPr kumimoji="1" lang="zh-CN" altLang="en-US" sz="2400" b="1" dirty="0" smtClean="0">
                <a:solidFill>
                  <a:srgbClr val="FF0000"/>
                </a:solidFill>
                <a:latin typeface="幼圆" panose="02010509060101010101" pitchFamily="49" charset="-122"/>
                <a:ea typeface="幼圆" panose="02010509060101010101" pitchFamily="49" charset="-122"/>
                <a:cs typeface="Times New Roman" panose="02020603050405020304" pitchFamily="18" charset="0"/>
              </a:rPr>
              <a:t>压力差</a:t>
            </a:r>
            <a:r>
              <a:rPr kumimoji="1" lang="zh-CN" altLang="en-US" sz="2400" b="1" dirty="0" smtClean="0">
                <a:latin typeface="幼圆" panose="02010509060101010101" pitchFamily="49" charset="-122"/>
                <a:ea typeface="幼圆" panose="02010509060101010101" pitchFamily="49" charset="-122"/>
                <a:cs typeface="Times New Roman" panose="02020603050405020304" pitchFamily="18" charset="0"/>
              </a:rPr>
              <a:t>为无限小→</a:t>
            </a:r>
            <a:r>
              <a:rPr kumimoji="1" lang="zh-CN" altLang="en-US" sz="2400" b="1" dirty="0" smtClean="0">
                <a:solidFill>
                  <a:srgbClr val="FF0000"/>
                </a:solidFill>
                <a:latin typeface="幼圆" panose="02010509060101010101" pitchFamily="49" charset="-122"/>
                <a:ea typeface="幼圆" panose="02010509060101010101" pitchFamily="49" charset="-122"/>
                <a:cs typeface="Times New Roman" panose="02020603050405020304" pitchFamily="18" charset="0"/>
              </a:rPr>
              <a:t>力的平衡</a:t>
            </a:r>
          </a:p>
        </p:txBody>
      </p:sp>
      <p:sp>
        <p:nvSpPr>
          <p:cNvPr id="6" name="圆角矩形 6"/>
          <p:cNvSpPr>
            <a:spLocks noChangeArrowheads="1"/>
          </p:cNvSpPr>
          <p:nvPr/>
        </p:nvSpPr>
        <p:spPr bwMode="auto">
          <a:xfrm>
            <a:off x="619125" y="3284538"/>
            <a:ext cx="7769225" cy="576262"/>
          </a:xfrm>
          <a:prstGeom prst="roundRect">
            <a:avLst>
              <a:gd name="adj" fmla="val 16667"/>
            </a:avLst>
          </a:prstGeom>
          <a:solidFill>
            <a:schemeClr val="accent1">
              <a:lumMod val="40000"/>
              <a:lumOff val="60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marL="342900" indent="-342900">
              <a:lnSpc>
                <a:spcPct val="150000"/>
              </a:lnSpc>
              <a:buClr>
                <a:srgbClr val="FF0000"/>
              </a:buClr>
              <a:buFont typeface="Wingdings" panose="05000000000000000000" pitchFamily="2" charset="2"/>
              <a:buChar char="u"/>
              <a:defRPr/>
            </a:pPr>
            <a:r>
              <a:rPr kumimoji="1" lang="en-US" altLang="zh-CN" b="1" dirty="0" smtClean="0">
                <a:latin typeface="幼圆" panose="02010509060101010101" pitchFamily="49" charset="-122"/>
                <a:ea typeface="幼圆" panose="02010509060101010101" pitchFamily="49" charset="-122"/>
                <a:cs typeface="Times New Roman" panose="02020603050405020304" pitchFamily="18" charset="0"/>
              </a:rPr>
              <a:t> </a:t>
            </a:r>
            <a:r>
              <a:rPr kumimoji="1" lang="zh-CN" altLang="en-US" sz="2400" b="1" dirty="0" smtClean="0">
                <a:latin typeface="幼圆" panose="02010509060101010101" pitchFamily="49" charset="-122"/>
                <a:ea typeface="幼圆" panose="02010509060101010101" pitchFamily="49" charset="-122"/>
                <a:cs typeface="Times New Roman" panose="02020603050405020304" pitchFamily="18" charset="0"/>
              </a:rPr>
              <a:t>气体工质和外界之间的</a:t>
            </a:r>
            <a:r>
              <a:rPr kumimoji="1" lang="zh-CN" altLang="en-US" sz="2400" b="1" dirty="0" smtClean="0">
                <a:solidFill>
                  <a:srgbClr val="FF0000"/>
                </a:solidFill>
                <a:latin typeface="幼圆" panose="02010509060101010101" pitchFamily="49" charset="-122"/>
                <a:ea typeface="幼圆" panose="02010509060101010101" pitchFamily="49" charset="-122"/>
                <a:cs typeface="Times New Roman" panose="02020603050405020304" pitchFamily="18" charset="0"/>
              </a:rPr>
              <a:t>温差</a:t>
            </a:r>
            <a:r>
              <a:rPr kumimoji="1" lang="zh-CN" altLang="en-US" sz="2400" b="1" dirty="0" smtClean="0">
                <a:latin typeface="幼圆" panose="02010509060101010101" pitchFamily="49" charset="-122"/>
                <a:ea typeface="幼圆" panose="02010509060101010101" pitchFamily="49" charset="-122"/>
                <a:cs typeface="Times New Roman" panose="02020603050405020304" pitchFamily="18" charset="0"/>
              </a:rPr>
              <a:t>为无限小→  </a:t>
            </a:r>
            <a:r>
              <a:rPr kumimoji="1" lang="zh-CN" altLang="en-US" sz="2400" b="1" dirty="0" smtClean="0">
                <a:solidFill>
                  <a:srgbClr val="FF0000"/>
                </a:solidFill>
                <a:latin typeface="幼圆" panose="02010509060101010101" pitchFamily="49" charset="-122"/>
                <a:ea typeface="幼圆" panose="02010509060101010101" pitchFamily="49" charset="-122"/>
                <a:cs typeface="Times New Roman" panose="02020603050405020304" pitchFamily="18" charset="0"/>
              </a:rPr>
              <a:t>热的平衡</a:t>
            </a:r>
          </a:p>
        </p:txBody>
      </p:sp>
      <p:sp>
        <p:nvSpPr>
          <p:cNvPr id="95238" name="Text Box 9"/>
          <p:cNvSpPr txBox="1">
            <a:spLocks noChangeArrowheads="1"/>
          </p:cNvSpPr>
          <p:nvPr/>
        </p:nvSpPr>
        <p:spPr bwMode="auto">
          <a:xfrm>
            <a:off x="619125" y="1125538"/>
            <a:ext cx="388143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buClr>
                <a:srgbClr val="FF0000"/>
              </a:buClr>
            </a:pPr>
            <a:r>
              <a:rPr kumimoji="1" lang="zh-CN" altLang="en-US" sz="2400" b="1">
                <a:latin typeface="幼圆" panose="02010509060101010101" pitchFamily="49" charset="-122"/>
                <a:ea typeface="幼圆" panose="02010509060101010101" pitchFamily="49" charset="-122"/>
              </a:rPr>
              <a:t>单纯在压力差作用下</a:t>
            </a:r>
          </a:p>
        </p:txBody>
      </p:sp>
      <p:sp>
        <p:nvSpPr>
          <p:cNvPr id="95239" name="Text Box 9"/>
          <p:cNvSpPr txBox="1">
            <a:spLocks noChangeArrowheads="1"/>
          </p:cNvSpPr>
          <p:nvPr/>
        </p:nvSpPr>
        <p:spPr bwMode="auto">
          <a:xfrm>
            <a:off x="671513" y="2649538"/>
            <a:ext cx="266065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buClr>
                <a:srgbClr val="FF0000"/>
              </a:buClr>
            </a:pPr>
            <a:r>
              <a:rPr kumimoji="1" lang="zh-CN" altLang="en-US" sz="2400" b="1">
                <a:latin typeface="幼圆" panose="02010509060101010101" pitchFamily="49" charset="-122"/>
                <a:ea typeface="幼圆" panose="02010509060101010101" pitchFamily="49" charset="-122"/>
              </a:rPr>
              <a:t>单纯在温差作用下</a:t>
            </a:r>
          </a:p>
        </p:txBody>
      </p:sp>
      <p:grpSp>
        <p:nvGrpSpPr>
          <p:cNvPr id="11" name="组合 10"/>
          <p:cNvGrpSpPr>
            <a:grpSpLocks/>
          </p:cNvGrpSpPr>
          <p:nvPr/>
        </p:nvGrpSpPr>
        <p:grpSpPr bwMode="auto">
          <a:xfrm>
            <a:off x="1042988" y="4184650"/>
            <a:ext cx="6985000" cy="1831975"/>
            <a:chOff x="1043608" y="4185084"/>
            <a:chExt cx="6984594" cy="1831810"/>
          </a:xfrm>
        </p:grpSpPr>
        <p:sp>
          <p:nvSpPr>
            <p:cNvPr id="95241" name="圆角矩形 6"/>
            <p:cNvSpPr>
              <a:spLocks noChangeArrowheads="1"/>
            </p:cNvSpPr>
            <p:nvPr/>
          </p:nvSpPr>
          <p:spPr bwMode="auto">
            <a:xfrm>
              <a:off x="1043608" y="4782385"/>
              <a:ext cx="6984594" cy="1234509"/>
            </a:xfrm>
            <a:prstGeom prst="roundRect">
              <a:avLst>
                <a:gd name="adj" fmla="val 16667"/>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lstStyle>
              <a:lvl1pPr marL="342900" indent="-3429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buClr>
                  <a:srgbClr val="FF0000"/>
                </a:buClr>
                <a:buFont typeface="Wingdings" panose="05000000000000000000" pitchFamily="2" charset="2"/>
                <a:buChar char="u"/>
              </a:pPr>
              <a:r>
                <a:rPr kumimoji="1" lang="zh-CN" altLang="en-US" sz="2400" b="1">
                  <a:solidFill>
                    <a:srgbClr val="FF0000"/>
                  </a:solidFill>
                  <a:latin typeface="幼圆" panose="02010509060101010101" pitchFamily="49" charset="-122"/>
                  <a:ea typeface="幼圆" panose="02010509060101010101" pitchFamily="49" charset="-122"/>
                  <a:cs typeface="Times New Roman" panose="02020603050405020304" pitchFamily="18" charset="0"/>
                </a:rPr>
                <a:t>工质和外界</a:t>
              </a:r>
              <a:r>
                <a:rPr kumimoji="1" lang="zh-CN" altLang="en-US" sz="2400" b="1">
                  <a:latin typeface="幼圆" panose="02010509060101010101" pitchFamily="49" charset="-122"/>
                  <a:ea typeface="幼圆" panose="02010509060101010101" pitchFamily="49" charset="-122"/>
                  <a:cs typeface="Times New Roman" panose="02020603050405020304" pitchFamily="18" charset="0"/>
                </a:rPr>
                <a:t>的</a:t>
              </a:r>
              <a:r>
                <a:rPr kumimoji="1" lang="zh-CN" altLang="en-US" sz="2400" b="1">
                  <a:solidFill>
                    <a:srgbClr val="0033CC"/>
                  </a:solidFill>
                  <a:latin typeface="幼圆" panose="02010509060101010101" pitchFamily="49" charset="-122"/>
                  <a:ea typeface="幼圆" panose="02010509060101010101" pitchFamily="49" charset="-122"/>
                  <a:cs typeface="Times New Roman" panose="02020603050405020304" pitchFamily="18" charset="0"/>
                </a:rPr>
                <a:t>压差和温差</a:t>
              </a:r>
              <a:r>
                <a:rPr kumimoji="1" lang="zh-CN" altLang="en-US" sz="2800" b="1">
                  <a:solidFill>
                    <a:srgbClr val="0033CC"/>
                  </a:solidFill>
                  <a:latin typeface="幼圆" panose="02010509060101010101" pitchFamily="49" charset="-122"/>
                  <a:ea typeface="幼圆" panose="02010509060101010101" pitchFamily="49" charset="-122"/>
                  <a:cs typeface="Times New Roman" panose="02020603050405020304" pitchFamily="18" charset="0"/>
                </a:rPr>
                <a:t>均为</a:t>
              </a:r>
              <a:r>
                <a:rPr kumimoji="1" lang="zh-CN" altLang="en-US" sz="2400" b="1">
                  <a:solidFill>
                    <a:srgbClr val="0033CC"/>
                  </a:solidFill>
                  <a:latin typeface="幼圆" panose="02010509060101010101" pitchFamily="49" charset="-122"/>
                  <a:ea typeface="幼圆" panose="02010509060101010101" pitchFamily="49" charset="-122"/>
                  <a:cs typeface="Times New Roman" panose="02020603050405020304" pitchFamily="18" charset="0"/>
                </a:rPr>
                <a:t>无限小</a:t>
              </a:r>
              <a:r>
                <a:rPr kumimoji="1" lang="zh-CN" altLang="en-US" sz="2400" b="1">
                  <a:latin typeface="幼圆" panose="02010509060101010101" pitchFamily="49" charset="-122"/>
                  <a:ea typeface="幼圆" panose="02010509060101010101" pitchFamily="49" charset="-122"/>
                  <a:cs typeface="Times New Roman" panose="02020603050405020304" pitchFamily="18" charset="0"/>
                </a:rPr>
                <a:t>的过程，才是准平衡过程。</a:t>
              </a:r>
            </a:p>
          </p:txBody>
        </p:sp>
        <p:sp>
          <p:nvSpPr>
            <p:cNvPr id="2" name="下箭头 1"/>
            <p:cNvSpPr/>
            <p:nvPr/>
          </p:nvSpPr>
          <p:spPr bwMode="auto">
            <a:xfrm>
              <a:off x="3059616" y="4185084"/>
              <a:ext cx="2736691" cy="561924"/>
            </a:xfrm>
            <a:prstGeom prst="downArrow">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defRPr/>
              </a:pPr>
              <a:endParaRPr lang="zh-CN" altLang="en-US" smtClean="0">
                <a:ea typeface="宋体" panose="02010600030101010101" pitchFamily="2" charset="-122"/>
              </a:endParaRPr>
            </a:p>
          </p:txBody>
        </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ext Box 2"/>
          <p:cNvSpPr txBox="1">
            <a:spLocks noChangeArrowheads="1"/>
          </p:cNvSpPr>
          <p:nvPr/>
        </p:nvSpPr>
        <p:spPr bwMode="auto">
          <a:xfrm>
            <a:off x="6877050" y="2540000"/>
            <a:ext cx="1008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spcBef>
                <a:spcPct val="50000"/>
              </a:spcBef>
            </a:pPr>
            <a:endParaRPr kumimoji="1" lang="zh-CN" altLang="zh-CN" sz="2400">
              <a:ea typeface="宋体" panose="02010600030101010101" pitchFamily="2" charset="-122"/>
            </a:endParaRPr>
          </a:p>
        </p:txBody>
      </p:sp>
      <p:sp>
        <p:nvSpPr>
          <p:cNvPr id="96259" name="Text Box 2"/>
          <p:cNvSpPr txBox="1">
            <a:spLocks noChangeArrowheads="1"/>
          </p:cNvSpPr>
          <p:nvPr/>
        </p:nvSpPr>
        <p:spPr bwMode="auto">
          <a:xfrm>
            <a:off x="269875" y="179388"/>
            <a:ext cx="76866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zh-CN" altLang="en-US" sz="2800" b="1">
                <a:solidFill>
                  <a:srgbClr val="FF0000"/>
                </a:solidFill>
                <a:latin typeface="幼圆" panose="02010509060101010101" pitchFamily="49" charset="-122"/>
                <a:ea typeface="幼圆" panose="02010509060101010101" pitchFamily="49" charset="-122"/>
              </a:rPr>
              <a:t>实际过程的</a:t>
            </a:r>
            <a:r>
              <a:rPr lang="zh-CN" altLang="en-US" sz="2800" b="1">
                <a:solidFill>
                  <a:srgbClr val="0033CC"/>
                </a:solidFill>
                <a:latin typeface="幼圆" panose="02010509060101010101" pitchFamily="49" charset="-122"/>
                <a:ea typeface="幼圆" panose="02010509060101010101" pitchFamily="49" charset="-122"/>
              </a:rPr>
              <a:t>准平衡过程近似</a:t>
            </a:r>
            <a:endParaRPr kumimoji="1" lang="en-US" altLang="zh-CN" sz="2000" b="1">
              <a:solidFill>
                <a:srgbClr val="0033CC"/>
              </a:solidFill>
              <a:ea typeface="楷体_GB2312" pitchFamily="49" charset="-122"/>
            </a:endParaRPr>
          </a:p>
        </p:txBody>
      </p:sp>
      <p:sp>
        <p:nvSpPr>
          <p:cNvPr id="92164" name="圆角矩形 17"/>
          <p:cNvSpPr>
            <a:spLocks noChangeArrowheads="1"/>
          </p:cNvSpPr>
          <p:nvPr/>
        </p:nvSpPr>
        <p:spPr bwMode="auto">
          <a:xfrm>
            <a:off x="4572000" y="836613"/>
            <a:ext cx="4103688" cy="2574925"/>
          </a:xfrm>
          <a:prstGeom prst="roundRect">
            <a:avLst>
              <a:gd name="adj" fmla="val 16667"/>
            </a:avLst>
          </a:pr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marL="285750" indent="-28575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200000"/>
              </a:lnSpc>
              <a:buClr>
                <a:srgbClr val="FF0000"/>
              </a:buClr>
              <a:buFont typeface="Wingdings" panose="05000000000000000000" pitchFamily="2" charset="2"/>
              <a:buChar char="u"/>
              <a:defRPr/>
            </a:pPr>
            <a:r>
              <a:rPr kumimoji="1" lang="zh-CN" altLang="en-US" sz="2000" b="1" dirty="0" smtClean="0">
                <a:latin typeface="幼圆" panose="02010509060101010101" pitchFamily="49" charset="-122"/>
                <a:ea typeface="幼圆" panose="02010509060101010101" pitchFamily="49" charset="-122"/>
                <a:cs typeface="Times New Roman" panose="02020603050405020304" pitchFamily="18" charset="0"/>
              </a:rPr>
              <a:t>只有</a:t>
            </a:r>
            <a:r>
              <a:rPr kumimoji="1" lang="zh-CN" altLang="en-US" sz="2000" b="1" dirty="0" smtClean="0">
                <a:solidFill>
                  <a:srgbClr val="0033CC"/>
                </a:solidFill>
                <a:latin typeface="幼圆" panose="02010509060101010101" pitchFamily="49" charset="-122"/>
                <a:ea typeface="幼圆" panose="02010509060101010101" pitchFamily="49" charset="-122"/>
                <a:cs typeface="Times New Roman" panose="02020603050405020304" pitchFamily="18" charset="0"/>
              </a:rPr>
              <a:t>准平衡过程</a:t>
            </a:r>
            <a:r>
              <a:rPr kumimoji="1" lang="zh-CN" altLang="en-US" sz="2000" b="1" dirty="0" smtClean="0">
                <a:latin typeface="幼圆" panose="02010509060101010101" pitchFamily="49" charset="-122"/>
                <a:ea typeface="幼圆" panose="02010509060101010101" pitchFamily="49" charset="-122"/>
                <a:cs typeface="Times New Roman" panose="02020603050405020304" pitchFamily="18" charset="0"/>
              </a:rPr>
              <a:t>在坐标图中可用  </a:t>
            </a:r>
            <a:r>
              <a:rPr kumimoji="1" lang="zh-CN" altLang="en-US" sz="2000" b="1" dirty="0" smtClean="0">
                <a:solidFill>
                  <a:srgbClr val="0033CC"/>
                </a:solidFill>
                <a:latin typeface="幼圆" panose="02010509060101010101" pitchFamily="49" charset="-122"/>
                <a:ea typeface="幼圆" panose="02010509060101010101" pitchFamily="49" charset="-122"/>
                <a:cs typeface="Times New Roman" panose="02020603050405020304" pitchFamily="18" charset="0"/>
              </a:rPr>
              <a:t>连续曲线  </a:t>
            </a:r>
            <a:r>
              <a:rPr kumimoji="1" lang="zh-CN" altLang="en-US" sz="2000" b="1" dirty="0" smtClean="0">
                <a:latin typeface="幼圆" panose="02010509060101010101" pitchFamily="49" charset="-122"/>
                <a:ea typeface="幼圆" panose="02010509060101010101" pitchFamily="49" charset="-122"/>
                <a:cs typeface="Times New Roman" panose="02020603050405020304" pitchFamily="18" charset="0"/>
              </a:rPr>
              <a:t>表示。</a:t>
            </a:r>
            <a:endParaRPr kumimoji="1" lang="en-US" altLang="zh-CN" sz="2000" b="1" dirty="0" smtClean="0">
              <a:latin typeface="幼圆" panose="02010509060101010101" pitchFamily="49" charset="-122"/>
              <a:ea typeface="幼圆" panose="02010509060101010101" pitchFamily="49" charset="-122"/>
              <a:cs typeface="Times New Roman" panose="02020603050405020304" pitchFamily="18" charset="0"/>
            </a:endParaRPr>
          </a:p>
          <a:p>
            <a:pPr>
              <a:lnSpc>
                <a:spcPct val="200000"/>
              </a:lnSpc>
              <a:buClr>
                <a:srgbClr val="FF0000"/>
              </a:buClr>
              <a:buFont typeface="Wingdings" panose="05000000000000000000" pitchFamily="2" charset="2"/>
              <a:buChar char="u"/>
              <a:defRPr/>
            </a:pPr>
            <a:r>
              <a:rPr kumimoji="1" lang="zh-CN" altLang="en-US" sz="2000" b="1" dirty="0" smtClean="0">
                <a:latin typeface="幼圆" panose="02010509060101010101" pitchFamily="49" charset="-122"/>
                <a:ea typeface="幼圆" panose="02010509060101010101" pitchFamily="49" charset="-122"/>
                <a:cs typeface="Times New Roman" panose="02020603050405020304" pitchFamily="18" charset="0"/>
              </a:rPr>
              <a:t>只有</a:t>
            </a:r>
            <a:r>
              <a:rPr kumimoji="1" lang="zh-CN" altLang="en-US" sz="2000" b="1" dirty="0" smtClean="0">
                <a:solidFill>
                  <a:srgbClr val="0033CC"/>
                </a:solidFill>
                <a:latin typeface="幼圆" panose="02010509060101010101" pitchFamily="49" charset="-122"/>
                <a:ea typeface="幼圆" panose="02010509060101010101" pitchFamily="49" charset="-122"/>
                <a:cs typeface="Times New Roman" panose="02020603050405020304" pitchFamily="18" charset="0"/>
              </a:rPr>
              <a:t>准平衡过程</a:t>
            </a:r>
            <a:r>
              <a:rPr kumimoji="1" lang="zh-CN" altLang="en-US" sz="2000" b="1" dirty="0" smtClean="0">
                <a:latin typeface="幼圆" panose="02010509060101010101" pitchFamily="49" charset="-122"/>
                <a:ea typeface="幼圆" panose="02010509060101010101" pitchFamily="49" charset="-122"/>
                <a:cs typeface="Times New Roman" panose="02020603050405020304" pitchFamily="18" charset="0"/>
              </a:rPr>
              <a:t>中的状态，</a:t>
            </a:r>
            <a:endParaRPr kumimoji="1" lang="en-US" altLang="zh-CN" sz="2000" b="1" dirty="0" smtClean="0">
              <a:latin typeface="幼圆" panose="02010509060101010101" pitchFamily="49" charset="-122"/>
              <a:ea typeface="幼圆" panose="02010509060101010101" pitchFamily="49" charset="-122"/>
              <a:cs typeface="Times New Roman" panose="02020603050405020304" pitchFamily="18" charset="0"/>
            </a:endParaRPr>
          </a:p>
          <a:p>
            <a:pPr marL="0" indent="0">
              <a:lnSpc>
                <a:spcPct val="200000"/>
              </a:lnSpc>
              <a:buClr>
                <a:srgbClr val="FF0000"/>
              </a:buClr>
              <a:defRPr/>
            </a:pPr>
            <a:r>
              <a:rPr kumimoji="1" lang="en-US" altLang="zh-CN" sz="2000" b="1" dirty="0" smtClean="0">
                <a:latin typeface="幼圆" panose="02010509060101010101" pitchFamily="49" charset="-122"/>
                <a:ea typeface="幼圆" panose="02010509060101010101" pitchFamily="49" charset="-122"/>
                <a:cs typeface="Times New Roman" panose="02020603050405020304" pitchFamily="18" charset="0"/>
              </a:rPr>
              <a:t>  </a:t>
            </a:r>
            <a:r>
              <a:rPr kumimoji="1" lang="zh-CN" altLang="en-US" sz="2000" b="1" dirty="0" smtClean="0">
                <a:latin typeface="幼圆" panose="02010509060101010101" pitchFamily="49" charset="-122"/>
                <a:ea typeface="幼圆" panose="02010509060101010101" pitchFamily="49" charset="-122"/>
                <a:cs typeface="Times New Roman" panose="02020603050405020304" pitchFamily="18" charset="0"/>
              </a:rPr>
              <a:t>才能用</a:t>
            </a:r>
            <a:r>
              <a:rPr kumimoji="1" lang="zh-CN" altLang="en-US" sz="2000" b="1" dirty="0" smtClean="0">
                <a:solidFill>
                  <a:srgbClr val="0033CC"/>
                </a:solidFill>
                <a:latin typeface="幼圆" panose="02010509060101010101" pitchFamily="49" charset="-122"/>
                <a:ea typeface="幼圆" panose="02010509060101010101" pitchFamily="49" charset="-122"/>
                <a:cs typeface="Times New Roman" panose="02020603050405020304" pitchFamily="18" charset="0"/>
              </a:rPr>
              <a:t>状态方程式</a:t>
            </a:r>
            <a:r>
              <a:rPr kumimoji="1" lang="zh-CN" altLang="en-US" sz="2000" b="1" dirty="0" smtClean="0">
                <a:latin typeface="幼圆" panose="02010509060101010101" pitchFamily="49" charset="-122"/>
                <a:ea typeface="幼圆" panose="02010509060101010101" pitchFamily="49" charset="-122"/>
                <a:cs typeface="Times New Roman" panose="02020603050405020304" pitchFamily="18" charset="0"/>
              </a:rPr>
              <a:t>进行分析。</a:t>
            </a:r>
            <a:endParaRPr kumimoji="1" lang="en-US" altLang="zh-CN" sz="2000" b="1" dirty="0" smtClean="0">
              <a:latin typeface="幼圆" panose="02010509060101010101" pitchFamily="49" charset="-122"/>
              <a:ea typeface="幼圆" panose="02010509060101010101" pitchFamily="49" charset="-122"/>
              <a:cs typeface="Times New Roman" panose="02020603050405020304" pitchFamily="18" charset="0"/>
            </a:endParaRPr>
          </a:p>
        </p:txBody>
      </p:sp>
      <p:sp>
        <p:nvSpPr>
          <p:cNvPr id="8" name="圆角矩形 17"/>
          <p:cNvSpPr>
            <a:spLocks noChangeArrowheads="1"/>
          </p:cNvSpPr>
          <p:nvPr/>
        </p:nvSpPr>
        <p:spPr bwMode="auto">
          <a:xfrm>
            <a:off x="468313" y="847725"/>
            <a:ext cx="3816350" cy="2574925"/>
          </a:xfrm>
          <a:prstGeom prst="roundRect">
            <a:avLst>
              <a:gd name="adj" fmla="val 16667"/>
            </a:avLst>
          </a:prstGeom>
          <a:solidFill>
            <a:schemeClr val="accent1">
              <a:lumMod val="20000"/>
              <a:lumOff val="80000"/>
            </a:schemeClr>
          </a:solidFill>
          <a:ln w="9525">
            <a:noFill/>
            <a:round/>
            <a:headEnd/>
            <a:tailEnd/>
          </a:ln>
        </p:spPr>
        <p:txBody>
          <a:bodyPr anchor="ctr"/>
          <a:lstStyle>
            <a:lvl1pPr marL="285750" indent="-28575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200000"/>
              </a:lnSpc>
              <a:buClr>
                <a:srgbClr val="FF0000"/>
              </a:buClr>
              <a:buFont typeface="Wingdings" panose="05000000000000000000" pitchFamily="2" charset="2"/>
              <a:buChar char="u"/>
              <a:defRPr/>
            </a:pPr>
            <a:r>
              <a:rPr kumimoji="1" lang="zh-CN" altLang="en-US" sz="2000" b="1" dirty="0" smtClean="0">
                <a:solidFill>
                  <a:srgbClr val="FF0000"/>
                </a:solidFill>
                <a:latin typeface="幼圆" panose="02010509060101010101" pitchFamily="49" charset="-122"/>
                <a:ea typeface="幼圆" panose="02010509060101010101" pitchFamily="49" charset="-122"/>
                <a:cs typeface="Times New Roman" panose="02020603050405020304" pitchFamily="18" charset="0"/>
              </a:rPr>
              <a:t>实际过程</a:t>
            </a:r>
            <a:r>
              <a:rPr kumimoji="1" lang="zh-CN" altLang="en-US" sz="2000" b="1" dirty="0" smtClean="0">
                <a:latin typeface="幼圆" panose="02010509060101010101" pitchFamily="49" charset="-122"/>
                <a:ea typeface="幼圆" panose="02010509060101010101" pitchFamily="49" charset="-122"/>
                <a:cs typeface="Times New Roman" panose="02020603050405020304" pitchFamily="18" charset="0"/>
              </a:rPr>
              <a:t>都是在</a:t>
            </a:r>
            <a:r>
              <a:rPr kumimoji="1" lang="zh-CN" altLang="en-US" sz="2000" b="1" dirty="0" smtClean="0">
                <a:solidFill>
                  <a:srgbClr val="FF0000"/>
                </a:solidFill>
                <a:latin typeface="幼圆" panose="02010509060101010101" pitchFamily="49" charset="-122"/>
                <a:ea typeface="幼圆" panose="02010509060101010101" pitchFamily="49" charset="-122"/>
                <a:cs typeface="Times New Roman" panose="02020603050405020304" pitchFamily="18" charset="0"/>
              </a:rPr>
              <a:t>有限的</a:t>
            </a:r>
            <a:r>
              <a:rPr kumimoji="1" lang="zh-CN" altLang="en-US" sz="2000" b="1" dirty="0" smtClean="0">
                <a:latin typeface="幼圆" panose="02010509060101010101" pitchFamily="49" charset="-122"/>
                <a:ea typeface="幼圆" panose="02010509060101010101" pitchFamily="49" charset="-122"/>
                <a:cs typeface="Times New Roman" panose="02020603050405020304" pitchFamily="18" charset="0"/>
              </a:rPr>
              <a:t>温差和压差下进行的。</a:t>
            </a:r>
            <a:endParaRPr kumimoji="1" lang="en-US" altLang="zh-CN" sz="2000" b="1" dirty="0" smtClean="0">
              <a:latin typeface="幼圆" panose="02010509060101010101" pitchFamily="49" charset="-122"/>
              <a:ea typeface="幼圆" panose="02010509060101010101" pitchFamily="49" charset="-122"/>
              <a:cs typeface="Times New Roman" panose="02020603050405020304" pitchFamily="18" charset="0"/>
            </a:endParaRPr>
          </a:p>
          <a:p>
            <a:pPr marL="0" indent="0">
              <a:lnSpc>
                <a:spcPct val="200000"/>
              </a:lnSpc>
              <a:buClr>
                <a:srgbClr val="FF0000"/>
              </a:buClr>
              <a:defRPr/>
            </a:pPr>
            <a:r>
              <a:rPr kumimoji="1" lang="zh-CN" altLang="en-US" sz="2000" b="1" dirty="0" smtClean="0">
                <a:latin typeface="幼圆" panose="02010509060101010101" pitchFamily="49" charset="-122"/>
                <a:ea typeface="幼圆" panose="02010509060101010101" pitchFamily="49" charset="-122"/>
                <a:cs typeface="Times New Roman" panose="02020603050405020304" pitchFamily="18" charset="0"/>
              </a:rPr>
              <a:t>  →  温差和压差</a:t>
            </a:r>
            <a:r>
              <a:rPr kumimoji="1" lang="zh-CN" altLang="en-US" sz="2000" b="1" dirty="0" smtClean="0">
                <a:solidFill>
                  <a:srgbClr val="FF0000"/>
                </a:solidFill>
                <a:latin typeface="幼圆" panose="02010509060101010101" pitchFamily="49" charset="-122"/>
                <a:ea typeface="幼圆" panose="02010509060101010101" pitchFamily="49" charset="-122"/>
                <a:cs typeface="Times New Roman" panose="02020603050405020304" pitchFamily="18" charset="0"/>
              </a:rPr>
              <a:t>不是无限小     </a:t>
            </a:r>
            <a:endParaRPr kumimoji="1" lang="en-US" altLang="zh-CN" sz="2000" b="1" dirty="0" smtClean="0">
              <a:solidFill>
                <a:srgbClr val="FF0000"/>
              </a:solidFill>
              <a:latin typeface="幼圆" panose="02010509060101010101" pitchFamily="49" charset="-122"/>
              <a:ea typeface="幼圆" panose="02010509060101010101" pitchFamily="49" charset="-122"/>
              <a:cs typeface="Times New Roman" panose="02020603050405020304" pitchFamily="18" charset="0"/>
            </a:endParaRPr>
          </a:p>
          <a:p>
            <a:pPr marL="0" indent="0">
              <a:lnSpc>
                <a:spcPct val="200000"/>
              </a:lnSpc>
              <a:buClr>
                <a:srgbClr val="FF0000"/>
              </a:buClr>
              <a:defRPr/>
            </a:pPr>
            <a:r>
              <a:rPr kumimoji="1" lang="en-US" altLang="zh-CN" sz="2000" b="1" dirty="0" smtClean="0">
                <a:latin typeface="幼圆" panose="02010509060101010101" pitchFamily="49" charset="-122"/>
                <a:ea typeface="幼圆" panose="02010509060101010101" pitchFamily="49" charset="-122"/>
                <a:cs typeface="Times New Roman" panose="02020603050405020304" pitchFamily="18" charset="0"/>
              </a:rPr>
              <a:t>  </a:t>
            </a:r>
            <a:r>
              <a:rPr kumimoji="1" lang="zh-CN" altLang="en-US" sz="2000" b="1" dirty="0" smtClean="0">
                <a:latin typeface="幼圆" panose="02010509060101010101" pitchFamily="49" charset="-122"/>
                <a:ea typeface="幼圆" panose="02010509060101010101" pitchFamily="49" charset="-122"/>
                <a:cs typeface="Times New Roman" panose="02020603050405020304" pitchFamily="18" charset="0"/>
              </a:rPr>
              <a:t>→  都是</a:t>
            </a:r>
            <a:r>
              <a:rPr kumimoji="1" lang="zh-CN" altLang="en-US" sz="2000" b="1" dirty="0" smtClean="0">
                <a:solidFill>
                  <a:srgbClr val="FF0000"/>
                </a:solidFill>
                <a:latin typeface="幼圆" panose="02010509060101010101" pitchFamily="49" charset="-122"/>
                <a:ea typeface="幼圆" panose="02010509060101010101" pitchFamily="49" charset="-122"/>
                <a:cs typeface="Times New Roman" panose="02020603050405020304" pitchFamily="18" charset="0"/>
              </a:rPr>
              <a:t>不平衡过程</a:t>
            </a:r>
            <a:r>
              <a:rPr kumimoji="1" lang="zh-CN" altLang="en-US" sz="2000" b="1" dirty="0" smtClean="0">
                <a:latin typeface="幼圆" panose="02010509060101010101" pitchFamily="49" charset="-122"/>
                <a:ea typeface="幼圆" panose="02010509060101010101" pitchFamily="49" charset="-122"/>
                <a:cs typeface="Times New Roman" panose="02020603050405020304" pitchFamily="18" charset="0"/>
              </a:rPr>
              <a:t>。</a:t>
            </a:r>
            <a:endParaRPr kumimoji="1" lang="en-US" altLang="zh-CN" sz="2000" b="1" dirty="0" smtClean="0">
              <a:latin typeface="幼圆" panose="02010509060101010101" pitchFamily="49" charset="-122"/>
              <a:ea typeface="幼圆" panose="02010509060101010101" pitchFamily="49" charset="-122"/>
              <a:cs typeface="Times New Roman" panose="02020603050405020304" pitchFamily="18" charset="0"/>
            </a:endParaRPr>
          </a:p>
        </p:txBody>
      </p:sp>
      <p:grpSp>
        <p:nvGrpSpPr>
          <p:cNvPr id="2" name="组合 1"/>
          <p:cNvGrpSpPr>
            <a:grpSpLocks/>
          </p:cNvGrpSpPr>
          <p:nvPr/>
        </p:nvGrpSpPr>
        <p:grpSpPr bwMode="auto">
          <a:xfrm>
            <a:off x="1479550" y="3527425"/>
            <a:ext cx="6048375" cy="1104900"/>
            <a:chOff x="1479550" y="3527921"/>
            <a:chExt cx="6048375" cy="1104504"/>
          </a:xfrm>
        </p:grpSpPr>
        <p:sp>
          <p:nvSpPr>
            <p:cNvPr id="96266" name="圆角矩形 17"/>
            <p:cNvSpPr>
              <a:spLocks noChangeArrowheads="1"/>
            </p:cNvSpPr>
            <p:nvPr/>
          </p:nvSpPr>
          <p:spPr bwMode="auto">
            <a:xfrm>
              <a:off x="1479550" y="3988296"/>
              <a:ext cx="6048375" cy="644129"/>
            </a:xfrm>
            <a:prstGeom prst="roundRect">
              <a:avLst>
                <a:gd name="adj" fmla="val 16667"/>
              </a:avLst>
            </a:pr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marL="285750" indent="-28575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200000"/>
                </a:lnSpc>
                <a:buClr>
                  <a:srgbClr val="FF0000"/>
                </a:buClr>
                <a:buFont typeface="Wingdings" panose="05000000000000000000" pitchFamily="2" charset="2"/>
                <a:buChar char="u"/>
              </a:pPr>
              <a:r>
                <a:rPr kumimoji="1" lang="zh-CN" altLang="en-US" sz="2000" b="1">
                  <a:latin typeface="幼圆" panose="02010509060101010101" pitchFamily="49" charset="-122"/>
                  <a:ea typeface="幼圆" panose="02010509060101010101" pitchFamily="49" charset="-122"/>
                  <a:cs typeface="Times New Roman" panose="02020603050405020304" pitchFamily="18" charset="0"/>
                </a:rPr>
                <a:t>适当条件下，把实际过程</a:t>
              </a:r>
              <a:r>
                <a:rPr kumimoji="1" lang="zh-CN" altLang="en-US" sz="2000" b="1">
                  <a:solidFill>
                    <a:srgbClr val="0033CC"/>
                  </a:solidFill>
                  <a:latin typeface="幼圆" panose="02010509060101010101" pitchFamily="49" charset="-122"/>
                  <a:ea typeface="幼圆" panose="02010509060101010101" pitchFamily="49" charset="-122"/>
                  <a:cs typeface="Times New Roman" panose="02020603050405020304" pitchFamily="18" charset="0"/>
                </a:rPr>
                <a:t>当做</a:t>
              </a:r>
              <a:r>
                <a:rPr kumimoji="1" lang="zh-CN" altLang="en-US" sz="2000" b="1">
                  <a:latin typeface="幼圆" panose="02010509060101010101" pitchFamily="49" charset="-122"/>
                  <a:ea typeface="幼圆" panose="02010509060101010101" pitchFamily="49" charset="-122"/>
                  <a:cs typeface="Times New Roman" panose="02020603050405020304" pitchFamily="18" charset="0"/>
                </a:rPr>
                <a:t>准平衡过程处理</a:t>
              </a:r>
              <a:endParaRPr kumimoji="1" lang="en-US" altLang="zh-CN" sz="2000" b="1">
                <a:latin typeface="幼圆" panose="02010509060101010101" pitchFamily="49" charset="-122"/>
                <a:ea typeface="幼圆" panose="02010509060101010101" pitchFamily="49" charset="-122"/>
                <a:cs typeface="Times New Roman" panose="02020603050405020304" pitchFamily="18" charset="0"/>
              </a:endParaRPr>
            </a:p>
          </p:txBody>
        </p:sp>
        <p:sp>
          <p:nvSpPr>
            <p:cNvPr id="96267" name="下箭头 10"/>
            <p:cNvSpPr>
              <a:spLocks noChangeArrowheads="1"/>
            </p:cNvSpPr>
            <p:nvPr/>
          </p:nvSpPr>
          <p:spPr bwMode="auto">
            <a:xfrm>
              <a:off x="3070225" y="3527921"/>
              <a:ext cx="2735263" cy="401637"/>
            </a:xfrm>
            <a:prstGeom prst="downArrow">
              <a:avLst>
                <a:gd name="adj1" fmla="val 50000"/>
                <a:gd name="adj2" fmla="val 50000"/>
              </a:avLst>
            </a:prstGeom>
            <a:solidFill>
              <a:srgbClr val="FF5050"/>
            </a:solidFill>
            <a:ln w="9525" algn="ctr">
              <a:solidFill>
                <a:schemeClr val="tx1"/>
              </a:solidFill>
              <a:round/>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grpSp>
      <p:grpSp>
        <p:nvGrpSpPr>
          <p:cNvPr id="3" name="组合 2"/>
          <p:cNvGrpSpPr>
            <a:grpSpLocks/>
          </p:cNvGrpSpPr>
          <p:nvPr/>
        </p:nvGrpSpPr>
        <p:grpSpPr bwMode="auto">
          <a:xfrm>
            <a:off x="1479550" y="4727575"/>
            <a:ext cx="6477000" cy="1557338"/>
            <a:chOff x="1479550" y="4728071"/>
            <a:chExt cx="6477000" cy="1556868"/>
          </a:xfrm>
        </p:grpSpPr>
        <p:sp>
          <p:nvSpPr>
            <p:cNvPr id="92167" name="圆角矩形 17"/>
            <p:cNvSpPr>
              <a:spLocks noChangeArrowheads="1"/>
            </p:cNvSpPr>
            <p:nvPr/>
          </p:nvSpPr>
          <p:spPr bwMode="auto">
            <a:xfrm>
              <a:off x="1479550" y="5091499"/>
              <a:ext cx="6477000" cy="1193440"/>
            </a:xfrm>
            <a:prstGeom prst="roundRect">
              <a:avLst>
                <a:gd name="adj" fmla="val 16667"/>
              </a:avLst>
            </a:prstGeom>
            <a:solidFill>
              <a:srgbClr val="CCFF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marL="285750" indent="-28575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200000"/>
                </a:lnSpc>
                <a:buClr>
                  <a:srgbClr val="FF0000"/>
                </a:buClr>
                <a:buFont typeface="Wingdings" panose="05000000000000000000" pitchFamily="2" charset="2"/>
                <a:buChar char="u"/>
                <a:defRPr/>
              </a:pPr>
              <a:r>
                <a:rPr kumimoji="1" lang="zh-CN" altLang="en-US" sz="2000" b="1" dirty="0" smtClean="0">
                  <a:latin typeface="幼圆" panose="02010509060101010101" pitchFamily="49" charset="-122"/>
                  <a:ea typeface="幼圆" panose="02010509060101010101" pitchFamily="49" charset="-122"/>
                  <a:cs typeface="Times New Roman" panose="02020603050405020304" pitchFamily="18" charset="0"/>
                </a:rPr>
                <a:t>实际过程</a:t>
              </a:r>
              <a:r>
                <a:rPr kumimoji="1" lang="zh-CN" altLang="en-US" sz="2000" b="1" dirty="0" smtClean="0">
                  <a:solidFill>
                    <a:srgbClr val="FF0000"/>
                  </a:solidFill>
                  <a:latin typeface="幼圆" panose="02010509060101010101" pitchFamily="49" charset="-122"/>
                  <a:ea typeface="幼圆" panose="02010509060101010101" pitchFamily="49" charset="-122"/>
                  <a:cs typeface="Times New Roman" panose="02020603050405020304" pitchFamily="18" charset="0"/>
                </a:rPr>
                <a:t>也可以</a:t>
              </a:r>
              <a:r>
                <a:rPr kumimoji="1" lang="zh-CN" altLang="en-US" sz="2000" b="1" dirty="0" smtClean="0">
                  <a:latin typeface="幼圆" panose="02010509060101010101" pitchFamily="49" charset="-122"/>
                  <a:ea typeface="幼圆" panose="02010509060101010101" pitchFamily="49" charset="-122"/>
                  <a:cs typeface="Times New Roman" panose="02020603050405020304" pitchFamily="18" charset="0"/>
                </a:rPr>
                <a:t>在坐标图中，用连续曲线表示，</a:t>
              </a:r>
              <a:endParaRPr kumimoji="1" lang="en-US" altLang="zh-CN" sz="2000" b="1" dirty="0" smtClean="0">
                <a:latin typeface="幼圆" panose="02010509060101010101" pitchFamily="49" charset="-122"/>
                <a:ea typeface="幼圆" panose="02010509060101010101" pitchFamily="49" charset="-122"/>
                <a:cs typeface="Times New Roman" panose="02020603050405020304" pitchFamily="18" charset="0"/>
              </a:endParaRPr>
            </a:p>
            <a:p>
              <a:pPr marL="0" indent="0">
                <a:lnSpc>
                  <a:spcPct val="200000"/>
                </a:lnSpc>
                <a:buClr>
                  <a:srgbClr val="FF0000"/>
                </a:buClr>
                <a:defRPr/>
              </a:pPr>
              <a:r>
                <a:rPr kumimoji="1" lang="en-US" altLang="zh-CN" sz="2000" b="1" dirty="0" smtClean="0">
                  <a:latin typeface="幼圆" panose="02010509060101010101" pitchFamily="49" charset="-122"/>
                  <a:ea typeface="幼圆" panose="02010509060101010101" pitchFamily="49" charset="-122"/>
                  <a:cs typeface="Times New Roman" panose="02020603050405020304" pitchFamily="18" charset="0"/>
                </a:rPr>
                <a:t>  </a:t>
              </a:r>
              <a:r>
                <a:rPr kumimoji="1" lang="zh-CN" altLang="en-US" sz="2000" b="1" dirty="0" smtClean="0">
                  <a:latin typeface="幼圆" panose="02010509060101010101" pitchFamily="49" charset="-122"/>
                  <a:ea typeface="幼圆" panose="02010509060101010101" pitchFamily="49" charset="-122"/>
                  <a:cs typeface="Times New Roman" panose="02020603050405020304" pitchFamily="18" charset="0"/>
                </a:rPr>
                <a:t>实际过程的状态，</a:t>
              </a:r>
              <a:r>
                <a:rPr kumimoji="1" lang="zh-CN" altLang="en-US" sz="2000" b="1" dirty="0" smtClean="0">
                  <a:solidFill>
                    <a:srgbClr val="FF0000"/>
                  </a:solidFill>
                  <a:latin typeface="幼圆" panose="02010509060101010101" pitchFamily="49" charset="-122"/>
                  <a:ea typeface="幼圆" panose="02010509060101010101" pitchFamily="49" charset="-122"/>
                  <a:cs typeface="Times New Roman" panose="02020603050405020304" pitchFamily="18" charset="0"/>
                </a:rPr>
                <a:t>也可以</a:t>
              </a:r>
              <a:r>
                <a:rPr kumimoji="1" lang="zh-CN" altLang="en-US" sz="2000" b="1" dirty="0" smtClean="0">
                  <a:latin typeface="幼圆" panose="02010509060101010101" pitchFamily="49" charset="-122"/>
                  <a:ea typeface="幼圆" panose="02010509060101010101" pitchFamily="49" charset="-122"/>
                  <a:cs typeface="Times New Roman" panose="02020603050405020304" pitchFamily="18" charset="0"/>
                </a:rPr>
                <a:t>用状态方程式进行分析。</a:t>
              </a:r>
              <a:endParaRPr kumimoji="1" lang="en-US" altLang="zh-CN" sz="2000" b="1" dirty="0" smtClean="0">
                <a:latin typeface="幼圆" panose="02010509060101010101" pitchFamily="49" charset="-122"/>
                <a:ea typeface="幼圆" panose="02010509060101010101" pitchFamily="49" charset="-122"/>
                <a:cs typeface="Times New Roman" panose="02020603050405020304" pitchFamily="18" charset="0"/>
              </a:endParaRPr>
            </a:p>
          </p:txBody>
        </p:sp>
        <p:sp>
          <p:nvSpPr>
            <p:cNvPr id="92169" name="下箭头 11"/>
            <p:cNvSpPr>
              <a:spLocks noChangeArrowheads="1"/>
            </p:cNvSpPr>
            <p:nvPr/>
          </p:nvSpPr>
          <p:spPr bwMode="auto">
            <a:xfrm>
              <a:off x="3133725" y="4728071"/>
              <a:ext cx="2736850" cy="403103"/>
            </a:xfrm>
            <a:prstGeom prst="downArrow">
              <a:avLst>
                <a:gd name="adj1" fmla="val 50000"/>
                <a:gd name="adj2" fmla="val 50000"/>
              </a:avLst>
            </a:prstGeom>
            <a:solidFill>
              <a:schemeClr val="accent1">
                <a:lumMod val="60000"/>
                <a:lumOff val="40000"/>
              </a:schemeClr>
            </a:solidFill>
            <a:ln w="9525" algn="ctr">
              <a:solidFill>
                <a:schemeClr val="tx1"/>
              </a:solidFill>
              <a:round/>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defRPr/>
              </a:pPr>
              <a:endParaRPr lang="zh-CN" altLang="en-US" smtClean="0">
                <a:ea typeface="宋体" panose="02010600030101010101" pitchFamily="2" charset="-122"/>
              </a:endParaRP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ChangeArrowheads="1"/>
          </p:cNvSpPr>
          <p:nvPr/>
        </p:nvSpPr>
        <p:spPr bwMode="auto">
          <a:xfrm>
            <a:off x="166688" y="109538"/>
            <a:ext cx="5472112"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800" b="1">
                <a:solidFill>
                  <a:srgbClr val="FF0000"/>
                </a:solidFill>
                <a:ea typeface="幼圆" panose="02010509060101010101" pitchFamily="49" charset="-122"/>
                <a:cs typeface="Times New Roman" panose="02020603050405020304" pitchFamily="18" charset="0"/>
              </a:rPr>
              <a:t>可逆过程   </a:t>
            </a:r>
            <a:r>
              <a:rPr kumimoji="1" lang="en-US" altLang="zh-CN" sz="2000" b="1">
                <a:solidFill>
                  <a:srgbClr val="0033CC"/>
                </a:solidFill>
                <a:ea typeface="幼圆" panose="02010509060101010101" pitchFamily="49" charset="-122"/>
                <a:cs typeface="Times New Roman" panose="02020603050405020304" pitchFamily="18" charset="0"/>
              </a:rPr>
              <a:t>( Reversible process) </a:t>
            </a:r>
          </a:p>
        </p:txBody>
      </p:sp>
      <p:sp>
        <p:nvSpPr>
          <p:cNvPr id="97283" name="Text Box 0"/>
          <p:cNvSpPr txBox="1">
            <a:spLocks noChangeArrowheads="1"/>
          </p:cNvSpPr>
          <p:nvPr/>
        </p:nvSpPr>
        <p:spPr bwMode="auto">
          <a:xfrm>
            <a:off x="6877050" y="476250"/>
            <a:ext cx="1008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spcBef>
                <a:spcPct val="50000"/>
              </a:spcBef>
            </a:pPr>
            <a:endParaRPr kumimoji="1" lang="zh-CN" altLang="zh-CN" sz="2400">
              <a:ea typeface="宋体" panose="02010600030101010101" pitchFamily="2" charset="-122"/>
            </a:endParaRPr>
          </a:p>
        </p:txBody>
      </p:sp>
      <p:sp>
        <p:nvSpPr>
          <p:cNvPr id="97284" name="圆角矩形 14"/>
          <p:cNvSpPr>
            <a:spLocks noChangeArrowheads="1"/>
          </p:cNvSpPr>
          <p:nvPr/>
        </p:nvSpPr>
        <p:spPr bwMode="auto">
          <a:xfrm>
            <a:off x="395288" y="1773238"/>
            <a:ext cx="8497887" cy="3024187"/>
          </a:xfrm>
          <a:prstGeom prst="roundRect">
            <a:avLst>
              <a:gd name="adj" fmla="val 16667"/>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kumimoji="1" lang="zh-CN" altLang="en-US" sz="2000" b="1">
                <a:latin typeface="幼圆" panose="02010509060101010101" pitchFamily="49" charset="-122"/>
                <a:ea typeface="幼圆" panose="02010509060101010101" pitchFamily="49" charset="-122"/>
              </a:rPr>
              <a:t>当完成了某一过程之后，如果有可能使</a:t>
            </a:r>
            <a:endParaRPr kumimoji="1" lang="en-US" altLang="zh-CN" sz="2000" b="1">
              <a:latin typeface="幼圆" panose="02010509060101010101" pitchFamily="49" charset="-122"/>
              <a:ea typeface="幼圆" panose="02010509060101010101" pitchFamily="49" charset="-122"/>
            </a:endParaRPr>
          </a:p>
          <a:p>
            <a:pPr>
              <a:lnSpc>
                <a:spcPct val="150000"/>
              </a:lnSpc>
            </a:pPr>
            <a:r>
              <a:rPr kumimoji="1" lang="zh-CN" altLang="en-US" sz="2400" b="1">
                <a:solidFill>
                  <a:srgbClr val="FF0000"/>
                </a:solidFill>
                <a:latin typeface="幼圆" panose="02010509060101010101" pitchFamily="49" charset="-122"/>
                <a:ea typeface="幼圆" panose="02010509060101010101" pitchFamily="49" charset="-122"/>
              </a:rPr>
              <a:t>①</a:t>
            </a:r>
            <a:r>
              <a:rPr kumimoji="1" lang="zh-CN" altLang="en-US" sz="2800" b="1">
                <a:solidFill>
                  <a:srgbClr val="FF0000"/>
                </a:solidFill>
                <a:latin typeface="幼圆" panose="02010509060101010101" pitchFamily="49" charset="-122"/>
                <a:ea typeface="幼圆" panose="02010509060101010101" pitchFamily="49" charset="-122"/>
              </a:rPr>
              <a:t> </a:t>
            </a:r>
            <a:r>
              <a:rPr kumimoji="1" lang="zh-CN" altLang="en-US" sz="2400" b="1">
                <a:solidFill>
                  <a:srgbClr val="FF0000"/>
                </a:solidFill>
                <a:latin typeface="幼圆" panose="02010509060101010101" pitchFamily="49" charset="-122"/>
                <a:ea typeface="幼圆" panose="02010509060101010101" pitchFamily="49" charset="-122"/>
              </a:rPr>
              <a:t>工质</a:t>
            </a:r>
            <a:r>
              <a:rPr kumimoji="1" lang="zh-CN" altLang="en-US" sz="2000" b="1">
                <a:latin typeface="幼圆" panose="02010509060101010101" pitchFamily="49" charset="-122"/>
                <a:ea typeface="幼圆" panose="02010509060101010101" pitchFamily="49" charset="-122"/>
              </a:rPr>
              <a:t>沿</a:t>
            </a:r>
            <a:r>
              <a:rPr kumimoji="1" lang="zh-CN" altLang="en-US" sz="2000" b="1">
                <a:solidFill>
                  <a:srgbClr val="0033CC"/>
                </a:solidFill>
                <a:latin typeface="幼圆" panose="02010509060101010101" pitchFamily="49" charset="-122"/>
                <a:ea typeface="幼圆" panose="02010509060101010101" pitchFamily="49" charset="-122"/>
              </a:rPr>
              <a:t>相同的路径</a:t>
            </a:r>
            <a:r>
              <a:rPr kumimoji="1" lang="zh-CN" altLang="en-US" sz="2000" b="1">
                <a:solidFill>
                  <a:srgbClr val="FF0000"/>
                </a:solidFill>
                <a:latin typeface="幼圆" panose="02010509060101010101" pitchFamily="49" charset="-122"/>
                <a:ea typeface="幼圆" panose="02010509060101010101" pitchFamily="49" charset="-122"/>
              </a:rPr>
              <a:t>逆行</a:t>
            </a:r>
            <a:r>
              <a:rPr kumimoji="1" lang="zh-CN" altLang="en-US" sz="2000" b="1">
                <a:latin typeface="幼圆" panose="02010509060101010101" pitchFamily="49" charset="-122"/>
                <a:ea typeface="幼圆" panose="02010509060101010101" pitchFamily="49" charset="-122"/>
              </a:rPr>
              <a:t>而</a:t>
            </a:r>
            <a:r>
              <a:rPr kumimoji="1" lang="zh-CN" altLang="en-US" sz="2000" b="1">
                <a:solidFill>
                  <a:srgbClr val="0033CC"/>
                </a:solidFill>
                <a:latin typeface="幼圆" panose="02010509060101010101" pitchFamily="49" charset="-122"/>
                <a:ea typeface="幼圆" panose="02010509060101010101" pitchFamily="49" charset="-122"/>
              </a:rPr>
              <a:t>回复到原来的状态</a:t>
            </a:r>
            <a:r>
              <a:rPr kumimoji="1" lang="zh-CN" altLang="en-US" sz="2000" b="1">
                <a:latin typeface="幼圆" panose="02010509060101010101" pitchFamily="49" charset="-122"/>
                <a:ea typeface="幼圆" panose="02010509060101010101" pitchFamily="49" charset="-122"/>
              </a:rPr>
              <a:t>，并且使</a:t>
            </a:r>
            <a:endParaRPr kumimoji="1" lang="en-US" altLang="zh-CN" sz="2000" b="1">
              <a:latin typeface="幼圆" panose="02010509060101010101" pitchFamily="49" charset="-122"/>
              <a:ea typeface="幼圆" panose="02010509060101010101" pitchFamily="49" charset="-122"/>
            </a:endParaRPr>
          </a:p>
          <a:p>
            <a:pPr>
              <a:lnSpc>
                <a:spcPct val="150000"/>
              </a:lnSpc>
            </a:pPr>
            <a:r>
              <a:rPr kumimoji="1" lang="zh-CN" altLang="en-US" sz="2400" b="1">
                <a:solidFill>
                  <a:srgbClr val="FF0000"/>
                </a:solidFill>
                <a:latin typeface="幼圆" panose="02010509060101010101" pitchFamily="49" charset="-122"/>
                <a:ea typeface="幼圆" panose="02010509060101010101" pitchFamily="49" charset="-122"/>
              </a:rPr>
              <a:t>② </a:t>
            </a:r>
            <a:r>
              <a:rPr kumimoji="1" lang="zh-CN" altLang="en-US" sz="2000" b="1">
                <a:latin typeface="幼圆" panose="02010509060101010101" pitchFamily="49" charset="-122"/>
                <a:ea typeface="幼圆" panose="02010509060101010101" pitchFamily="49" charset="-122"/>
              </a:rPr>
              <a:t>相互作用中所涉及的</a:t>
            </a:r>
            <a:r>
              <a:rPr kumimoji="1" lang="zh-CN" altLang="en-US" sz="2400" b="1">
                <a:solidFill>
                  <a:srgbClr val="FF0000"/>
                </a:solidFill>
                <a:latin typeface="幼圆" panose="02010509060101010101" pitchFamily="49" charset="-122"/>
                <a:ea typeface="幼圆" panose="02010509060101010101" pitchFamily="49" charset="-122"/>
              </a:rPr>
              <a:t>外界</a:t>
            </a:r>
            <a:r>
              <a:rPr kumimoji="1" lang="zh-CN" altLang="en-US" sz="2000" b="1">
                <a:solidFill>
                  <a:srgbClr val="0033CC"/>
                </a:solidFill>
                <a:latin typeface="幼圆" panose="02010509060101010101" pitchFamily="49" charset="-122"/>
                <a:ea typeface="幼圆" panose="02010509060101010101" pitchFamily="49" charset="-122"/>
              </a:rPr>
              <a:t>也回复到原来的状态</a:t>
            </a:r>
            <a:r>
              <a:rPr kumimoji="1" lang="zh-CN" altLang="en-US" sz="2000" b="1">
                <a:latin typeface="幼圆" panose="02010509060101010101" pitchFamily="49" charset="-122"/>
                <a:ea typeface="幼圆" panose="02010509060101010101" pitchFamily="49" charset="-122"/>
              </a:rPr>
              <a:t>，</a:t>
            </a:r>
            <a:endParaRPr kumimoji="1" lang="en-US" altLang="zh-CN" sz="2000" b="1">
              <a:latin typeface="幼圆" panose="02010509060101010101" pitchFamily="49" charset="-122"/>
              <a:ea typeface="幼圆" panose="02010509060101010101" pitchFamily="49" charset="-122"/>
            </a:endParaRPr>
          </a:p>
          <a:p>
            <a:pPr>
              <a:lnSpc>
                <a:spcPct val="150000"/>
              </a:lnSpc>
            </a:pPr>
            <a:r>
              <a:rPr kumimoji="1" lang="en-US" altLang="zh-CN" sz="2000" b="1">
                <a:latin typeface="幼圆" panose="02010509060101010101" pitchFamily="49" charset="-122"/>
                <a:ea typeface="幼圆" panose="02010509060101010101" pitchFamily="49" charset="-122"/>
              </a:rPr>
              <a:t>     </a:t>
            </a:r>
            <a:r>
              <a:rPr kumimoji="1" lang="zh-CN" altLang="en-US" sz="2000" b="1">
                <a:latin typeface="幼圆" panose="02010509060101010101" pitchFamily="49" charset="-122"/>
                <a:ea typeface="幼圆" panose="02010509060101010101" pitchFamily="49" charset="-122"/>
              </a:rPr>
              <a:t>而不留下任何改变。</a:t>
            </a:r>
            <a:endParaRPr kumimoji="1" lang="en-US" altLang="zh-CN" sz="2000" b="1">
              <a:latin typeface="幼圆" panose="02010509060101010101" pitchFamily="49" charset="-122"/>
              <a:ea typeface="幼圆" panose="02010509060101010101" pitchFamily="49" charset="-122"/>
            </a:endParaRPr>
          </a:p>
          <a:p>
            <a:pPr>
              <a:lnSpc>
                <a:spcPct val="150000"/>
              </a:lnSpc>
            </a:pPr>
            <a:r>
              <a:rPr kumimoji="1" lang="zh-CN" altLang="en-US" sz="2000" b="1">
                <a:latin typeface="幼圆" panose="02010509060101010101" pitchFamily="49" charset="-122"/>
                <a:ea typeface="幼圆" panose="02010509060101010101" pitchFamily="49" charset="-122"/>
              </a:rPr>
              <a:t>这一过程就叫做</a:t>
            </a:r>
            <a:r>
              <a:rPr kumimoji="1" lang="zh-CN" altLang="en-US" sz="2000" b="1">
                <a:solidFill>
                  <a:srgbClr val="0033CC"/>
                </a:solidFill>
                <a:latin typeface="幼圆" panose="02010509060101010101" pitchFamily="49" charset="-122"/>
                <a:ea typeface="幼圆" panose="02010509060101010101" pitchFamily="49" charset="-122"/>
              </a:rPr>
              <a:t>可逆过程</a:t>
            </a:r>
            <a:r>
              <a:rPr kumimoji="1" lang="zh-CN" altLang="en-US" sz="2000" b="1">
                <a:latin typeface="幼圆" panose="02010509060101010101" pitchFamily="49" charset="-122"/>
                <a:ea typeface="幼圆" panose="02010509060101010101" pitchFamily="49" charset="-122"/>
              </a:rPr>
              <a:t>。不满足上述条件的过程，叫做</a:t>
            </a:r>
            <a:r>
              <a:rPr kumimoji="1" lang="zh-CN" altLang="en-US" sz="2000" b="1">
                <a:solidFill>
                  <a:srgbClr val="0033CC"/>
                </a:solidFill>
                <a:latin typeface="幼圆" panose="02010509060101010101" pitchFamily="49" charset="-122"/>
                <a:ea typeface="幼圆" panose="02010509060101010101" pitchFamily="49" charset="-122"/>
              </a:rPr>
              <a:t>不可逆过程</a:t>
            </a:r>
            <a:r>
              <a:rPr kumimoji="1" lang="zh-CN" altLang="en-US" sz="2000" b="1">
                <a:latin typeface="幼圆" panose="02010509060101010101" pitchFamily="49" charset="-122"/>
                <a:ea typeface="幼圆" panose="02010509060101010101" pitchFamily="49" charset="-122"/>
              </a:rPr>
              <a:t>。</a:t>
            </a:r>
          </a:p>
        </p:txBody>
      </p:sp>
      <p:sp>
        <p:nvSpPr>
          <p:cNvPr id="97285" name="矩形 2"/>
          <p:cNvSpPr>
            <a:spLocks noChangeArrowheads="1"/>
          </p:cNvSpPr>
          <p:nvPr/>
        </p:nvSpPr>
        <p:spPr bwMode="auto">
          <a:xfrm>
            <a:off x="3851275" y="1268413"/>
            <a:ext cx="1268413" cy="6524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30000"/>
              </a:lnSpc>
            </a:pPr>
            <a:r>
              <a:rPr lang="zh-CN" altLang="en-US" sz="2800" b="1">
                <a:solidFill>
                  <a:srgbClr val="0033CC"/>
                </a:solidFill>
                <a:latin typeface="幼圆" panose="02010509060101010101" pitchFamily="49" charset="-122"/>
                <a:ea typeface="幼圆" panose="02010509060101010101" pitchFamily="49" charset="-122"/>
              </a:rPr>
              <a:t>定  义</a:t>
            </a:r>
          </a:p>
        </p:txBody>
      </p:sp>
    </p:spTree>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9"/>
          <p:cNvSpPr txBox="1">
            <a:spLocks/>
          </p:cNvSpPr>
          <p:nvPr/>
        </p:nvSpPr>
        <p:spPr bwMode="gray">
          <a:xfrm>
            <a:off x="0" y="188913"/>
            <a:ext cx="1476375" cy="503237"/>
          </a:xfrm>
          <a:prstGeom prst="rect">
            <a:avLst/>
          </a:prstGeom>
        </p:spPr>
        <p:txBody>
          <a:bodyPr/>
          <a:lstStyle/>
          <a:p>
            <a:pPr algn="ctr" eaLnBrk="1" hangingPunct="1">
              <a:defRPr/>
            </a:pPr>
            <a:r>
              <a:rPr lang="zh-CN" altLang="en-US" sz="2800" b="1" kern="0" dirty="0">
                <a:solidFill>
                  <a:srgbClr val="FF0000"/>
                </a:solidFill>
                <a:latin typeface="幼圆" pitchFamily="49" charset="-122"/>
                <a:ea typeface="幼圆" pitchFamily="49" charset="-122"/>
                <a:cs typeface="+mj-cs"/>
              </a:rPr>
              <a:t>内容</a:t>
            </a:r>
          </a:p>
        </p:txBody>
      </p:sp>
      <p:sp>
        <p:nvSpPr>
          <p:cNvPr id="15363" name="AutoShape 4"/>
          <p:cNvSpPr>
            <a:spLocks noChangeArrowheads="1"/>
          </p:cNvSpPr>
          <p:nvPr/>
        </p:nvSpPr>
        <p:spPr bwMode="gray">
          <a:xfrm>
            <a:off x="388938" y="1220788"/>
            <a:ext cx="4032250" cy="504825"/>
          </a:xfrm>
          <a:prstGeom prst="roundRect">
            <a:avLst>
              <a:gd name="adj" fmla="val 16667"/>
            </a:avLst>
          </a:prstGeom>
          <a:solidFill>
            <a:srgbClr val="C00000"/>
          </a:solidFill>
          <a:ln w="38100">
            <a:solidFill>
              <a:schemeClr val="bg1"/>
            </a:solidFill>
            <a:round/>
            <a:headEnd/>
            <a:tailEnd/>
          </a:ln>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latinLnBrk="1" hangingPunct="1"/>
            <a:r>
              <a:rPr kumimoji="1" lang="zh-CN" altLang="en-US" sz="2000" b="1">
                <a:solidFill>
                  <a:schemeClr val="bg1"/>
                </a:solidFill>
                <a:latin typeface="幼圆" panose="02010509060101010101" pitchFamily="49" charset="-122"/>
                <a:ea typeface="幼圆" panose="02010509060101010101" pitchFamily="49" charset="-122"/>
              </a:rPr>
              <a:t>讲授部分</a:t>
            </a:r>
            <a:endParaRPr kumimoji="1" lang="en-US" altLang="ko-KR" sz="2000" b="1">
              <a:solidFill>
                <a:schemeClr val="bg1"/>
              </a:solidFill>
              <a:latin typeface="幼圆" panose="02010509060101010101" pitchFamily="49" charset="-122"/>
              <a:ea typeface="幼圆" panose="02010509060101010101" pitchFamily="49" charset="-122"/>
            </a:endParaRPr>
          </a:p>
        </p:txBody>
      </p:sp>
      <p:sp>
        <p:nvSpPr>
          <p:cNvPr id="28" name="AutoShape 4"/>
          <p:cNvSpPr>
            <a:spLocks noChangeArrowheads="1"/>
          </p:cNvSpPr>
          <p:nvPr/>
        </p:nvSpPr>
        <p:spPr bwMode="gray">
          <a:xfrm>
            <a:off x="388938" y="1784350"/>
            <a:ext cx="4032250" cy="504825"/>
          </a:xfrm>
          <a:prstGeom prst="roundRect">
            <a:avLst>
              <a:gd name="adj" fmla="val 16667"/>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13500000" scaled="1"/>
            <a:tileRect/>
          </a:gradFill>
          <a:ln w="38100">
            <a:solidFill>
              <a:schemeClr val="bg1"/>
            </a:solidFill>
            <a:round/>
            <a:headEnd/>
            <a:tailEnd/>
          </a:ln>
          <a:effectLst/>
        </p:spPr>
        <p:txBody>
          <a:bodyPr wrap="none" anchor="ctr"/>
          <a:lstStyle/>
          <a:p>
            <a:pPr eaLnBrk="1" latinLnBrk="1" hangingPunct="1">
              <a:defRPr/>
            </a:pPr>
            <a:r>
              <a:rPr kumimoji="1" lang="en-US" altLang="zh-CN" sz="2000" b="1" dirty="0">
                <a:solidFill>
                  <a:srgbClr val="C00000"/>
                </a:solidFill>
                <a:latin typeface="幼圆" pitchFamily="49" charset="-122"/>
                <a:ea typeface="幼圆" pitchFamily="49" charset="-122"/>
              </a:rPr>
              <a:t>0 - </a:t>
            </a:r>
            <a:r>
              <a:rPr kumimoji="1" lang="zh-CN" altLang="en-US" sz="2000" b="1" dirty="0">
                <a:solidFill>
                  <a:srgbClr val="C00000"/>
                </a:solidFill>
                <a:latin typeface="幼圆" pitchFamily="49" charset="-122"/>
                <a:ea typeface="幼圆" pitchFamily="49" charset="-122"/>
              </a:rPr>
              <a:t>绪论</a:t>
            </a:r>
            <a:endParaRPr kumimoji="1" lang="en-US" altLang="ko-KR" sz="2000" b="1" dirty="0">
              <a:solidFill>
                <a:srgbClr val="C00000"/>
              </a:solidFill>
              <a:latin typeface="幼圆" pitchFamily="49" charset="-122"/>
              <a:ea typeface="幼圆" pitchFamily="49" charset="-122"/>
            </a:endParaRPr>
          </a:p>
        </p:txBody>
      </p:sp>
      <p:sp>
        <p:nvSpPr>
          <p:cNvPr id="29" name="AutoShape 4"/>
          <p:cNvSpPr>
            <a:spLocks noChangeArrowheads="1"/>
          </p:cNvSpPr>
          <p:nvPr/>
        </p:nvSpPr>
        <p:spPr bwMode="gray">
          <a:xfrm>
            <a:off x="374650" y="2349500"/>
            <a:ext cx="4032250" cy="503238"/>
          </a:xfrm>
          <a:prstGeom prst="roundRect">
            <a:avLst>
              <a:gd name="adj" fmla="val 16667"/>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13500000" scaled="1"/>
            <a:tileRect/>
          </a:gradFill>
          <a:ln w="38100">
            <a:solidFill>
              <a:schemeClr val="bg1"/>
            </a:solidFill>
            <a:round/>
            <a:headEnd/>
            <a:tailEnd/>
          </a:ln>
          <a:effectLst/>
        </p:spPr>
        <p:txBody>
          <a:bodyPr wrap="none" anchor="ctr"/>
          <a:lstStyle/>
          <a:p>
            <a:pPr eaLnBrk="1" latinLnBrk="1" hangingPunct="1">
              <a:defRPr/>
            </a:pPr>
            <a:r>
              <a:rPr kumimoji="1" lang="en-US" altLang="zh-CN" sz="2000" b="1" dirty="0">
                <a:solidFill>
                  <a:srgbClr val="C00000"/>
                </a:solidFill>
                <a:latin typeface="幼圆" pitchFamily="49" charset="-122"/>
                <a:ea typeface="幼圆" pitchFamily="49" charset="-122"/>
              </a:rPr>
              <a:t>1 - </a:t>
            </a:r>
            <a:r>
              <a:rPr kumimoji="1" lang="zh-CN" altLang="en-US" sz="2000" b="1" dirty="0">
                <a:solidFill>
                  <a:srgbClr val="C00000"/>
                </a:solidFill>
                <a:latin typeface="幼圆" pitchFamily="49" charset="-122"/>
                <a:ea typeface="幼圆" pitchFamily="49" charset="-122"/>
              </a:rPr>
              <a:t>基本概念及定义</a:t>
            </a:r>
            <a:endParaRPr kumimoji="1" lang="en-US" altLang="ko-KR" sz="2000" b="1" dirty="0">
              <a:solidFill>
                <a:srgbClr val="C00000"/>
              </a:solidFill>
              <a:latin typeface="幼圆" pitchFamily="49" charset="-122"/>
              <a:ea typeface="幼圆" pitchFamily="49" charset="-122"/>
            </a:endParaRPr>
          </a:p>
        </p:txBody>
      </p:sp>
      <p:sp>
        <p:nvSpPr>
          <p:cNvPr id="30" name="AutoShape 4"/>
          <p:cNvSpPr>
            <a:spLocks noChangeArrowheads="1"/>
          </p:cNvSpPr>
          <p:nvPr/>
        </p:nvSpPr>
        <p:spPr bwMode="gray">
          <a:xfrm>
            <a:off x="374650" y="3516313"/>
            <a:ext cx="4032250" cy="503237"/>
          </a:xfrm>
          <a:prstGeom prst="roundRect">
            <a:avLst>
              <a:gd name="adj" fmla="val 16667"/>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13500000" scaled="1"/>
            <a:tileRect/>
          </a:gradFill>
          <a:ln w="38100">
            <a:solidFill>
              <a:schemeClr val="bg1"/>
            </a:solidFill>
            <a:round/>
            <a:headEnd/>
            <a:tailEnd/>
          </a:ln>
          <a:effectLst/>
        </p:spPr>
        <p:txBody>
          <a:bodyPr wrap="none" anchor="ctr"/>
          <a:lstStyle/>
          <a:p>
            <a:pPr eaLnBrk="1" latinLnBrk="1" hangingPunct="1">
              <a:defRPr/>
            </a:pPr>
            <a:r>
              <a:rPr kumimoji="1" lang="en-US" altLang="zh-CN" sz="2000" b="1" dirty="0">
                <a:solidFill>
                  <a:srgbClr val="C00000"/>
                </a:solidFill>
                <a:latin typeface="幼圆" pitchFamily="49" charset="-122"/>
                <a:ea typeface="幼圆" pitchFamily="49" charset="-122"/>
              </a:rPr>
              <a:t>3– </a:t>
            </a:r>
            <a:r>
              <a:rPr kumimoji="1" lang="zh-CN" altLang="en-US" sz="2000" b="1" dirty="0">
                <a:solidFill>
                  <a:srgbClr val="C00000"/>
                </a:solidFill>
                <a:latin typeface="幼圆" pitchFamily="49" charset="-122"/>
                <a:ea typeface="幼圆" pitchFamily="49" charset="-122"/>
              </a:rPr>
              <a:t>气体和蒸汽的性质</a:t>
            </a:r>
            <a:endParaRPr kumimoji="1" lang="en-US" altLang="ko-KR" sz="2000" b="1" dirty="0">
              <a:solidFill>
                <a:srgbClr val="C00000"/>
              </a:solidFill>
              <a:latin typeface="幼圆" pitchFamily="49" charset="-122"/>
              <a:ea typeface="幼圆" pitchFamily="49" charset="-122"/>
            </a:endParaRPr>
          </a:p>
        </p:txBody>
      </p:sp>
      <p:sp>
        <p:nvSpPr>
          <p:cNvPr id="31" name="AutoShape 4"/>
          <p:cNvSpPr>
            <a:spLocks noChangeArrowheads="1"/>
          </p:cNvSpPr>
          <p:nvPr/>
        </p:nvSpPr>
        <p:spPr bwMode="gray">
          <a:xfrm>
            <a:off x="396875" y="4111625"/>
            <a:ext cx="4032250" cy="503238"/>
          </a:xfrm>
          <a:prstGeom prst="roundRect">
            <a:avLst>
              <a:gd name="adj" fmla="val 16667"/>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13500000" scaled="1"/>
            <a:tileRect/>
          </a:gradFill>
          <a:ln w="38100">
            <a:solidFill>
              <a:schemeClr val="bg1"/>
            </a:solidFill>
            <a:round/>
            <a:headEnd/>
            <a:tailEnd/>
          </a:ln>
          <a:effectLst/>
        </p:spPr>
        <p:txBody>
          <a:bodyPr wrap="none" anchor="ctr"/>
          <a:lstStyle/>
          <a:p>
            <a:pPr eaLnBrk="1" latinLnBrk="1" hangingPunct="1">
              <a:defRPr/>
            </a:pPr>
            <a:r>
              <a:rPr kumimoji="1" lang="en-US" altLang="zh-CN" sz="2000" b="1" dirty="0">
                <a:solidFill>
                  <a:srgbClr val="C00000"/>
                </a:solidFill>
                <a:latin typeface="幼圆" pitchFamily="49" charset="-122"/>
                <a:ea typeface="幼圆" pitchFamily="49" charset="-122"/>
              </a:rPr>
              <a:t>4– </a:t>
            </a:r>
            <a:r>
              <a:rPr kumimoji="1" lang="zh-CN" altLang="en-US" sz="2000" b="1" dirty="0">
                <a:solidFill>
                  <a:srgbClr val="C00000"/>
                </a:solidFill>
                <a:latin typeface="幼圆" pitchFamily="49" charset="-122"/>
                <a:ea typeface="幼圆" pitchFamily="49" charset="-122"/>
              </a:rPr>
              <a:t>气体和蒸汽的基本热力过程</a:t>
            </a:r>
            <a:endParaRPr kumimoji="1" lang="en-US" altLang="ko-KR" sz="2000" b="1" dirty="0">
              <a:solidFill>
                <a:srgbClr val="C00000"/>
              </a:solidFill>
              <a:latin typeface="幼圆" pitchFamily="49" charset="-122"/>
              <a:ea typeface="幼圆" pitchFamily="49" charset="-122"/>
            </a:endParaRPr>
          </a:p>
        </p:txBody>
      </p:sp>
      <p:sp>
        <p:nvSpPr>
          <p:cNvPr id="32" name="AutoShape 4"/>
          <p:cNvSpPr>
            <a:spLocks noChangeArrowheads="1"/>
          </p:cNvSpPr>
          <p:nvPr/>
        </p:nvSpPr>
        <p:spPr bwMode="gray">
          <a:xfrm>
            <a:off x="396875" y="4711700"/>
            <a:ext cx="4032250" cy="504825"/>
          </a:xfrm>
          <a:prstGeom prst="roundRect">
            <a:avLst>
              <a:gd name="adj" fmla="val 16667"/>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13500000" scaled="1"/>
            <a:tileRect/>
          </a:gradFill>
          <a:ln w="38100">
            <a:solidFill>
              <a:schemeClr val="bg1"/>
            </a:solidFill>
            <a:round/>
            <a:headEnd/>
            <a:tailEnd/>
          </a:ln>
          <a:effectLst/>
        </p:spPr>
        <p:txBody>
          <a:bodyPr wrap="none" anchor="ctr"/>
          <a:lstStyle/>
          <a:p>
            <a:pPr eaLnBrk="1" latinLnBrk="1" hangingPunct="1">
              <a:defRPr/>
            </a:pPr>
            <a:r>
              <a:rPr kumimoji="1" lang="en-US" altLang="zh-CN" sz="2000" b="1" dirty="0">
                <a:solidFill>
                  <a:srgbClr val="C00000"/>
                </a:solidFill>
                <a:latin typeface="幼圆" pitchFamily="49" charset="-122"/>
                <a:ea typeface="幼圆" pitchFamily="49" charset="-122"/>
              </a:rPr>
              <a:t>5– </a:t>
            </a:r>
            <a:r>
              <a:rPr kumimoji="1" lang="zh-CN" altLang="en-US" sz="2000" b="1" dirty="0">
                <a:solidFill>
                  <a:srgbClr val="C00000"/>
                </a:solidFill>
                <a:latin typeface="幼圆" pitchFamily="49" charset="-122"/>
                <a:ea typeface="幼圆" pitchFamily="49" charset="-122"/>
              </a:rPr>
              <a:t>热力学第二定律</a:t>
            </a:r>
            <a:endParaRPr kumimoji="1" lang="en-US" altLang="ko-KR" sz="2000" b="1" dirty="0">
              <a:solidFill>
                <a:srgbClr val="C00000"/>
              </a:solidFill>
              <a:latin typeface="幼圆" pitchFamily="49" charset="-122"/>
              <a:ea typeface="幼圆" pitchFamily="49" charset="-122"/>
            </a:endParaRPr>
          </a:p>
        </p:txBody>
      </p:sp>
      <p:sp>
        <p:nvSpPr>
          <p:cNvPr id="35" name="AutoShape 4"/>
          <p:cNvSpPr>
            <a:spLocks noChangeArrowheads="1"/>
          </p:cNvSpPr>
          <p:nvPr/>
        </p:nvSpPr>
        <p:spPr bwMode="gray">
          <a:xfrm>
            <a:off x="374650" y="2932113"/>
            <a:ext cx="4032250" cy="504825"/>
          </a:xfrm>
          <a:prstGeom prst="roundRect">
            <a:avLst>
              <a:gd name="adj" fmla="val 16667"/>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13500000" scaled="1"/>
            <a:tileRect/>
          </a:gradFill>
          <a:ln w="38100">
            <a:solidFill>
              <a:schemeClr val="bg1"/>
            </a:solidFill>
            <a:round/>
            <a:headEnd/>
            <a:tailEnd/>
          </a:ln>
          <a:effectLst/>
        </p:spPr>
        <p:txBody>
          <a:bodyPr wrap="none" anchor="ctr"/>
          <a:lstStyle/>
          <a:p>
            <a:pPr eaLnBrk="1" latinLnBrk="1" hangingPunct="1">
              <a:defRPr/>
            </a:pPr>
            <a:r>
              <a:rPr kumimoji="1" lang="en-US" altLang="zh-CN" sz="2000" b="1" dirty="0">
                <a:solidFill>
                  <a:srgbClr val="C00000"/>
                </a:solidFill>
                <a:latin typeface="幼圆" pitchFamily="49" charset="-122"/>
                <a:ea typeface="幼圆" pitchFamily="49" charset="-122"/>
              </a:rPr>
              <a:t>2 - </a:t>
            </a:r>
            <a:r>
              <a:rPr kumimoji="1" lang="zh-CN" altLang="en-US" sz="2000" b="1" dirty="0">
                <a:solidFill>
                  <a:srgbClr val="C00000"/>
                </a:solidFill>
                <a:latin typeface="幼圆" pitchFamily="49" charset="-122"/>
                <a:ea typeface="幼圆" pitchFamily="49" charset="-122"/>
              </a:rPr>
              <a:t>热力学第一定律</a:t>
            </a:r>
            <a:endParaRPr kumimoji="1" lang="en-US" altLang="ko-KR" sz="2000" b="1" dirty="0">
              <a:solidFill>
                <a:srgbClr val="C00000"/>
              </a:solidFill>
              <a:latin typeface="幼圆" pitchFamily="49" charset="-122"/>
              <a:ea typeface="幼圆" pitchFamily="49" charset="-122"/>
            </a:endParaRPr>
          </a:p>
        </p:txBody>
      </p:sp>
      <p:sp>
        <p:nvSpPr>
          <p:cNvPr id="36" name="AutoShape 4"/>
          <p:cNvSpPr>
            <a:spLocks noChangeArrowheads="1"/>
          </p:cNvSpPr>
          <p:nvPr/>
        </p:nvSpPr>
        <p:spPr bwMode="gray">
          <a:xfrm>
            <a:off x="4716463" y="908050"/>
            <a:ext cx="4032250" cy="504825"/>
          </a:xfrm>
          <a:prstGeom prst="roundRect">
            <a:avLst>
              <a:gd name="adj" fmla="val 16667"/>
            </a:avLst>
          </a:prstGeom>
          <a:solidFill>
            <a:schemeClr val="accent1">
              <a:lumMod val="50000"/>
            </a:schemeClr>
          </a:solidFill>
          <a:ln w="38100">
            <a:solidFill>
              <a:schemeClr val="bg1"/>
            </a:solidFill>
            <a:round/>
            <a:headEnd/>
            <a:tailEnd/>
          </a:ln>
          <a:effectLst/>
        </p:spPr>
        <p:txBody>
          <a:bodyPr wrap="none" anchor="ctr"/>
          <a:lstStyle/>
          <a:p>
            <a:pPr algn="ctr" eaLnBrk="1" latinLnBrk="1" hangingPunct="1">
              <a:defRPr/>
            </a:pPr>
            <a:r>
              <a:rPr kumimoji="1" lang="zh-CN" altLang="en-US" sz="2000" b="1" dirty="0">
                <a:solidFill>
                  <a:schemeClr val="bg1"/>
                </a:solidFill>
                <a:latin typeface="幼圆" pitchFamily="49" charset="-122"/>
                <a:ea typeface="幼圆" pitchFamily="49" charset="-122"/>
              </a:rPr>
              <a:t>课外阅读部分</a:t>
            </a:r>
            <a:endParaRPr kumimoji="1" lang="en-US" altLang="ko-KR" sz="2000" b="1" dirty="0">
              <a:solidFill>
                <a:schemeClr val="bg1"/>
              </a:solidFill>
              <a:latin typeface="幼圆" pitchFamily="49" charset="-122"/>
              <a:ea typeface="幼圆" pitchFamily="49" charset="-122"/>
            </a:endParaRPr>
          </a:p>
        </p:txBody>
      </p:sp>
      <p:sp>
        <p:nvSpPr>
          <p:cNvPr id="37" name="AutoShape 4"/>
          <p:cNvSpPr>
            <a:spLocks noChangeArrowheads="1"/>
          </p:cNvSpPr>
          <p:nvPr/>
        </p:nvSpPr>
        <p:spPr bwMode="gray">
          <a:xfrm>
            <a:off x="4716463" y="1473200"/>
            <a:ext cx="4032250" cy="503238"/>
          </a:xfrm>
          <a:prstGeom prst="roundRect">
            <a:avLst>
              <a:gd name="adj" fmla="val 16667"/>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13500000" scaled="1"/>
            <a:tileRect/>
          </a:gradFill>
          <a:ln w="38100">
            <a:solidFill>
              <a:schemeClr val="bg1"/>
            </a:solidFill>
            <a:round/>
            <a:headEnd/>
            <a:tailEnd/>
          </a:ln>
          <a:effectLst/>
        </p:spPr>
        <p:txBody>
          <a:bodyPr wrap="none" anchor="ctr"/>
          <a:lstStyle/>
          <a:p>
            <a:pPr eaLnBrk="1" latinLnBrk="1" hangingPunct="1">
              <a:defRPr/>
            </a:pPr>
            <a:r>
              <a:rPr kumimoji="1" lang="en-US" altLang="zh-CN" sz="2000" b="1" dirty="0">
                <a:solidFill>
                  <a:srgbClr val="0033CC"/>
                </a:solidFill>
                <a:latin typeface="幼圆" pitchFamily="49" charset="-122"/>
                <a:ea typeface="幼圆" pitchFamily="49" charset="-122"/>
              </a:rPr>
              <a:t>6 – </a:t>
            </a:r>
            <a:r>
              <a:rPr kumimoji="1" lang="zh-CN" altLang="en-US" sz="1600" b="1" dirty="0">
                <a:solidFill>
                  <a:srgbClr val="0033CC"/>
                </a:solidFill>
                <a:latin typeface="幼圆" pitchFamily="49" charset="-122"/>
                <a:ea typeface="幼圆" pitchFamily="49" charset="-122"/>
              </a:rPr>
              <a:t>实际气体的性质及热力学一般关系式</a:t>
            </a:r>
            <a:endParaRPr kumimoji="1" lang="en-US" altLang="ko-KR" sz="1600" b="1" dirty="0">
              <a:solidFill>
                <a:srgbClr val="0033CC"/>
              </a:solidFill>
              <a:latin typeface="幼圆" pitchFamily="49" charset="-122"/>
              <a:ea typeface="幼圆" pitchFamily="49" charset="-122"/>
            </a:endParaRPr>
          </a:p>
        </p:txBody>
      </p:sp>
      <p:sp>
        <p:nvSpPr>
          <p:cNvPr id="38" name="AutoShape 4"/>
          <p:cNvSpPr>
            <a:spLocks noChangeArrowheads="1"/>
          </p:cNvSpPr>
          <p:nvPr/>
        </p:nvSpPr>
        <p:spPr bwMode="gray">
          <a:xfrm>
            <a:off x="4702175" y="2036763"/>
            <a:ext cx="4032250" cy="504825"/>
          </a:xfrm>
          <a:prstGeom prst="roundRect">
            <a:avLst>
              <a:gd name="adj" fmla="val 16667"/>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13500000" scaled="1"/>
            <a:tileRect/>
          </a:gradFill>
          <a:ln w="38100">
            <a:solidFill>
              <a:schemeClr val="bg1"/>
            </a:solidFill>
            <a:round/>
            <a:headEnd/>
            <a:tailEnd/>
          </a:ln>
          <a:effectLst/>
        </p:spPr>
        <p:txBody>
          <a:bodyPr wrap="none" anchor="ctr"/>
          <a:lstStyle/>
          <a:p>
            <a:pPr eaLnBrk="1" latinLnBrk="1" hangingPunct="1">
              <a:defRPr/>
            </a:pPr>
            <a:r>
              <a:rPr kumimoji="1" lang="en-US" altLang="zh-CN" sz="2000" b="1" dirty="0">
                <a:solidFill>
                  <a:srgbClr val="0033CC"/>
                </a:solidFill>
                <a:latin typeface="幼圆" pitchFamily="49" charset="-122"/>
                <a:ea typeface="幼圆" pitchFamily="49" charset="-122"/>
              </a:rPr>
              <a:t>7 – </a:t>
            </a:r>
            <a:r>
              <a:rPr kumimoji="1" lang="zh-CN" altLang="en-US" sz="2000" b="1" dirty="0">
                <a:solidFill>
                  <a:srgbClr val="0033CC"/>
                </a:solidFill>
                <a:latin typeface="幼圆" pitchFamily="49" charset="-122"/>
                <a:ea typeface="幼圆" pitchFamily="49" charset="-122"/>
              </a:rPr>
              <a:t>气体与蒸汽的流动</a:t>
            </a:r>
            <a:endParaRPr kumimoji="1" lang="en-US" altLang="ko-KR" sz="2000" b="1" dirty="0">
              <a:solidFill>
                <a:srgbClr val="0033CC"/>
              </a:solidFill>
              <a:latin typeface="幼圆" pitchFamily="49" charset="-122"/>
              <a:ea typeface="幼圆" pitchFamily="49" charset="-122"/>
            </a:endParaRPr>
          </a:p>
        </p:txBody>
      </p:sp>
      <p:sp>
        <p:nvSpPr>
          <p:cNvPr id="39" name="AutoShape 4"/>
          <p:cNvSpPr>
            <a:spLocks noChangeArrowheads="1"/>
          </p:cNvSpPr>
          <p:nvPr/>
        </p:nvSpPr>
        <p:spPr bwMode="gray">
          <a:xfrm>
            <a:off x="4702175" y="3203575"/>
            <a:ext cx="4032250" cy="504825"/>
          </a:xfrm>
          <a:prstGeom prst="roundRect">
            <a:avLst>
              <a:gd name="adj" fmla="val 16667"/>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13500000" scaled="1"/>
            <a:tileRect/>
          </a:gradFill>
          <a:ln w="38100">
            <a:solidFill>
              <a:schemeClr val="bg1"/>
            </a:solidFill>
            <a:round/>
            <a:headEnd/>
            <a:tailEnd/>
          </a:ln>
          <a:effectLst/>
        </p:spPr>
        <p:txBody>
          <a:bodyPr wrap="none" anchor="ctr"/>
          <a:lstStyle/>
          <a:p>
            <a:pPr eaLnBrk="1" latinLnBrk="1" hangingPunct="1">
              <a:defRPr/>
            </a:pPr>
            <a:r>
              <a:rPr kumimoji="1" lang="en-US" altLang="zh-CN" sz="2000" b="1" dirty="0">
                <a:solidFill>
                  <a:srgbClr val="0033CC"/>
                </a:solidFill>
                <a:latin typeface="幼圆" pitchFamily="49" charset="-122"/>
                <a:ea typeface="幼圆" pitchFamily="49" charset="-122"/>
              </a:rPr>
              <a:t>9 – </a:t>
            </a:r>
            <a:r>
              <a:rPr kumimoji="1" lang="zh-CN" altLang="en-US" sz="2000" b="1" dirty="0">
                <a:solidFill>
                  <a:srgbClr val="0033CC"/>
                </a:solidFill>
                <a:latin typeface="幼圆" pitchFamily="49" charset="-122"/>
                <a:ea typeface="幼圆" pitchFamily="49" charset="-122"/>
              </a:rPr>
              <a:t>气体动力循环</a:t>
            </a:r>
            <a:endParaRPr kumimoji="1" lang="en-US" altLang="ko-KR" sz="2000" b="1" dirty="0">
              <a:solidFill>
                <a:srgbClr val="0033CC"/>
              </a:solidFill>
              <a:latin typeface="幼圆" pitchFamily="49" charset="-122"/>
              <a:ea typeface="幼圆" pitchFamily="49" charset="-122"/>
            </a:endParaRPr>
          </a:p>
        </p:txBody>
      </p:sp>
      <p:sp>
        <p:nvSpPr>
          <p:cNvPr id="40" name="AutoShape 4"/>
          <p:cNvSpPr>
            <a:spLocks noChangeArrowheads="1"/>
          </p:cNvSpPr>
          <p:nvPr/>
        </p:nvSpPr>
        <p:spPr bwMode="gray">
          <a:xfrm>
            <a:off x="4724400" y="3798888"/>
            <a:ext cx="4032250" cy="504825"/>
          </a:xfrm>
          <a:prstGeom prst="roundRect">
            <a:avLst>
              <a:gd name="adj" fmla="val 16667"/>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13500000" scaled="1"/>
            <a:tileRect/>
          </a:gradFill>
          <a:ln w="38100">
            <a:solidFill>
              <a:schemeClr val="bg1"/>
            </a:solidFill>
            <a:round/>
            <a:headEnd/>
            <a:tailEnd/>
          </a:ln>
          <a:effectLst/>
        </p:spPr>
        <p:txBody>
          <a:bodyPr wrap="none" anchor="ctr"/>
          <a:lstStyle/>
          <a:p>
            <a:pPr eaLnBrk="1" latinLnBrk="1" hangingPunct="1">
              <a:defRPr/>
            </a:pPr>
            <a:r>
              <a:rPr kumimoji="1" lang="en-US" altLang="zh-CN" sz="2000" b="1" dirty="0">
                <a:solidFill>
                  <a:srgbClr val="0033CC"/>
                </a:solidFill>
                <a:latin typeface="幼圆" pitchFamily="49" charset="-122"/>
                <a:ea typeface="幼圆" pitchFamily="49" charset="-122"/>
              </a:rPr>
              <a:t>10 – </a:t>
            </a:r>
            <a:r>
              <a:rPr kumimoji="1" lang="zh-CN" altLang="en-US" sz="2000" b="1" dirty="0">
                <a:solidFill>
                  <a:srgbClr val="0033CC"/>
                </a:solidFill>
                <a:latin typeface="幼圆" pitchFamily="49" charset="-122"/>
                <a:ea typeface="幼圆" pitchFamily="49" charset="-122"/>
              </a:rPr>
              <a:t>蒸汽动力装置循环</a:t>
            </a:r>
            <a:endParaRPr kumimoji="1" lang="en-US" altLang="ko-KR" sz="2000" b="1" dirty="0">
              <a:solidFill>
                <a:srgbClr val="0033CC"/>
              </a:solidFill>
              <a:latin typeface="幼圆" pitchFamily="49" charset="-122"/>
              <a:ea typeface="幼圆" pitchFamily="49" charset="-122"/>
            </a:endParaRPr>
          </a:p>
        </p:txBody>
      </p:sp>
      <p:sp>
        <p:nvSpPr>
          <p:cNvPr id="41" name="AutoShape 4"/>
          <p:cNvSpPr>
            <a:spLocks noChangeArrowheads="1"/>
          </p:cNvSpPr>
          <p:nvPr/>
        </p:nvSpPr>
        <p:spPr bwMode="gray">
          <a:xfrm>
            <a:off x="4724400" y="4400550"/>
            <a:ext cx="4032250" cy="503238"/>
          </a:xfrm>
          <a:prstGeom prst="roundRect">
            <a:avLst>
              <a:gd name="adj" fmla="val 16667"/>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13500000" scaled="1"/>
            <a:tileRect/>
          </a:gradFill>
          <a:ln w="38100">
            <a:solidFill>
              <a:schemeClr val="bg1"/>
            </a:solidFill>
            <a:round/>
            <a:headEnd/>
            <a:tailEnd/>
          </a:ln>
          <a:effectLst/>
        </p:spPr>
        <p:txBody>
          <a:bodyPr wrap="none" anchor="ctr"/>
          <a:lstStyle/>
          <a:p>
            <a:pPr eaLnBrk="1" latinLnBrk="1" hangingPunct="1">
              <a:defRPr/>
            </a:pPr>
            <a:r>
              <a:rPr kumimoji="1" lang="en-US" altLang="zh-CN" sz="2000" b="1" dirty="0">
                <a:solidFill>
                  <a:srgbClr val="0033CC"/>
                </a:solidFill>
                <a:latin typeface="幼圆" pitchFamily="49" charset="-122"/>
                <a:ea typeface="幼圆" pitchFamily="49" charset="-122"/>
              </a:rPr>
              <a:t>11 – </a:t>
            </a:r>
            <a:r>
              <a:rPr kumimoji="1" lang="zh-CN" altLang="en-US" sz="2000" b="1" dirty="0">
                <a:solidFill>
                  <a:srgbClr val="0033CC"/>
                </a:solidFill>
                <a:latin typeface="幼圆" pitchFamily="49" charset="-122"/>
                <a:ea typeface="幼圆" pitchFamily="49" charset="-122"/>
              </a:rPr>
              <a:t>制冷循环</a:t>
            </a:r>
            <a:endParaRPr kumimoji="1" lang="en-US" altLang="ko-KR" sz="2000" b="1" dirty="0">
              <a:solidFill>
                <a:srgbClr val="0033CC"/>
              </a:solidFill>
              <a:latin typeface="幼圆" pitchFamily="49" charset="-122"/>
              <a:ea typeface="幼圆" pitchFamily="49" charset="-122"/>
            </a:endParaRPr>
          </a:p>
        </p:txBody>
      </p:sp>
      <p:sp>
        <p:nvSpPr>
          <p:cNvPr id="42" name="AutoShape 4"/>
          <p:cNvSpPr>
            <a:spLocks noChangeArrowheads="1"/>
          </p:cNvSpPr>
          <p:nvPr/>
        </p:nvSpPr>
        <p:spPr bwMode="gray">
          <a:xfrm>
            <a:off x="4716463" y="4995863"/>
            <a:ext cx="4032250" cy="504825"/>
          </a:xfrm>
          <a:prstGeom prst="roundRect">
            <a:avLst>
              <a:gd name="adj" fmla="val 16667"/>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13500000" scaled="1"/>
            <a:tileRect/>
          </a:gradFill>
          <a:ln w="38100">
            <a:solidFill>
              <a:schemeClr val="bg1"/>
            </a:solidFill>
            <a:round/>
            <a:headEnd/>
            <a:tailEnd/>
          </a:ln>
          <a:effectLst/>
        </p:spPr>
        <p:txBody>
          <a:bodyPr wrap="none" anchor="ctr"/>
          <a:lstStyle/>
          <a:p>
            <a:pPr eaLnBrk="1" latinLnBrk="1" hangingPunct="1">
              <a:defRPr/>
            </a:pPr>
            <a:r>
              <a:rPr kumimoji="1" lang="en-US" altLang="zh-CN" sz="2000" b="1" dirty="0">
                <a:solidFill>
                  <a:srgbClr val="0033CC"/>
                </a:solidFill>
                <a:latin typeface="幼圆" pitchFamily="49" charset="-122"/>
                <a:ea typeface="幼圆" pitchFamily="49" charset="-122"/>
              </a:rPr>
              <a:t>12 – </a:t>
            </a:r>
            <a:r>
              <a:rPr kumimoji="1" lang="zh-CN" altLang="en-US" sz="2000" b="1" dirty="0">
                <a:solidFill>
                  <a:srgbClr val="0033CC"/>
                </a:solidFill>
                <a:latin typeface="幼圆" pitchFamily="49" charset="-122"/>
                <a:ea typeface="幼圆" pitchFamily="49" charset="-122"/>
              </a:rPr>
              <a:t>理想气体混合物及湿空气</a:t>
            </a:r>
            <a:endParaRPr kumimoji="1" lang="en-US" altLang="ko-KR" sz="2000" b="1" dirty="0">
              <a:solidFill>
                <a:srgbClr val="0033CC"/>
              </a:solidFill>
              <a:latin typeface="幼圆" pitchFamily="49" charset="-122"/>
              <a:ea typeface="幼圆" pitchFamily="49" charset="-122"/>
            </a:endParaRPr>
          </a:p>
        </p:txBody>
      </p:sp>
      <p:sp>
        <p:nvSpPr>
          <p:cNvPr id="43" name="AutoShape 4"/>
          <p:cNvSpPr>
            <a:spLocks noChangeArrowheads="1"/>
          </p:cNvSpPr>
          <p:nvPr/>
        </p:nvSpPr>
        <p:spPr bwMode="gray">
          <a:xfrm>
            <a:off x="4716463" y="5611813"/>
            <a:ext cx="4032250" cy="503237"/>
          </a:xfrm>
          <a:prstGeom prst="roundRect">
            <a:avLst>
              <a:gd name="adj" fmla="val 16667"/>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13500000" scaled="1"/>
            <a:tileRect/>
          </a:gradFill>
          <a:ln w="38100">
            <a:solidFill>
              <a:schemeClr val="bg1"/>
            </a:solidFill>
            <a:round/>
            <a:headEnd/>
            <a:tailEnd/>
          </a:ln>
          <a:effectLst/>
        </p:spPr>
        <p:txBody>
          <a:bodyPr wrap="none" anchor="ctr"/>
          <a:lstStyle/>
          <a:p>
            <a:pPr eaLnBrk="1" latinLnBrk="1" hangingPunct="1">
              <a:defRPr/>
            </a:pPr>
            <a:r>
              <a:rPr kumimoji="1" lang="en-US" altLang="zh-CN" sz="2000" b="1" dirty="0">
                <a:solidFill>
                  <a:srgbClr val="0033CC"/>
                </a:solidFill>
                <a:latin typeface="幼圆" pitchFamily="49" charset="-122"/>
                <a:ea typeface="幼圆" pitchFamily="49" charset="-122"/>
              </a:rPr>
              <a:t>13 – </a:t>
            </a:r>
            <a:r>
              <a:rPr kumimoji="1" lang="zh-CN" altLang="en-US" sz="2000" b="1" dirty="0">
                <a:solidFill>
                  <a:srgbClr val="0033CC"/>
                </a:solidFill>
                <a:latin typeface="幼圆" pitchFamily="49" charset="-122"/>
                <a:ea typeface="幼圆" pitchFamily="49" charset="-122"/>
              </a:rPr>
              <a:t>化学热力学基础</a:t>
            </a:r>
            <a:endParaRPr kumimoji="1" lang="en-US" altLang="ko-KR" sz="2000" b="1" dirty="0">
              <a:solidFill>
                <a:srgbClr val="0033CC"/>
              </a:solidFill>
              <a:latin typeface="幼圆" pitchFamily="49" charset="-122"/>
              <a:ea typeface="幼圆" pitchFamily="49" charset="-122"/>
            </a:endParaRPr>
          </a:p>
        </p:txBody>
      </p:sp>
      <p:sp>
        <p:nvSpPr>
          <p:cNvPr id="44" name="AutoShape 4"/>
          <p:cNvSpPr>
            <a:spLocks noChangeArrowheads="1"/>
          </p:cNvSpPr>
          <p:nvPr/>
        </p:nvSpPr>
        <p:spPr bwMode="gray">
          <a:xfrm>
            <a:off x="4702175" y="2620963"/>
            <a:ext cx="4032250" cy="503237"/>
          </a:xfrm>
          <a:prstGeom prst="roundRect">
            <a:avLst>
              <a:gd name="adj" fmla="val 16667"/>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13500000" scaled="1"/>
            <a:tileRect/>
          </a:gradFill>
          <a:ln w="38100">
            <a:solidFill>
              <a:schemeClr val="bg1"/>
            </a:solidFill>
            <a:round/>
            <a:headEnd/>
            <a:tailEnd/>
          </a:ln>
          <a:effectLst/>
        </p:spPr>
        <p:txBody>
          <a:bodyPr wrap="none" anchor="ctr"/>
          <a:lstStyle/>
          <a:p>
            <a:pPr eaLnBrk="1" latinLnBrk="1" hangingPunct="1">
              <a:defRPr/>
            </a:pPr>
            <a:r>
              <a:rPr kumimoji="1" lang="en-US" altLang="zh-CN" sz="2000" b="1" dirty="0">
                <a:solidFill>
                  <a:srgbClr val="0033CC"/>
                </a:solidFill>
                <a:latin typeface="幼圆" pitchFamily="49" charset="-122"/>
                <a:ea typeface="幼圆" pitchFamily="49" charset="-122"/>
              </a:rPr>
              <a:t>8 – </a:t>
            </a:r>
            <a:r>
              <a:rPr kumimoji="1" lang="zh-CN" altLang="en-US" sz="2000" b="1" dirty="0">
                <a:solidFill>
                  <a:srgbClr val="0033CC"/>
                </a:solidFill>
                <a:latin typeface="幼圆" pitchFamily="49" charset="-122"/>
                <a:ea typeface="幼圆" pitchFamily="49" charset="-122"/>
              </a:rPr>
              <a:t>压气机的热力过程</a:t>
            </a:r>
            <a:endParaRPr kumimoji="1" lang="en-US" altLang="ko-KR" sz="2000" b="1" dirty="0">
              <a:solidFill>
                <a:srgbClr val="0033CC"/>
              </a:solidFill>
              <a:latin typeface="幼圆" pitchFamily="49" charset="-122"/>
              <a:ea typeface="幼圆" pitchFamily="49" charset="-122"/>
            </a:endParaRPr>
          </a:p>
        </p:txBody>
      </p:sp>
      <p:sp>
        <p:nvSpPr>
          <p:cNvPr id="15379" name="AutoShape 4"/>
          <p:cNvSpPr>
            <a:spLocks noChangeArrowheads="1"/>
          </p:cNvSpPr>
          <p:nvPr/>
        </p:nvSpPr>
        <p:spPr bwMode="gray">
          <a:xfrm>
            <a:off x="2255838" y="5238750"/>
            <a:ext cx="2462212" cy="504825"/>
          </a:xfrm>
          <a:prstGeom prst="roundRect">
            <a:avLst>
              <a:gd name="adj" fmla="val 16667"/>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latinLnBrk="1" hangingPunct="1"/>
            <a:r>
              <a:rPr kumimoji="1" lang="zh-CN" altLang="en-US" sz="1600" b="1">
                <a:latin typeface="幼圆" panose="02010509060101010101" pitchFamily="49" charset="-122"/>
                <a:ea typeface="幼圆" panose="02010509060101010101" pitchFamily="49" charset="-122"/>
              </a:rPr>
              <a:t>截止至课本第</a:t>
            </a:r>
            <a:r>
              <a:rPr kumimoji="1" lang="en-US" altLang="zh-CN" sz="1600" b="1">
                <a:latin typeface="幼圆" panose="02010509060101010101" pitchFamily="49" charset="-122"/>
                <a:ea typeface="幼圆" panose="02010509060101010101" pitchFamily="49" charset="-122"/>
              </a:rPr>
              <a:t>200</a:t>
            </a:r>
            <a:r>
              <a:rPr kumimoji="1" lang="zh-CN" altLang="en-US" sz="1600" b="1">
                <a:latin typeface="幼圆" panose="02010509060101010101" pitchFamily="49" charset="-122"/>
                <a:ea typeface="幼圆" panose="02010509060101010101" pitchFamily="49" charset="-122"/>
              </a:rPr>
              <a:t>页</a:t>
            </a:r>
            <a:endParaRPr kumimoji="1" lang="en-US" altLang="ko-KR" sz="1600" b="1">
              <a:latin typeface="幼圆" panose="02010509060101010101" pitchFamily="49" charset="-122"/>
              <a:ea typeface="幼圆" panose="02010509060101010101" pitchFamily="49" charset="-122"/>
            </a:endParaRPr>
          </a:p>
        </p:txBody>
      </p:sp>
      <p:sp>
        <p:nvSpPr>
          <p:cNvPr id="15380" name="角丸四角形 28"/>
          <p:cNvSpPr>
            <a:spLocks noChangeArrowheads="1"/>
          </p:cNvSpPr>
          <p:nvPr/>
        </p:nvSpPr>
        <p:spPr bwMode="auto">
          <a:xfrm>
            <a:off x="184150" y="892175"/>
            <a:ext cx="4387850" cy="5087938"/>
          </a:xfrm>
          <a:prstGeom prst="roundRect">
            <a:avLst>
              <a:gd name="adj" fmla="val 16667"/>
            </a:avLst>
          </a:prstGeom>
          <a:noFill/>
          <a:ln w="28575" algn="ctr">
            <a:solidFill>
              <a:srgbClr val="6699FF"/>
            </a:solidFill>
            <a:round/>
            <a:headEnd/>
            <a:tailEnd/>
          </a:ln>
          <a:extLst>
            <a:ext uri="{909E8E84-426E-40DD-AFC4-6F175D3DCCD1}">
              <a14:hiddenFill xmlns:a14="http://schemas.microsoft.com/office/drawing/2010/main">
                <a:solidFill>
                  <a:srgbClr val="FFFFFF"/>
                </a:solidFill>
              </a14:hiddenFill>
            </a:ext>
          </a:extLst>
        </p:spPr>
        <p:txBody>
          <a:bodyPr lIns="62398" tIns="31199" rIns="62398" bIns="31199"/>
          <a:lstStyle>
            <a:lvl1pPr marL="193675" indent="-193675" defTabSz="385763">
              <a:defRPr>
                <a:solidFill>
                  <a:schemeClr val="tx1"/>
                </a:solidFill>
                <a:latin typeface="Times New Roman" panose="02020603050405020304" pitchFamily="18" charset="0"/>
              </a:defRPr>
            </a:lvl1pPr>
            <a:lvl2pPr marL="742950" indent="-285750" defTabSz="385763">
              <a:defRPr>
                <a:solidFill>
                  <a:schemeClr val="tx1"/>
                </a:solidFill>
                <a:latin typeface="Times New Roman" panose="02020603050405020304" pitchFamily="18" charset="0"/>
              </a:defRPr>
            </a:lvl2pPr>
            <a:lvl3pPr marL="1143000" indent="-228600" defTabSz="385763">
              <a:defRPr>
                <a:solidFill>
                  <a:schemeClr val="tx1"/>
                </a:solidFill>
                <a:latin typeface="Times New Roman" panose="02020603050405020304" pitchFamily="18" charset="0"/>
              </a:defRPr>
            </a:lvl3pPr>
            <a:lvl4pPr marL="1600200" indent="-228600" defTabSz="385763">
              <a:defRPr>
                <a:solidFill>
                  <a:schemeClr val="tx1"/>
                </a:solidFill>
                <a:latin typeface="Times New Roman" panose="02020603050405020304" pitchFamily="18" charset="0"/>
              </a:defRPr>
            </a:lvl4pPr>
            <a:lvl5pPr marL="2057400" indent="-228600" defTabSz="385763">
              <a:defRPr>
                <a:solidFill>
                  <a:schemeClr val="tx1"/>
                </a:solidFill>
                <a:latin typeface="Times New Roman" panose="02020603050405020304" pitchFamily="18" charset="0"/>
              </a:defRPr>
            </a:lvl5pPr>
            <a:lvl6pPr marL="2514600" indent="-228600" defTabSz="385763"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385763"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385763"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385763"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20000"/>
              </a:lnSpc>
              <a:spcBef>
                <a:spcPct val="30000"/>
              </a:spcBef>
            </a:pPr>
            <a:r>
              <a:rPr lang="ja-JP" altLang="en-US">
                <a:ea typeface="幼圆" panose="02010509060101010101" pitchFamily="49" charset="-122"/>
                <a:cs typeface="Times New Roman" panose="02020603050405020304" pitchFamily="18" charset="0"/>
              </a:rPr>
              <a:t>　</a:t>
            </a:r>
          </a:p>
        </p:txBody>
      </p:sp>
    </p:spTree>
  </p:cSld>
  <p:clrMapOvr>
    <a:masterClrMapping/>
  </p:clrMapOvr>
  <p:transition spd="slow">
    <p:push dir="u"/>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ChangeArrowheads="1"/>
          </p:cNvSpPr>
          <p:nvPr/>
        </p:nvSpPr>
        <p:spPr bwMode="auto">
          <a:xfrm>
            <a:off x="166688" y="109538"/>
            <a:ext cx="5472112"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800" b="1">
                <a:solidFill>
                  <a:srgbClr val="FF0000"/>
                </a:solidFill>
                <a:ea typeface="幼圆" panose="02010509060101010101" pitchFamily="49" charset="-122"/>
                <a:cs typeface="Times New Roman" panose="02020603050405020304" pitchFamily="18" charset="0"/>
              </a:rPr>
              <a:t>实现可逆过程的</a:t>
            </a:r>
            <a:r>
              <a:rPr kumimoji="1" lang="zh-CN" altLang="en-US" sz="2800" b="1">
                <a:solidFill>
                  <a:srgbClr val="0033CC"/>
                </a:solidFill>
                <a:ea typeface="幼圆" panose="02010509060101010101" pitchFamily="49" charset="-122"/>
                <a:cs typeface="Times New Roman" panose="02020603050405020304" pitchFamily="18" charset="0"/>
              </a:rPr>
              <a:t>条件 </a:t>
            </a:r>
            <a:r>
              <a:rPr kumimoji="1" lang="zh-CN" altLang="en-US" sz="2800" b="1">
                <a:solidFill>
                  <a:srgbClr val="0033CC"/>
                </a:solidFill>
                <a:latin typeface="幼圆" panose="02010509060101010101" pitchFamily="49" charset="-122"/>
                <a:ea typeface="幼圆" panose="02010509060101010101" pitchFamily="49" charset="-122"/>
                <a:cs typeface="Times New Roman" panose="02020603050405020304" pitchFamily="18" charset="0"/>
              </a:rPr>
              <a:t>①</a:t>
            </a:r>
            <a:r>
              <a:rPr kumimoji="1" lang="zh-CN" altLang="en-US" sz="2800" b="1">
                <a:solidFill>
                  <a:srgbClr val="0033CC"/>
                </a:solidFill>
                <a:ea typeface="幼圆" panose="02010509060101010101" pitchFamily="49" charset="-122"/>
                <a:cs typeface="Times New Roman" panose="02020603050405020304" pitchFamily="18" charset="0"/>
              </a:rPr>
              <a:t>  </a:t>
            </a:r>
            <a:r>
              <a:rPr kumimoji="1" lang="en-US" altLang="zh-CN" sz="2000" b="1">
                <a:solidFill>
                  <a:srgbClr val="0033CC"/>
                </a:solidFill>
                <a:ea typeface="幼圆" panose="02010509060101010101" pitchFamily="49" charset="-122"/>
                <a:cs typeface="Times New Roman" panose="02020603050405020304" pitchFamily="18" charset="0"/>
              </a:rPr>
              <a:t> </a:t>
            </a:r>
          </a:p>
        </p:txBody>
      </p:sp>
      <p:sp>
        <p:nvSpPr>
          <p:cNvPr id="98307" name="Text Box 0"/>
          <p:cNvSpPr txBox="1">
            <a:spLocks noChangeArrowheads="1"/>
          </p:cNvSpPr>
          <p:nvPr/>
        </p:nvSpPr>
        <p:spPr bwMode="auto">
          <a:xfrm>
            <a:off x="6877050" y="476250"/>
            <a:ext cx="1008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spcBef>
                <a:spcPct val="50000"/>
              </a:spcBef>
            </a:pPr>
            <a:endParaRPr kumimoji="1" lang="zh-CN" altLang="zh-CN" sz="2400">
              <a:ea typeface="宋体" panose="02010600030101010101" pitchFamily="2" charset="-122"/>
            </a:endParaRPr>
          </a:p>
        </p:txBody>
      </p:sp>
      <p:graphicFrame>
        <p:nvGraphicFramePr>
          <p:cNvPr id="98308" name="Object 4"/>
          <p:cNvGraphicFramePr>
            <a:graphicFrameLocks noChangeAspect="1"/>
          </p:cNvGraphicFramePr>
          <p:nvPr/>
        </p:nvGraphicFramePr>
        <p:xfrm>
          <a:off x="57150" y="862013"/>
          <a:ext cx="3749675" cy="4014787"/>
        </p:xfrm>
        <a:graphic>
          <a:graphicData uri="http://schemas.openxmlformats.org/presentationml/2006/ole">
            <mc:AlternateContent xmlns:mc="http://schemas.openxmlformats.org/markup-compatibility/2006">
              <mc:Choice xmlns:v="urn:schemas-microsoft-com:vml" Requires="v">
                <p:oleObj spid="_x0000_s98316" name="位图图像" r:id="rId3" imgW="3400900" imgH="3638095" progId="Paint.Picture">
                  <p:embed/>
                </p:oleObj>
              </mc:Choice>
              <mc:Fallback>
                <p:oleObj name="位图图像" r:id="rId3" imgW="3400900" imgH="3638095" progId="Paint.Pictur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 y="862013"/>
                        <a:ext cx="3749675" cy="401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8309" name="圆角矩形 6"/>
          <p:cNvSpPr>
            <a:spLocks noChangeArrowheads="1"/>
          </p:cNvSpPr>
          <p:nvPr/>
        </p:nvSpPr>
        <p:spPr bwMode="auto">
          <a:xfrm>
            <a:off x="3851275" y="836613"/>
            <a:ext cx="5113338" cy="2952750"/>
          </a:xfrm>
          <a:prstGeom prst="roundRect">
            <a:avLst>
              <a:gd name="adj" fmla="val 16667"/>
            </a:avLst>
          </a:prstGeom>
          <a:solidFill>
            <a:srgbClr val="FFFFCC"/>
          </a:solidFill>
          <a:ln w="19050">
            <a:solidFill>
              <a:srgbClr val="C00000"/>
            </a:solidFill>
            <a:round/>
            <a:headEnd/>
            <a:tailEnd/>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just">
              <a:lnSpc>
                <a:spcPct val="150000"/>
              </a:lnSpc>
              <a:buClr>
                <a:srgbClr val="FF0000"/>
              </a:buClr>
              <a:buFont typeface="Wingdings" panose="05000000000000000000" pitchFamily="2" charset="2"/>
              <a:buChar char="u"/>
            </a:pPr>
            <a:r>
              <a:rPr kumimoji="1" lang="zh-CN" altLang="en-US" sz="2800" b="1">
                <a:solidFill>
                  <a:srgbClr val="0033CC"/>
                </a:solidFill>
                <a:latin typeface="幼圆" panose="02010509060101010101" pitchFamily="49" charset="-122"/>
                <a:ea typeface="幼圆" panose="02010509060101010101" pitchFamily="49" charset="-122"/>
                <a:cs typeface="Times New Roman" panose="02020603050405020304" pitchFamily="18" charset="0"/>
              </a:rPr>
              <a:t>准</a:t>
            </a:r>
            <a:r>
              <a:rPr kumimoji="1" lang="zh-CN" altLang="en-US" b="1">
                <a:solidFill>
                  <a:srgbClr val="FF0000"/>
                </a:solidFill>
                <a:latin typeface="幼圆" panose="02010509060101010101" pitchFamily="49" charset="-122"/>
                <a:ea typeface="幼圆" panose="02010509060101010101" pitchFamily="49" charset="-122"/>
                <a:cs typeface="Times New Roman" panose="02020603050405020304" pitchFamily="18" charset="0"/>
              </a:rPr>
              <a:t>平衡过程</a:t>
            </a:r>
            <a:r>
              <a:rPr kumimoji="1" lang="zh-CN" altLang="en-US" b="1">
                <a:latin typeface="幼圆" panose="02010509060101010101" pitchFamily="49" charset="-122"/>
                <a:ea typeface="幼圆" panose="02010509060101010101" pitchFamily="49" charset="-122"/>
                <a:cs typeface="Times New Roman" panose="02020603050405020304" pitchFamily="18" charset="0"/>
              </a:rPr>
              <a:t>中，工质与外界随时都保持热与力的平衡，也即工质与热源的温差，工质对外界的作用力与外界对工质的反抗力都随时相等，或者相差无限小。</a:t>
            </a:r>
            <a:endParaRPr kumimoji="1" lang="en-US" altLang="zh-CN" b="1">
              <a:latin typeface="幼圆" panose="02010509060101010101" pitchFamily="49" charset="-122"/>
              <a:ea typeface="幼圆" panose="02010509060101010101" pitchFamily="49" charset="-122"/>
              <a:cs typeface="Times New Roman" panose="02020603050405020304" pitchFamily="18" charset="0"/>
            </a:endParaRPr>
          </a:p>
          <a:p>
            <a:pPr algn="just">
              <a:lnSpc>
                <a:spcPct val="150000"/>
              </a:lnSpc>
              <a:buClr>
                <a:srgbClr val="FF0000"/>
              </a:buClr>
            </a:pPr>
            <a:r>
              <a:rPr kumimoji="1" lang="zh-CN" altLang="en-US" sz="2400" b="1">
                <a:solidFill>
                  <a:srgbClr val="0033CC"/>
                </a:solidFill>
                <a:latin typeface="幼圆" panose="02010509060101010101" pitchFamily="49" charset="-122"/>
                <a:ea typeface="幼圆" panose="02010509060101010101" pitchFamily="49" charset="-122"/>
                <a:cs typeface="Times New Roman" panose="02020603050405020304" pitchFamily="18" charset="0"/>
              </a:rPr>
              <a:t>若不存在摩擦</a:t>
            </a:r>
            <a:r>
              <a:rPr kumimoji="1" lang="zh-CN" altLang="en-US" b="1">
                <a:latin typeface="幼圆" panose="02010509060101010101" pitchFamily="49" charset="-122"/>
                <a:ea typeface="幼圆" panose="02010509060101010101" pitchFamily="49" charset="-122"/>
                <a:cs typeface="Times New Roman" panose="02020603050405020304" pitchFamily="18" charset="0"/>
              </a:rPr>
              <a:t>，则过程随时可以</a:t>
            </a:r>
            <a:r>
              <a:rPr kumimoji="1" lang="zh-CN" altLang="en-US" b="1">
                <a:solidFill>
                  <a:srgbClr val="FF0000"/>
                </a:solidFill>
                <a:latin typeface="幼圆" panose="02010509060101010101" pitchFamily="49" charset="-122"/>
                <a:ea typeface="幼圆" panose="02010509060101010101" pitchFamily="49" charset="-122"/>
                <a:cs typeface="Times New Roman" panose="02020603050405020304" pitchFamily="18" charset="0"/>
              </a:rPr>
              <a:t>逆向进行</a:t>
            </a:r>
            <a:r>
              <a:rPr kumimoji="1" lang="zh-CN" altLang="en-US" b="1">
                <a:latin typeface="幼圆" panose="02010509060101010101" pitchFamily="49" charset="-122"/>
                <a:ea typeface="幼圆" panose="02010509060101010101" pitchFamily="49" charset="-122"/>
                <a:cs typeface="Times New Roman" panose="02020603050405020304" pitchFamily="18" charset="0"/>
              </a:rPr>
              <a:t>，也即外界压缩工质，工质向热源排热。</a:t>
            </a:r>
            <a:endParaRPr kumimoji="1" lang="en-US" altLang="zh-CN" b="1">
              <a:latin typeface="幼圆" panose="02010509060101010101" pitchFamily="49" charset="-122"/>
              <a:ea typeface="幼圆" panose="02010509060101010101" pitchFamily="49" charset="-122"/>
              <a:cs typeface="Times New Roman" panose="02020603050405020304" pitchFamily="18" charset="0"/>
            </a:endParaRPr>
          </a:p>
        </p:txBody>
      </p:sp>
      <p:sp>
        <p:nvSpPr>
          <p:cNvPr id="98310" name="圆角矩形 6"/>
          <p:cNvSpPr>
            <a:spLocks noChangeArrowheads="1"/>
          </p:cNvSpPr>
          <p:nvPr/>
        </p:nvSpPr>
        <p:spPr bwMode="auto">
          <a:xfrm>
            <a:off x="3806825" y="3933825"/>
            <a:ext cx="5113338" cy="2232025"/>
          </a:xfrm>
          <a:prstGeom prst="roundRect">
            <a:avLst>
              <a:gd name="adj" fmla="val 16667"/>
            </a:avLst>
          </a:prstGeom>
          <a:solidFill>
            <a:srgbClr val="FFFFCC"/>
          </a:solidFill>
          <a:ln w="19050">
            <a:solidFill>
              <a:srgbClr val="0033CC"/>
            </a:solidFill>
            <a:round/>
            <a:headEnd/>
            <a:tailEnd/>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just">
              <a:lnSpc>
                <a:spcPct val="150000"/>
              </a:lnSpc>
              <a:buClr>
                <a:srgbClr val="FF0000"/>
              </a:buClr>
              <a:buFont typeface="Wingdings" panose="05000000000000000000" pitchFamily="2" charset="2"/>
              <a:buChar char="u"/>
            </a:pPr>
            <a:r>
              <a:rPr kumimoji="1" lang="zh-CN" altLang="en-US" b="1">
                <a:latin typeface="幼圆" panose="02010509060101010101" pitchFamily="49" charset="-122"/>
                <a:ea typeface="幼圆" panose="02010509060101010101" pitchFamily="49" charset="-122"/>
                <a:cs typeface="Times New Roman" panose="02020603050405020304" pitchFamily="18" charset="0"/>
              </a:rPr>
              <a:t>在</a:t>
            </a:r>
            <a:r>
              <a:rPr kumimoji="1" lang="zh-CN" altLang="en-US" sz="2800" b="1">
                <a:solidFill>
                  <a:srgbClr val="0033CC"/>
                </a:solidFill>
                <a:latin typeface="幼圆" panose="02010509060101010101" pitchFamily="49" charset="-122"/>
                <a:ea typeface="幼圆" panose="02010509060101010101" pitchFamily="49" charset="-122"/>
                <a:cs typeface="Times New Roman" panose="02020603050405020304" pitchFamily="18" charset="0"/>
              </a:rPr>
              <a:t>不</a:t>
            </a:r>
            <a:r>
              <a:rPr kumimoji="1" lang="zh-CN" altLang="en-US" b="1">
                <a:solidFill>
                  <a:srgbClr val="FF0000"/>
                </a:solidFill>
                <a:latin typeface="幼圆" panose="02010509060101010101" pitchFamily="49" charset="-122"/>
                <a:ea typeface="幼圆" panose="02010509060101010101" pitchFamily="49" charset="-122"/>
                <a:cs typeface="Times New Roman" panose="02020603050405020304" pitchFamily="18" charset="0"/>
              </a:rPr>
              <a:t>平衡过程</a:t>
            </a:r>
            <a:r>
              <a:rPr kumimoji="1" lang="zh-CN" altLang="en-US" b="1">
                <a:latin typeface="幼圆" panose="02010509060101010101" pitchFamily="49" charset="-122"/>
                <a:ea typeface="幼圆" panose="02010509060101010101" pitchFamily="49" charset="-122"/>
                <a:cs typeface="Times New Roman" panose="02020603050405020304" pitchFamily="18" charset="0"/>
              </a:rPr>
              <a:t>中，工质膨胀时的作用力大于外界的反抗力，而较小的外界反抗力不能压缩工质回行。同样，外界热源温度大于工质温度时，低温工质也不能反向向同一热源放热。</a:t>
            </a:r>
            <a:endParaRPr kumimoji="1" lang="zh-CN" altLang="en-US" b="1">
              <a:solidFill>
                <a:srgbClr val="FF0000"/>
              </a:solidFill>
              <a:ea typeface="幼圆" panose="02010509060101010101" pitchFamily="49" charset="-122"/>
              <a:cs typeface="Times New Roman" panose="02020603050405020304" pitchFamily="18" charset="0"/>
            </a:endParaRPr>
          </a:p>
        </p:txBody>
      </p:sp>
      <p:sp>
        <p:nvSpPr>
          <p:cNvPr id="8" name="圆角矩形 6"/>
          <p:cNvSpPr>
            <a:spLocks noChangeArrowheads="1"/>
          </p:cNvSpPr>
          <p:nvPr/>
        </p:nvSpPr>
        <p:spPr bwMode="auto">
          <a:xfrm>
            <a:off x="269875" y="5084763"/>
            <a:ext cx="3384550" cy="1055687"/>
          </a:xfrm>
          <a:prstGeom prst="roundRect">
            <a:avLst>
              <a:gd name="adj" fmla="val 16667"/>
            </a:avLst>
          </a:prstGeom>
          <a:solidFill>
            <a:srgbClr val="C00000"/>
          </a:solidFill>
          <a:ln>
            <a:noFill/>
          </a:ln>
          <a:extLst>
            <a:ext uri="{91240B29-F687-4F45-9708-019B960494DF}">
              <a14:hiddenLine xmlns:a14="http://schemas.microsoft.com/office/drawing/2010/main" w="19050">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just">
              <a:lnSpc>
                <a:spcPct val="150000"/>
              </a:lnSpc>
              <a:buClr>
                <a:srgbClr val="FF0000"/>
              </a:buClr>
            </a:pPr>
            <a:r>
              <a:rPr kumimoji="1" lang="zh-CN" altLang="en-US" sz="2400" b="1">
                <a:solidFill>
                  <a:schemeClr val="bg1"/>
                </a:solidFill>
                <a:ea typeface="幼圆" panose="02010509060101010101" pitchFamily="49" charset="-122"/>
                <a:cs typeface="Times New Roman" panose="02020603050405020304" pitchFamily="18" charset="0"/>
              </a:rPr>
              <a:t>可逆过程条件</a:t>
            </a:r>
            <a:r>
              <a:rPr kumimoji="1" lang="en-US" altLang="zh-CN" sz="2400" b="1">
                <a:solidFill>
                  <a:schemeClr val="bg1"/>
                </a:solidFill>
                <a:latin typeface="幼圆" panose="02010509060101010101" pitchFamily="49" charset="-122"/>
                <a:ea typeface="幼圆" panose="02010509060101010101" pitchFamily="49" charset="-122"/>
                <a:cs typeface="Times New Roman" panose="02020603050405020304" pitchFamily="18" charset="0"/>
              </a:rPr>
              <a:t>①</a:t>
            </a:r>
            <a:r>
              <a:rPr kumimoji="1" lang="zh-CN" altLang="en-US" sz="2400" b="1">
                <a:solidFill>
                  <a:schemeClr val="bg1"/>
                </a:solidFill>
                <a:ea typeface="幼圆" panose="02010509060101010101" pitchFamily="49" charset="-122"/>
                <a:cs typeface="Times New Roman" panose="02020603050405020304" pitchFamily="18" charset="0"/>
              </a:rPr>
              <a:t>： </a:t>
            </a:r>
            <a:endParaRPr kumimoji="1" lang="en-US" altLang="zh-CN" sz="2400" b="1">
              <a:solidFill>
                <a:schemeClr val="bg1"/>
              </a:solidFill>
              <a:ea typeface="幼圆" panose="02010509060101010101" pitchFamily="49" charset="-122"/>
              <a:cs typeface="Times New Roman" panose="02020603050405020304" pitchFamily="18" charset="0"/>
            </a:endParaRPr>
          </a:p>
          <a:p>
            <a:pPr algn="just">
              <a:lnSpc>
                <a:spcPct val="150000"/>
              </a:lnSpc>
              <a:buClr>
                <a:srgbClr val="FF0000"/>
              </a:buClr>
            </a:pPr>
            <a:r>
              <a:rPr kumimoji="1" lang="zh-CN" altLang="en-US" sz="2400" b="1">
                <a:solidFill>
                  <a:schemeClr val="bg1"/>
                </a:solidFill>
                <a:ea typeface="幼圆" panose="02010509060101010101" pitchFamily="49" charset="-122"/>
                <a:cs typeface="Times New Roman" panose="02020603050405020304" pitchFamily="18" charset="0"/>
              </a:rPr>
              <a:t>            准平衡过程</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ChangeArrowheads="1"/>
          </p:cNvSpPr>
          <p:nvPr/>
        </p:nvSpPr>
        <p:spPr bwMode="auto">
          <a:xfrm>
            <a:off x="166688" y="109538"/>
            <a:ext cx="5472112"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800" b="1">
                <a:solidFill>
                  <a:srgbClr val="FF0000"/>
                </a:solidFill>
                <a:ea typeface="幼圆" panose="02010509060101010101" pitchFamily="49" charset="-122"/>
                <a:cs typeface="Times New Roman" panose="02020603050405020304" pitchFamily="18" charset="0"/>
              </a:rPr>
              <a:t>实现可逆过程的</a:t>
            </a:r>
            <a:r>
              <a:rPr kumimoji="1" lang="zh-CN" altLang="en-US" sz="2800" b="1">
                <a:solidFill>
                  <a:srgbClr val="0033CC"/>
                </a:solidFill>
                <a:ea typeface="幼圆" panose="02010509060101010101" pitchFamily="49" charset="-122"/>
                <a:cs typeface="Times New Roman" panose="02020603050405020304" pitchFamily="18" charset="0"/>
              </a:rPr>
              <a:t>条件 </a:t>
            </a:r>
            <a:r>
              <a:rPr kumimoji="1" lang="zh-CN" altLang="en-US" sz="2800" b="1">
                <a:solidFill>
                  <a:srgbClr val="0033CC"/>
                </a:solidFill>
                <a:latin typeface="幼圆" panose="02010509060101010101" pitchFamily="49" charset="-122"/>
                <a:ea typeface="幼圆" panose="02010509060101010101" pitchFamily="49" charset="-122"/>
                <a:cs typeface="Times New Roman" panose="02020603050405020304" pitchFamily="18" charset="0"/>
              </a:rPr>
              <a:t>②</a:t>
            </a:r>
            <a:r>
              <a:rPr kumimoji="1" lang="zh-CN" altLang="en-US" sz="2800" b="1">
                <a:solidFill>
                  <a:srgbClr val="0033CC"/>
                </a:solidFill>
                <a:ea typeface="幼圆" panose="02010509060101010101" pitchFamily="49" charset="-122"/>
                <a:cs typeface="Times New Roman" panose="02020603050405020304" pitchFamily="18" charset="0"/>
              </a:rPr>
              <a:t>  </a:t>
            </a:r>
            <a:r>
              <a:rPr kumimoji="1" lang="en-US" altLang="zh-CN" sz="2000" b="1">
                <a:solidFill>
                  <a:srgbClr val="0033CC"/>
                </a:solidFill>
                <a:ea typeface="幼圆" panose="02010509060101010101" pitchFamily="49" charset="-122"/>
                <a:cs typeface="Times New Roman" panose="02020603050405020304" pitchFamily="18" charset="0"/>
              </a:rPr>
              <a:t> </a:t>
            </a:r>
          </a:p>
        </p:txBody>
      </p:sp>
      <p:sp>
        <p:nvSpPr>
          <p:cNvPr id="99331" name="Text Box 0"/>
          <p:cNvSpPr txBox="1">
            <a:spLocks noChangeArrowheads="1"/>
          </p:cNvSpPr>
          <p:nvPr/>
        </p:nvSpPr>
        <p:spPr bwMode="auto">
          <a:xfrm>
            <a:off x="6877050" y="476250"/>
            <a:ext cx="1008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spcBef>
                <a:spcPct val="50000"/>
              </a:spcBef>
            </a:pPr>
            <a:endParaRPr kumimoji="1" lang="zh-CN" altLang="zh-CN" sz="2400">
              <a:ea typeface="宋体" panose="02010600030101010101" pitchFamily="2" charset="-122"/>
            </a:endParaRPr>
          </a:p>
        </p:txBody>
      </p:sp>
      <p:graphicFrame>
        <p:nvGraphicFramePr>
          <p:cNvPr id="99332" name="Object 4"/>
          <p:cNvGraphicFramePr>
            <a:graphicFrameLocks noChangeAspect="1"/>
          </p:cNvGraphicFramePr>
          <p:nvPr/>
        </p:nvGraphicFramePr>
        <p:xfrm>
          <a:off x="57150" y="862013"/>
          <a:ext cx="3749675" cy="4014787"/>
        </p:xfrm>
        <a:graphic>
          <a:graphicData uri="http://schemas.openxmlformats.org/presentationml/2006/ole">
            <mc:AlternateContent xmlns:mc="http://schemas.openxmlformats.org/markup-compatibility/2006">
              <mc:Choice xmlns:v="urn:schemas-microsoft-com:vml" Requires="v">
                <p:oleObj spid="_x0000_s99345" name="位图图像" r:id="rId3" imgW="3400900" imgH="3638095" progId="Paint.Picture">
                  <p:embed/>
                </p:oleObj>
              </mc:Choice>
              <mc:Fallback>
                <p:oleObj name="位图图像" r:id="rId3" imgW="3400900" imgH="3638095" progId="Paint.Pictur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 y="862013"/>
                        <a:ext cx="3749675" cy="401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9333" name="圆角矩形 6"/>
          <p:cNvSpPr>
            <a:spLocks noChangeArrowheads="1"/>
          </p:cNvSpPr>
          <p:nvPr/>
        </p:nvSpPr>
        <p:spPr bwMode="auto">
          <a:xfrm>
            <a:off x="3851275" y="836613"/>
            <a:ext cx="5113338" cy="2376487"/>
          </a:xfrm>
          <a:prstGeom prst="roundRect">
            <a:avLst>
              <a:gd name="adj" fmla="val 16667"/>
            </a:avLst>
          </a:prstGeom>
          <a:solidFill>
            <a:srgbClr val="FFFFCC"/>
          </a:solidFill>
          <a:ln w="19050">
            <a:solidFill>
              <a:srgbClr val="C00000"/>
            </a:solidFill>
            <a:round/>
            <a:headEnd/>
            <a:tailEnd/>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just">
              <a:lnSpc>
                <a:spcPct val="150000"/>
              </a:lnSpc>
              <a:buClr>
                <a:srgbClr val="FF0000"/>
              </a:buClr>
              <a:buFont typeface="Wingdings" panose="05000000000000000000" pitchFamily="2" charset="2"/>
              <a:buChar char="u"/>
            </a:pPr>
            <a:r>
              <a:rPr kumimoji="1" lang="zh-CN" altLang="en-US" sz="2800" b="1">
                <a:solidFill>
                  <a:srgbClr val="0033CC"/>
                </a:solidFill>
                <a:latin typeface="幼圆" panose="02010509060101010101" pitchFamily="49" charset="-122"/>
                <a:ea typeface="幼圆" panose="02010509060101010101" pitchFamily="49" charset="-122"/>
                <a:cs typeface="Times New Roman" panose="02020603050405020304" pitchFamily="18" charset="0"/>
              </a:rPr>
              <a:t>准</a:t>
            </a:r>
            <a:r>
              <a:rPr kumimoji="1" lang="zh-CN" altLang="en-US" b="1">
                <a:solidFill>
                  <a:srgbClr val="FF0000"/>
                </a:solidFill>
                <a:latin typeface="幼圆" panose="02010509060101010101" pitchFamily="49" charset="-122"/>
                <a:ea typeface="幼圆" panose="02010509060101010101" pitchFamily="49" charset="-122"/>
                <a:cs typeface="Times New Roman" panose="02020603050405020304" pitchFamily="18" charset="0"/>
              </a:rPr>
              <a:t>平衡过程</a:t>
            </a:r>
            <a:r>
              <a:rPr kumimoji="1" lang="zh-CN" altLang="en-US" b="1">
                <a:latin typeface="幼圆" panose="02010509060101010101" pitchFamily="49" charset="-122"/>
                <a:ea typeface="幼圆" panose="02010509060101010101" pitchFamily="49" charset="-122"/>
                <a:cs typeface="Times New Roman" panose="02020603050405020304" pitchFamily="18" charset="0"/>
              </a:rPr>
              <a:t>中，</a:t>
            </a:r>
            <a:r>
              <a:rPr kumimoji="1" lang="zh-CN" altLang="en-US" sz="2800" b="1">
                <a:solidFill>
                  <a:srgbClr val="0033CC"/>
                </a:solidFill>
                <a:latin typeface="幼圆" panose="02010509060101010101" pitchFamily="49" charset="-122"/>
                <a:ea typeface="幼圆" panose="02010509060101010101" pitchFamily="49" charset="-122"/>
                <a:cs typeface="Times New Roman" panose="02020603050405020304" pitchFamily="18" charset="0"/>
              </a:rPr>
              <a:t>如果存在摩擦</a:t>
            </a:r>
            <a:r>
              <a:rPr kumimoji="1" lang="zh-CN" altLang="en-US" b="1">
                <a:latin typeface="幼圆" panose="02010509060101010101" pitchFamily="49" charset="-122"/>
                <a:ea typeface="幼圆" panose="02010509060101010101" pitchFamily="49" charset="-122"/>
                <a:cs typeface="Times New Roman" panose="02020603050405020304" pitchFamily="18" charset="0"/>
              </a:rPr>
              <a:t>，过程中都会因摩擦而消耗机械功，并转变成热量。这部分热量不可能不花费任何大家重新又转变为功。</a:t>
            </a:r>
            <a:endParaRPr kumimoji="1" lang="en-US" altLang="zh-CN" b="1">
              <a:latin typeface="幼圆" panose="02010509060101010101" pitchFamily="49" charset="-122"/>
              <a:ea typeface="幼圆" panose="02010509060101010101" pitchFamily="49" charset="-122"/>
              <a:cs typeface="Times New Roman" panose="02020603050405020304" pitchFamily="18" charset="0"/>
            </a:endParaRPr>
          </a:p>
          <a:p>
            <a:pPr algn="just">
              <a:lnSpc>
                <a:spcPct val="150000"/>
              </a:lnSpc>
              <a:buClr>
                <a:srgbClr val="FF0000"/>
              </a:buClr>
            </a:pPr>
            <a:r>
              <a:rPr kumimoji="1" lang="zh-CN" altLang="en-US" b="1">
                <a:latin typeface="幼圆" panose="02010509060101010101" pitchFamily="49" charset="-122"/>
                <a:ea typeface="幼圆" panose="02010509060101010101" pitchFamily="49" charset="-122"/>
                <a:cs typeface="Times New Roman" panose="02020603050405020304" pitchFamily="18" charset="0"/>
              </a:rPr>
              <a:t>→ 给外界留下了不可逆复的后遗效果。</a:t>
            </a:r>
            <a:endParaRPr kumimoji="1" lang="en-US" altLang="zh-CN" b="1">
              <a:latin typeface="幼圆" panose="02010509060101010101" pitchFamily="49" charset="-122"/>
              <a:ea typeface="幼圆" panose="02010509060101010101" pitchFamily="49" charset="-122"/>
              <a:cs typeface="Times New Roman" panose="02020603050405020304" pitchFamily="18" charset="0"/>
            </a:endParaRPr>
          </a:p>
        </p:txBody>
      </p:sp>
      <p:sp>
        <p:nvSpPr>
          <p:cNvPr id="8" name="圆角矩形 6"/>
          <p:cNvSpPr>
            <a:spLocks noChangeArrowheads="1"/>
          </p:cNvSpPr>
          <p:nvPr/>
        </p:nvSpPr>
        <p:spPr bwMode="auto">
          <a:xfrm>
            <a:off x="539750" y="4978400"/>
            <a:ext cx="3744913" cy="1055688"/>
          </a:xfrm>
          <a:prstGeom prst="roundRect">
            <a:avLst>
              <a:gd name="adj" fmla="val 16667"/>
            </a:avLst>
          </a:prstGeom>
          <a:solidFill>
            <a:srgbClr val="C00000"/>
          </a:solidFill>
          <a:ln>
            <a:noFill/>
          </a:ln>
          <a:extLst>
            <a:ext uri="{91240B29-F687-4F45-9708-019B960494DF}">
              <a14:hiddenLine xmlns:a14="http://schemas.microsoft.com/office/drawing/2010/main" w="19050">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just">
              <a:lnSpc>
                <a:spcPct val="150000"/>
              </a:lnSpc>
              <a:buClr>
                <a:srgbClr val="FF0000"/>
              </a:buClr>
            </a:pPr>
            <a:r>
              <a:rPr kumimoji="1" lang="zh-CN" altLang="en-US" sz="2400" b="1">
                <a:solidFill>
                  <a:schemeClr val="bg1"/>
                </a:solidFill>
                <a:ea typeface="幼圆" panose="02010509060101010101" pitchFamily="49" charset="-122"/>
                <a:cs typeface="Times New Roman" panose="02020603050405020304" pitchFamily="18" charset="0"/>
              </a:rPr>
              <a:t>可逆过程条件</a:t>
            </a:r>
            <a:r>
              <a:rPr kumimoji="1" lang="en-US" altLang="zh-CN" sz="2400" b="1">
                <a:solidFill>
                  <a:schemeClr val="bg1"/>
                </a:solidFill>
                <a:latin typeface="幼圆" panose="02010509060101010101" pitchFamily="49" charset="-122"/>
                <a:ea typeface="幼圆" panose="02010509060101010101" pitchFamily="49" charset="-122"/>
                <a:cs typeface="Times New Roman" panose="02020603050405020304" pitchFamily="18" charset="0"/>
              </a:rPr>
              <a:t>②</a:t>
            </a:r>
            <a:r>
              <a:rPr kumimoji="1" lang="zh-CN" altLang="en-US" sz="2400" b="1">
                <a:solidFill>
                  <a:schemeClr val="bg1"/>
                </a:solidFill>
                <a:ea typeface="幼圆" panose="02010509060101010101" pitchFamily="49" charset="-122"/>
                <a:cs typeface="Times New Roman" panose="02020603050405020304" pitchFamily="18" charset="0"/>
              </a:rPr>
              <a:t>： </a:t>
            </a:r>
            <a:endParaRPr kumimoji="1" lang="en-US" altLang="zh-CN" sz="2400" b="1">
              <a:solidFill>
                <a:schemeClr val="bg1"/>
              </a:solidFill>
              <a:ea typeface="幼圆" panose="02010509060101010101" pitchFamily="49" charset="-122"/>
              <a:cs typeface="Times New Roman" panose="02020603050405020304" pitchFamily="18" charset="0"/>
            </a:endParaRPr>
          </a:p>
          <a:p>
            <a:pPr algn="just">
              <a:lnSpc>
                <a:spcPct val="150000"/>
              </a:lnSpc>
              <a:buClr>
                <a:srgbClr val="FF0000"/>
              </a:buClr>
            </a:pPr>
            <a:r>
              <a:rPr kumimoji="1" lang="zh-CN" altLang="en-US" sz="2400" b="1">
                <a:solidFill>
                  <a:schemeClr val="bg1"/>
                </a:solidFill>
                <a:ea typeface="幼圆" panose="02010509060101010101" pitchFamily="49" charset="-122"/>
                <a:cs typeface="Times New Roman" panose="02020603050405020304" pitchFamily="18" charset="0"/>
              </a:rPr>
              <a:t>不存在摩擦（耗散效应）</a:t>
            </a:r>
          </a:p>
        </p:txBody>
      </p:sp>
      <p:grpSp>
        <p:nvGrpSpPr>
          <p:cNvPr id="3" name="组合 2"/>
          <p:cNvGrpSpPr>
            <a:grpSpLocks/>
          </p:cNvGrpSpPr>
          <p:nvPr/>
        </p:nvGrpSpPr>
        <p:grpSpPr bwMode="auto">
          <a:xfrm>
            <a:off x="3924300" y="3303588"/>
            <a:ext cx="5040313" cy="1060450"/>
            <a:chOff x="3923928" y="3304034"/>
            <a:chExt cx="5040561" cy="1060648"/>
          </a:xfrm>
        </p:grpSpPr>
        <p:sp>
          <p:nvSpPr>
            <p:cNvPr id="99339" name="圆角矩形 6"/>
            <p:cNvSpPr>
              <a:spLocks noChangeArrowheads="1"/>
            </p:cNvSpPr>
            <p:nvPr/>
          </p:nvSpPr>
          <p:spPr bwMode="auto">
            <a:xfrm>
              <a:off x="3923928" y="3789040"/>
              <a:ext cx="5040561" cy="575642"/>
            </a:xfrm>
            <a:prstGeom prst="roundRect">
              <a:avLst>
                <a:gd name="adj" fmla="val 16667"/>
              </a:avLst>
            </a:prstGeom>
            <a:solidFill>
              <a:srgbClr val="CCFF99"/>
            </a:solidFill>
            <a:ln>
              <a:noFill/>
            </a:ln>
            <a:extLst>
              <a:ext uri="{91240B29-F687-4F45-9708-019B960494DF}">
                <a14:hiddenLine xmlns:a14="http://schemas.microsoft.com/office/drawing/2010/main" w="19050">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50000"/>
                </a:lnSpc>
                <a:buClr>
                  <a:srgbClr val="FF0000"/>
                </a:buClr>
              </a:pPr>
              <a:r>
                <a:rPr kumimoji="1" lang="zh-CN" altLang="en-US" sz="2400" b="1">
                  <a:latin typeface="幼圆" panose="02010509060101010101" pitchFamily="49" charset="-122"/>
                  <a:ea typeface="幼圆" panose="02010509060101010101" pitchFamily="49" charset="-122"/>
                  <a:cs typeface="Times New Roman" panose="02020603050405020304" pitchFamily="18" charset="0"/>
                </a:rPr>
                <a:t>不可逆过程</a:t>
              </a:r>
              <a:endParaRPr kumimoji="1" lang="en-US" altLang="zh-CN" sz="2400" b="1">
                <a:latin typeface="幼圆" panose="02010509060101010101" pitchFamily="49" charset="-122"/>
                <a:ea typeface="幼圆" panose="02010509060101010101" pitchFamily="49" charset="-122"/>
                <a:cs typeface="Times New Roman" panose="02020603050405020304" pitchFamily="18" charset="0"/>
              </a:endParaRPr>
            </a:p>
          </p:txBody>
        </p:sp>
        <p:sp>
          <p:nvSpPr>
            <p:cNvPr id="99340" name="下箭头 1"/>
            <p:cNvSpPr>
              <a:spLocks noChangeArrowheads="1"/>
            </p:cNvSpPr>
            <p:nvPr/>
          </p:nvSpPr>
          <p:spPr bwMode="auto">
            <a:xfrm>
              <a:off x="5393432" y="3304034"/>
              <a:ext cx="2101552" cy="432048"/>
            </a:xfrm>
            <a:prstGeom prst="downArrow">
              <a:avLst>
                <a:gd name="adj1" fmla="val 50000"/>
                <a:gd name="adj2" fmla="val 50000"/>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grpSp>
      <p:grpSp>
        <p:nvGrpSpPr>
          <p:cNvPr id="4" name="组合 3"/>
          <p:cNvGrpSpPr>
            <a:grpSpLocks/>
          </p:cNvGrpSpPr>
          <p:nvPr/>
        </p:nvGrpSpPr>
        <p:grpSpPr bwMode="auto">
          <a:xfrm>
            <a:off x="4643438" y="4614863"/>
            <a:ext cx="4176712" cy="1435100"/>
            <a:chOff x="4644008" y="4614805"/>
            <a:chExt cx="4176464" cy="1435180"/>
          </a:xfrm>
        </p:grpSpPr>
        <p:sp>
          <p:nvSpPr>
            <p:cNvPr id="99337" name="圆角矩形 14"/>
            <p:cNvSpPr>
              <a:spLocks noChangeArrowheads="1"/>
            </p:cNvSpPr>
            <p:nvPr/>
          </p:nvSpPr>
          <p:spPr bwMode="auto">
            <a:xfrm>
              <a:off x="4644008" y="4984996"/>
              <a:ext cx="4176464" cy="1064989"/>
            </a:xfrm>
            <a:prstGeom prst="roundRect">
              <a:avLst>
                <a:gd name="adj" fmla="val 16667"/>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kumimoji="1" lang="zh-CN" altLang="en-US" sz="2000" b="1">
                  <a:latin typeface="幼圆" panose="02010509060101010101" pitchFamily="49" charset="-122"/>
                  <a:ea typeface="幼圆" panose="02010509060101010101" pitchFamily="49" charset="-122"/>
                </a:rPr>
                <a:t>因</a:t>
              </a:r>
              <a:r>
                <a:rPr kumimoji="1" lang="zh-CN" altLang="en-US" sz="2000" b="1">
                  <a:solidFill>
                    <a:srgbClr val="0033CC"/>
                  </a:solidFill>
                  <a:latin typeface="幼圆" panose="02010509060101010101" pitchFamily="49" charset="-122"/>
                  <a:ea typeface="幼圆" panose="02010509060101010101" pitchFamily="49" charset="-122"/>
                </a:rPr>
                <a:t>摩擦</a:t>
              </a:r>
              <a:r>
                <a:rPr kumimoji="1" lang="zh-CN" altLang="en-US" sz="2000" b="1">
                  <a:latin typeface="幼圆" panose="02010509060101010101" pitchFamily="49" charset="-122"/>
                  <a:ea typeface="幼圆" panose="02010509060101010101" pitchFamily="49" charset="-122"/>
                </a:rPr>
                <a:t>等原因，使</a:t>
              </a:r>
              <a:r>
                <a:rPr kumimoji="1" lang="zh-CN" altLang="en-US" sz="2000" b="1">
                  <a:solidFill>
                    <a:srgbClr val="0033CC"/>
                  </a:solidFill>
                  <a:latin typeface="幼圆" panose="02010509060101010101" pitchFamily="49" charset="-122"/>
                  <a:ea typeface="幼圆" panose="02010509060101010101" pitchFamily="49" charset="-122"/>
                </a:rPr>
                <a:t>机械功</a:t>
              </a:r>
              <a:r>
                <a:rPr kumimoji="1" lang="zh-CN" altLang="en-US" sz="2000" b="1">
                  <a:latin typeface="幼圆" panose="02010509060101010101" pitchFamily="49" charset="-122"/>
                  <a:ea typeface="幼圆" panose="02010509060101010101" pitchFamily="49" charset="-122"/>
                </a:rPr>
                <a:t>转变成</a:t>
              </a:r>
              <a:r>
                <a:rPr kumimoji="1" lang="zh-CN" altLang="en-US" sz="2000" b="1">
                  <a:solidFill>
                    <a:srgbClr val="0033CC"/>
                  </a:solidFill>
                  <a:latin typeface="幼圆" panose="02010509060101010101" pitchFamily="49" charset="-122"/>
                  <a:ea typeface="幼圆" panose="02010509060101010101" pitchFamily="49" charset="-122"/>
                </a:rPr>
                <a:t>热</a:t>
              </a:r>
              <a:r>
                <a:rPr kumimoji="1" lang="zh-CN" altLang="en-US" sz="2000" b="1">
                  <a:latin typeface="幼圆" panose="02010509060101010101" pitchFamily="49" charset="-122"/>
                  <a:ea typeface="幼圆" panose="02010509060101010101" pitchFamily="49" charset="-122"/>
                </a:rPr>
                <a:t>的现象，叫做耗散效应</a:t>
              </a:r>
            </a:p>
          </p:txBody>
        </p:sp>
        <p:sp>
          <p:nvSpPr>
            <p:cNvPr id="99338" name="矩形 2"/>
            <p:cNvSpPr>
              <a:spLocks noChangeArrowheads="1"/>
            </p:cNvSpPr>
            <p:nvPr/>
          </p:nvSpPr>
          <p:spPr bwMode="auto">
            <a:xfrm>
              <a:off x="6012160" y="4614805"/>
              <a:ext cx="1655390"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zh-CN" altLang="en-US" sz="2400" b="1">
                  <a:solidFill>
                    <a:srgbClr val="FF0000"/>
                  </a:solidFill>
                  <a:latin typeface="幼圆" panose="02010509060101010101" pitchFamily="49" charset="-122"/>
                  <a:ea typeface="幼圆" panose="02010509060101010101" pitchFamily="49" charset="-122"/>
                </a:rPr>
                <a:t>耗散效应</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ChangeArrowheads="1"/>
          </p:cNvSpPr>
          <p:nvPr/>
        </p:nvSpPr>
        <p:spPr bwMode="auto">
          <a:xfrm>
            <a:off x="166688" y="109538"/>
            <a:ext cx="5472112"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800" b="1">
                <a:solidFill>
                  <a:srgbClr val="FF0000"/>
                </a:solidFill>
                <a:ea typeface="幼圆" panose="02010509060101010101" pitchFamily="49" charset="-122"/>
                <a:cs typeface="Times New Roman" panose="02020603050405020304" pitchFamily="18" charset="0"/>
              </a:rPr>
              <a:t>可逆过程   </a:t>
            </a:r>
            <a:r>
              <a:rPr kumimoji="1" lang="en-US" altLang="zh-CN" sz="2000" b="1">
                <a:solidFill>
                  <a:srgbClr val="0033CC"/>
                </a:solidFill>
                <a:ea typeface="幼圆" panose="02010509060101010101" pitchFamily="49" charset="-122"/>
                <a:cs typeface="Times New Roman" panose="02020603050405020304" pitchFamily="18" charset="0"/>
              </a:rPr>
              <a:t>( Reversible process) </a:t>
            </a:r>
          </a:p>
        </p:txBody>
      </p:sp>
      <p:sp>
        <p:nvSpPr>
          <p:cNvPr id="100355" name="Text Box 0"/>
          <p:cNvSpPr txBox="1">
            <a:spLocks noChangeArrowheads="1"/>
          </p:cNvSpPr>
          <p:nvPr/>
        </p:nvSpPr>
        <p:spPr bwMode="auto">
          <a:xfrm>
            <a:off x="6877050" y="476250"/>
            <a:ext cx="1008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spcBef>
                <a:spcPct val="50000"/>
              </a:spcBef>
            </a:pPr>
            <a:endParaRPr kumimoji="1" lang="zh-CN" altLang="zh-CN" sz="2400">
              <a:ea typeface="宋体" panose="02010600030101010101" pitchFamily="2" charset="-122"/>
            </a:endParaRPr>
          </a:p>
        </p:txBody>
      </p:sp>
      <p:sp>
        <p:nvSpPr>
          <p:cNvPr id="100356" name="圆角矩形 1"/>
          <p:cNvSpPr>
            <a:spLocks noChangeArrowheads="1"/>
          </p:cNvSpPr>
          <p:nvPr/>
        </p:nvSpPr>
        <p:spPr bwMode="auto">
          <a:xfrm>
            <a:off x="334963" y="2857500"/>
            <a:ext cx="2160587" cy="1079500"/>
          </a:xfrm>
          <a:prstGeom prst="roundRect">
            <a:avLst>
              <a:gd name="adj" fmla="val 16667"/>
            </a:avLst>
          </a:prstGeom>
          <a:solidFill>
            <a:srgbClr val="FFC000"/>
          </a:solidFill>
          <a:ln w="9525" algn="ctr">
            <a:solidFill>
              <a:schemeClr val="tx1"/>
            </a:solidFill>
            <a:round/>
            <a:headEnd/>
            <a:tailEnd/>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zh-CN" altLang="en-US" sz="3200" b="1">
                <a:latin typeface="幼圆" panose="02010509060101010101" pitchFamily="49" charset="-122"/>
                <a:ea typeface="幼圆" panose="02010509060101010101" pitchFamily="49" charset="-122"/>
              </a:rPr>
              <a:t>可逆过程</a:t>
            </a:r>
          </a:p>
        </p:txBody>
      </p:sp>
      <p:sp>
        <p:nvSpPr>
          <p:cNvPr id="7" name="圆角矩形 6"/>
          <p:cNvSpPr/>
          <p:nvPr/>
        </p:nvSpPr>
        <p:spPr bwMode="auto">
          <a:xfrm>
            <a:off x="6805613" y="2852738"/>
            <a:ext cx="2159000" cy="1079500"/>
          </a:xfrm>
          <a:prstGeom prst="round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nchor="ctr"/>
          <a:lstStyle/>
          <a:p>
            <a:pPr>
              <a:defRPr/>
            </a:pPr>
            <a:r>
              <a:rPr lang="zh-CN" altLang="en-US" sz="3200" b="1" dirty="0">
                <a:latin typeface="幼圆" panose="02010509060101010101" pitchFamily="49" charset="-122"/>
                <a:ea typeface="幼圆" panose="02010509060101010101" pitchFamily="49" charset="-122"/>
              </a:rPr>
              <a:t>耗散效应</a:t>
            </a:r>
          </a:p>
        </p:txBody>
      </p:sp>
      <p:sp>
        <p:nvSpPr>
          <p:cNvPr id="8" name="圆角矩形 7"/>
          <p:cNvSpPr/>
          <p:nvPr/>
        </p:nvSpPr>
        <p:spPr bwMode="auto">
          <a:xfrm>
            <a:off x="3222625" y="2857500"/>
            <a:ext cx="2590800" cy="1079500"/>
          </a:xfrm>
          <a:prstGeom prst="roundRect">
            <a:avLst/>
          </a:prstGeom>
          <a:solidFill>
            <a:schemeClr val="accent2">
              <a:lumMod val="50000"/>
            </a:schemeClr>
          </a:solidFill>
          <a:ln w="9525" cap="flat" cmpd="sng" algn="ctr">
            <a:solidFill>
              <a:schemeClr val="tx1"/>
            </a:solidFill>
            <a:prstDash val="solid"/>
            <a:round/>
            <a:headEnd type="none" w="med" len="med"/>
            <a:tailEnd type="none" w="med" len="med"/>
          </a:ln>
          <a:effectLst/>
        </p:spPr>
        <p:txBody>
          <a:bodyPr anchor="ctr"/>
          <a:lstStyle/>
          <a:p>
            <a:pPr>
              <a:defRPr/>
            </a:pPr>
            <a:r>
              <a:rPr lang="zh-CN" altLang="en-US" sz="3200" b="1" dirty="0">
                <a:solidFill>
                  <a:schemeClr val="bg1"/>
                </a:solidFill>
                <a:latin typeface="幼圆" panose="02010509060101010101" pitchFamily="49" charset="-122"/>
                <a:ea typeface="幼圆" panose="02010509060101010101" pitchFamily="49" charset="-122"/>
              </a:rPr>
              <a:t>准平衡过程</a:t>
            </a:r>
          </a:p>
        </p:txBody>
      </p:sp>
      <p:sp>
        <p:nvSpPr>
          <p:cNvPr id="10" name="等于号 9"/>
          <p:cNvSpPr/>
          <p:nvPr/>
        </p:nvSpPr>
        <p:spPr bwMode="auto">
          <a:xfrm>
            <a:off x="2457450" y="3098800"/>
            <a:ext cx="758825" cy="596900"/>
          </a:xfrm>
          <a:prstGeom prst="mathEqual">
            <a:avLst/>
          </a:prstGeom>
          <a:solidFill>
            <a:srgbClr val="C00000"/>
          </a:solidFill>
          <a:ln w="9525" cap="flat" cmpd="sng" algn="ctr">
            <a:noFill/>
            <a:prstDash val="solid"/>
            <a:round/>
            <a:headEnd type="none" w="med" len="med"/>
            <a:tailEnd type="none" w="med" len="med"/>
          </a:ln>
          <a:effectLst/>
        </p:spPr>
        <p:txBody>
          <a:bodyPr/>
          <a:lstStyle/>
          <a:p>
            <a:pPr>
              <a:defRPr/>
            </a:pPr>
            <a:endParaRPr lang="zh-CN" altLang="en-US" sz="3200"/>
          </a:p>
        </p:txBody>
      </p:sp>
      <p:sp>
        <p:nvSpPr>
          <p:cNvPr id="2" name="减号 1"/>
          <p:cNvSpPr/>
          <p:nvPr/>
        </p:nvSpPr>
        <p:spPr bwMode="auto">
          <a:xfrm>
            <a:off x="5913438" y="2997200"/>
            <a:ext cx="792162" cy="792163"/>
          </a:xfrm>
          <a:prstGeom prst="mathMinus">
            <a:avLst/>
          </a:prstGeom>
          <a:solidFill>
            <a:srgbClr val="C00000"/>
          </a:solidFill>
          <a:ln w="9525" cap="flat" cmpd="sng" algn="ctr">
            <a:noFill/>
            <a:prstDash val="solid"/>
            <a:round/>
            <a:headEnd type="none" w="med" len="med"/>
            <a:tailEnd type="none" w="med" len="med"/>
          </a:ln>
          <a:effectLst/>
        </p:spPr>
        <p:txBody>
          <a:bodyPr/>
          <a:lstStyle/>
          <a:p>
            <a:pPr>
              <a:defRPr/>
            </a:pPr>
            <a:endParaRPr lang="zh-CN" altLang="en-US"/>
          </a:p>
        </p:txBody>
      </p:sp>
    </p:spTree>
  </p:cSld>
  <p:clrMapOvr>
    <a:masterClrMapping/>
  </p:clrMapOvr>
  <p:transition spd="slow">
    <p:circl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ChangeArrowheads="1"/>
          </p:cNvSpPr>
          <p:nvPr/>
        </p:nvSpPr>
        <p:spPr bwMode="auto">
          <a:xfrm>
            <a:off x="166688" y="109538"/>
            <a:ext cx="5472112"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800" b="1">
                <a:solidFill>
                  <a:srgbClr val="FF0000"/>
                </a:solidFill>
                <a:ea typeface="幼圆" panose="02010509060101010101" pitchFamily="49" charset="-122"/>
                <a:cs typeface="Times New Roman" panose="02020603050405020304" pitchFamily="18" charset="0"/>
              </a:rPr>
              <a:t>可逆过程 与准平衡过程的</a:t>
            </a:r>
            <a:r>
              <a:rPr kumimoji="1" lang="zh-CN" altLang="en-US" sz="2800" b="1">
                <a:solidFill>
                  <a:srgbClr val="0033CC"/>
                </a:solidFill>
                <a:ea typeface="幼圆" panose="02010509060101010101" pitchFamily="49" charset="-122"/>
                <a:cs typeface="Times New Roman" panose="02020603050405020304" pitchFamily="18" charset="0"/>
              </a:rPr>
              <a:t>区别</a:t>
            </a:r>
            <a:endParaRPr kumimoji="1" lang="en-US" altLang="zh-CN" sz="2000" b="1">
              <a:solidFill>
                <a:srgbClr val="0033CC"/>
              </a:solidFill>
              <a:ea typeface="幼圆" panose="02010509060101010101" pitchFamily="49" charset="-122"/>
              <a:cs typeface="Times New Roman" panose="02020603050405020304" pitchFamily="18" charset="0"/>
            </a:endParaRPr>
          </a:p>
        </p:txBody>
      </p:sp>
      <p:sp>
        <p:nvSpPr>
          <p:cNvPr id="101379" name="Text Box 0"/>
          <p:cNvSpPr txBox="1">
            <a:spLocks noChangeArrowheads="1"/>
          </p:cNvSpPr>
          <p:nvPr/>
        </p:nvSpPr>
        <p:spPr bwMode="auto">
          <a:xfrm>
            <a:off x="6877050" y="476250"/>
            <a:ext cx="1008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spcBef>
                <a:spcPct val="50000"/>
              </a:spcBef>
            </a:pPr>
            <a:endParaRPr kumimoji="1" lang="zh-CN" altLang="zh-CN" sz="2400">
              <a:ea typeface="宋体" panose="02010600030101010101" pitchFamily="2" charset="-122"/>
            </a:endParaRPr>
          </a:p>
        </p:txBody>
      </p:sp>
      <p:sp>
        <p:nvSpPr>
          <p:cNvPr id="16" name="圆角矩形 15"/>
          <p:cNvSpPr>
            <a:spLocks noChangeArrowheads="1"/>
          </p:cNvSpPr>
          <p:nvPr/>
        </p:nvSpPr>
        <p:spPr bwMode="auto">
          <a:xfrm>
            <a:off x="395288" y="862013"/>
            <a:ext cx="8497887" cy="1644650"/>
          </a:xfrm>
          <a:prstGeom prst="roundRect">
            <a:avLst>
              <a:gd name="adj" fmla="val 16667"/>
            </a:avLst>
          </a:prstGeom>
          <a:solidFill>
            <a:srgbClr val="FFFFCC"/>
          </a:solidFill>
          <a:ln>
            <a:solidFill>
              <a:srgbClr val="FFFFCC"/>
            </a:solid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50000"/>
              </a:lnSpc>
              <a:buClr>
                <a:srgbClr val="FF0000"/>
              </a:buClr>
              <a:defRPr/>
            </a:pPr>
            <a:r>
              <a:rPr kumimoji="1" lang="zh-CN" altLang="en-US" sz="2400" b="1" dirty="0" smtClean="0">
                <a:solidFill>
                  <a:srgbClr val="0033CC"/>
                </a:solidFill>
                <a:latin typeface="幼圆" panose="02010509060101010101" pitchFamily="49" charset="-122"/>
                <a:ea typeface="幼圆" panose="02010509060101010101" pitchFamily="49" charset="-122"/>
                <a:cs typeface="Times New Roman" panose="02020603050405020304" pitchFamily="18" charset="0"/>
              </a:rPr>
              <a:t>可逆过程的</a:t>
            </a:r>
            <a:r>
              <a:rPr kumimoji="1" lang="zh-CN" altLang="en-US" sz="2400" b="1" dirty="0" smtClean="0">
                <a:solidFill>
                  <a:srgbClr val="FF0000"/>
                </a:solidFill>
                <a:latin typeface="幼圆" panose="02010509060101010101" pitchFamily="49" charset="-122"/>
                <a:ea typeface="幼圆" panose="02010509060101010101" pitchFamily="49" charset="-122"/>
                <a:cs typeface="Times New Roman" panose="02020603050405020304" pitchFamily="18" charset="0"/>
              </a:rPr>
              <a:t>基本特征</a:t>
            </a:r>
            <a:endParaRPr kumimoji="1" lang="en-US" altLang="zh-CN" sz="2400" b="1" dirty="0" smtClean="0">
              <a:solidFill>
                <a:srgbClr val="FF0000"/>
              </a:solidFill>
              <a:latin typeface="幼圆" panose="02010509060101010101" pitchFamily="49" charset="-122"/>
              <a:ea typeface="幼圆" panose="02010509060101010101" pitchFamily="49" charset="-122"/>
              <a:cs typeface="Times New Roman" panose="02020603050405020304" pitchFamily="18" charset="0"/>
            </a:endParaRPr>
          </a:p>
          <a:p>
            <a:pPr marL="285750" indent="-285750">
              <a:lnSpc>
                <a:spcPct val="150000"/>
              </a:lnSpc>
              <a:buClr>
                <a:srgbClr val="FF0000"/>
              </a:buClr>
              <a:buFont typeface="Wingdings" panose="05000000000000000000" pitchFamily="2" charset="2"/>
              <a:buChar char="u"/>
              <a:defRPr/>
            </a:pPr>
            <a:r>
              <a:rPr kumimoji="1" lang="zh-CN" altLang="en-US" sz="2000" b="1" dirty="0" smtClean="0">
                <a:latin typeface="幼圆" panose="02010509060101010101" pitchFamily="49" charset="-122"/>
                <a:ea typeface="幼圆" panose="02010509060101010101" pitchFamily="49" charset="-122"/>
                <a:cs typeface="Times New Roman" panose="02020603050405020304" pitchFamily="18" charset="0"/>
              </a:rPr>
              <a:t>首先要是</a:t>
            </a:r>
            <a:r>
              <a:rPr kumimoji="1" lang="zh-CN" altLang="en-US" sz="2000" b="1" dirty="0" smtClean="0">
                <a:solidFill>
                  <a:srgbClr val="0033CC"/>
                </a:solidFill>
                <a:latin typeface="幼圆" panose="02010509060101010101" pitchFamily="49" charset="-122"/>
                <a:ea typeface="幼圆" panose="02010509060101010101" pitchFamily="49" charset="-122"/>
                <a:cs typeface="Times New Roman" panose="02020603050405020304" pitchFamily="18" charset="0"/>
              </a:rPr>
              <a:t>准平衡过程</a:t>
            </a:r>
            <a:r>
              <a:rPr kumimoji="1" lang="zh-CN" altLang="en-US" sz="2000" b="1" dirty="0" smtClean="0">
                <a:latin typeface="幼圆" panose="02010509060101010101" pitchFamily="49" charset="-122"/>
                <a:ea typeface="幼圆" panose="02010509060101010101" pitchFamily="49" charset="-122"/>
                <a:cs typeface="Times New Roman" panose="02020603050405020304" pitchFamily="18" charset="0"/>
              </a:rPr>
              <a:t>，应该满足热和功的平衡条件</a:t>
            </a:r>
            <a:endParaRPr kumimoji="1" lang="en-US" altLang="zh-CN" sz="2000" b="1" dirty="0" smtClean="0">
              <a:latin typeface="幼圆" panose="02010509060101010101" pitchFamily="49" charset="-122"/>
              <a:ea typeface="幼圆" panose="02010509060101010101" pitchFamily="49" charset="-122"/>
              <a:cs typeface="Times New Roman" panose="02020603050405020304" pitchFamily="18" charset="0"/>
            </a:endParaRPr>
          </a:p>
          <a:p>
            <a:pPr marL="285750" indent="-285750">
              <a:lnSpc>
                <a:spcPct val="150000"/>
              </a:lnSpc>
              <a:buClr>
                <a:srgbClr val="FF0000"/>
              </a:buClr>
              <a:buFont typeface="Wingdings" panose="05000000000000000000" pitchFamily="2" charset="2"/>
              <a:buChar char="u"/>
              <a:defRPr/>
            </a:pPr>
            <a:r>
              <a:rPr kumimoji="1" lang="zh-CN" altLang="en-US" sz="2000" b="1" dirty="0" smtClean="0">
                <a:latin typeface="幼圆" panose="02010509060101010101" pitchFamily="49" charset="-122"/>
                <a:ea typeface="幼圆" panose="02010509060101010101" pitchFamily="49" charset="-122"/>
                <a:cs typeface="Times New Roman" panose="02020603050405020304" pitchFamily="18" charset="0"/>
              </a:rPr>
              <a:t>在过程中</a:t>
            </a:r>
            <a:r>
              <a:rPr kumimoji="1" lang="zh-CN" altLang="en-US" sz="2000" b="1" dirty="0" smtClean="0">
                <a:solidFill>
                  <a:srgbClr val="0033CC"/>
                </a:solidFill>
                <a:latin typeface="幼圆" panose="02010509060101010101" pitchFamily="49" charset="-122"/>
                <a:ea typeface="幼圆" panose="02010509060101010101" pitchFamily="49" charset="-122"/>
                <a:cs typeface="Times New Roman" panose="02020603050405020304" pitchFamily="18" charset="0"/>
              </a:rPr>
              <a:t>不应该有任何的耗散效应</a:t>
            </a:r>
            <a:r>
              <a:rPr kumimoji="1" lang="zh-CN" altLang="en-US" sz="2000" b="1" dirty="0" smtClean="0">
                <a:latin typeface="幼圆" panose="02010509060101010101" pitchFamily="49" charset="-122"/>
                <a:ea typeface="幼圆" panose="02010509060101010101" pitchFamily="49" charset="-122"/>
                <a:cs typeface="Times New Roman" panose="02020603050405020304" pitchFamily="18" charset="0"/>
              </a:rPr>
              <a:t>。</a:t>
            </a:r>
          </a:p>
        </p:txBody>
      </p:sp>
      <p:sp>
        <p:nvSpPr>
          <p:cNvPr id="17" name="圆角矩形 16"/>
          <p:cNvSpPr>
            <a:spLocks noChangeArrowheads="1"/>
          </p:cNvSpPr>
          <p:nvPr/>
        </p:nvSpPr>
        <p:spPr bwMode="auto">
          <a:xfrm>
            <a:off x="250825" y="2636838"/>
            <a:ext cx="8642350" cy="3529012"/>
          </a:xfrm>
          <a:prstGeom prst="roundRect">
            <a:avLst>
              <a:gd name="adj" fmla="val 16667"/>
            </a:avLst>
          </a:prstGeom>
          <a:solidFill>
            <a:schemeClr val="accent1">
              <a:lumMod val="20000"/>
              <a:lumOff val="80000"/>
            </a:schemeClr>
          </a:solidFill>
          <a:ln>
            <a:solidFill>
              <a:srgbClr val="FFFFCC"/>
            </a:solid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50000"/>
              </a:lnSpc>
              <a:buClr>
                <a:srgbClr val="FF0000"/>
              </a:buClr>
              <a:defRPr/>
            </a:pPr>
            <a:r>
              <a:rPr kumimoji="1" lang="zh-CN" altLang="en-US" sz="2400" b="1" dirty="0" smtClean="0">
                <a:latin typeface="幼圆" panose="02010509060101010101" pitchFamily="49" charset="-122"/>
                <a:ea typeface="幼圆" panose="02010509060101010101" pitchFamily="49" charset="-122"/>
                <a:cs typeface="Times New Roman" panose="02020603050405020304" pitchFamily="18" charset="0"/>
              </a:rPr>
              <a:t>准平衡过程和可逆过程的</a:t>
            </a:r>
            <a:r>
              <a:rPr kumimoji="1" lang="zh-CN" altLang="en-US" sz="2400" b="1" dirty="0" smtClean="0">
                <a:solidFill>
                  <a:srgbClr val="0033CC"/>
                </a:solidFill>
                <a:latin typeface="幼圆" panose="02010509060101010101" pitchFamily="49" charset="-122"/>
                <a:ea typeface="幼圆" panose="02010509060101010101" pitchFamily="49" charset="-122"/>
                <a:cs typeface="Times New Roman" panose="02020603050405020304" pitchFamily="18" charset="0"/>
              </a:rPr>
              <a:t>区别</a:t>
            </a:r>
            <a:endParaRPr kumimoji="1" lang="en-US" altLang="zh-CN" sz="2400" b="1" dirty="0" smtClean="0">
              <a:solidFill>
                <a:srgbClr val="0033CC"/>
              </a:solidFill>
              <a:latin typeface="幼圆" panose="02010509060101010101" pitchFamily="49" charset="-122"/>
              <a:ea typeface="幼圆" panose="02010509060101010101" pitchFamily="49" charset="-122"/>
              <a:cs typeface="Times New Roman" panose="02020603050405020304" pitchFamily="18" charset="0"/>
            </a:endParaRPr>
          </a:p>
          <a:p>
            <a:pPr marL="285750" indent="-285750">
              <a:lnSpc>
                <a:spcPct val="150000"/>
              </a:lnSpc>
              <a:buClr>
                <a:srgbClr val="FF0000"/>
              </a:buClr>
              <a:buFont typeface="Wingdings" panose="05000000000000000000" pitchFamily="2" charset="2"/>
              <a:buChar char="u"/>
              <a:defRPr/>
            </a:pPr>
            <a:r>
              <a:rPr kumimoji="1" lang="zh-CN" altLang="en-US" sz="2000" b="1" dirty="0" smtClean="0">
                <a:solidFill>
                  <a:srgbClr val="FF0000"/>
                </a:solidFill>
                <a:latin typeface="幼圆" panose="02010509060101010101" pitchFamily="49" charset="-122"/>
                <a:ea typeface="幼圆" panose="02010509060101010101" pitchFamily="49" charset="-122"/>
                <a:cs typeface="Times New Roman" panose="02020603050405020304" pitchFamily="18" charset="0"/>
              </a:rPr>
              <a:t>准平衡过程：</a:t>
            </a:r>
            <a:r>
              <a:rPr kumimoji="1" lang="zh-CN" altLang="en-US" sz="2000" b="1" dirty="0" smtClean="0">
                <a:latin typeface="幼圆" panose="02010509060101010101" pitchFamily="49" charset="-122"/>
                <a:ea typeface="幼圆" panose="02010509060101010101" pitchFamily="49" charset="-122"/>
                <a:cs typeface="Times New Roman" panose="02020603050405020304" pitchFamily="18" charset="0"/>
              </a:rPr>
              <a:t>① 只分析</a:t>
            </a:r>
            <a:r>
              <a:rPr kumimoji="1" lang="zh-CN" altLang="en-US" sz="2000" b="1" dirty="0" smtClean="0">
                <a:solidFill>
                  <a:srgbClr val="FF0000"/>
                </a:solidFill>
                <a:latin typeface="幼圆" panose="02010509060101010101" pitchFamily="49" charset="-122"/>
                <a:ea typeface="幼圆" panose="02010509060101010101" pitchFamily="49" charset="-122"/>
                <a:cs typeface="Times New Roman" panose="02020603050405020304" pitchFamily="18" charset="0"/>
              </a:rPr>
              <a:t>工质内部</a:t>
            </a:r>
            <a:r>
              <a:rPr kumimoji="1" lang="zh-CN" altLang="en-US" sz="2000" b="1" dirty="0" smtClean="0">
                <a:latin typeface="幼圆" panose="02010509060101010101" pitchFamily="49" charset="-122"/>
                <a:ea typeface="幼圆" panose="02010509060101010101" pitchFamily="49" charset="-122"/>
                <a:cs typeface="Times New Roman" panose="02020603050405020304" pitchFamily="18" charset="0"/>
              </a:rPr>
              <a:t>的平衡，</a:t>
            </a:r>
            <a:endParaRPr kumimoji="1" lang="en-US" altLang="zh-CN" sz="2000" b="1" dirty="0" smtClean="0">
              <a:latin typeface="幼圆" panose="02010509060101010101" pitchFamily="49" charset="-122"/>
              <a:ea typeface="幼圆" panose="02010509060101010101" pitchFamily="49" charset="-122"/>
              <a:cs typeface="Times New Roman" panose="02020603050405020304" pitchFamily="18" charset="0"/>
            </a:endParaRPr>
          </a:p>
          <a:p>
            <a:pPr>
              <a:lnSpc>
                <a:spcPct val="150000"/>
              </a:lnSpc>
              <a:buClr>
                <a:srgbClr val="FF0000"/>
              </a:buClr>
              <a:defRPr/>
            </a:pPr>
            <a:r>
              <a:rPr kumimoji="1" lang="en-US" altLang="zh-CN" sz="2000" b="1" dirty="0">
                <a:latin typeface="幼圆" panose="02010509060101010101" pitchFamily="49" charset="-122"/>
                <a:ea typeface="幼圆" panose="02010509060101010101" pitchFamily="49" charset="-122"/>
                <a:cs typeface="Times New Roman" panose="02020603050405020304" pitchFamily="18" charset="0"/>
              </a:rPr>
              <a:t> </a:t>
            </a:r>
            <a:r>
              <a:rPr kumimoji="1" lang="en-US" altLang="zh-CN" sz="2000" b="1" dirty="0" smtClean="0">
                <a:latin typeface="幼圆" panose="02010509060101010101" pitchFamily="49" charset="-122"/>
                <a:ea typeface="幼圆" panose="02010509060101010101" pitchFamily="49" charset="-122"/>
                <a:cs typeface="Times New Roman" panose="02020603050405020304" pitchFamily="18" charset="0"/>
              </a:rPr>
              <a:t>             </a:t>
            </a:r>
            <a:r>
              <a:rPr kumimoji="1" lang="zh-CN" altLang="en-US" sz="2000" b="1" dirty="0" smtClean="0">
                <a:latin typeface="幼圆" panose="02010509060101010101" pitchFamily="49" charset="-122"/>
                <a:ea typeface="幼圆" panose="02010509060101010101" pitchFamily="49" charset="-122"/>
                <a:cs typeface="Times New Roman" panose="02020603050405020304" pitchFamily="18" charset="0"/>
              </a:rPr>
              <a:t>② 进行时</a:t>
            </a:r>
            <a:r>
              <a:rPr kumimoji="1" lang="zh-CN" altLang="en-US" sz="2000" b="1" dirty="0" smtClean="0">
                <a:solidFill>
                  <a:srgbClr val="FF0000"/>
                </a:solidFill>
                <a:latin typeface="幼圆" panose="02010509060101010101" pitchFamily="49" charset="-122"/>
                <a:ea typeface="幼圆" panose="02010509060101010101" pitchFamily="49" charset="-122"/>
                <a:cs typeface="Times New Roman" panose="02020603050405020304" pitchFamily="18" charset="0"/>
              </a:rPr>
              <a:t>可能发生</a:t>
            </a:r>
            <a:r>
              <a:rPr kumimoji="1" lang="zh-CN" altLang="en-US" sz="2000" b="1" dirty="0" smtClean="0">
                <a:latin typeface="幼圆" panose="02010509060101010101" pitchFamily="49" charset="-122"/>
                <a:ea typeface="幼圆" panose="02010509060101010101" pitchFamily="49" charset="-122"/>
                <a:cs typeface="Times New Roman" panose="02020603050405020304" pitchFamily="18" charset="0"/>
              </a:rPr>
              <a:t>能量耗散。</a:t>
            </a:r>
            <a:endParaRPr kumimoji="1" lang="en-US" altLang="zh-CN" sz="2000" b="1" dirty="0" smtClean="0">
              <a:latin typeface="幼圆" panose="02010509060101010101" pitchFamily="49" charset="-122"/>
              <a:ea typeface="幼圆" panose="02010509060101010101" pitchFamily="49" charset="-122"/>
              <a:cs typeface="Times New Roman" panose="02020603050405020304" pitchFamily="18" charset="0"/>
            </a:endParaRPr>
          </a:p>
          <a:p>
            <a:pPr marL="285750" indent="-285750">
              <a:lnSpc>
                <a:spcPct val="150000"/>
              </a:lnSpc>
              <a:buClr>
                <a:srgbClr val="FF0000"/>
              </a:buClr>
              <a:buFont typeface="Wingdings" panose="05000000000000000000" pitchFamily="2" charset="2"/>
              <a:buChar char="u"/>
              <a:defRPr/>
            </a:pPr>
            <a:r>
              <a:rPr kumimoji="1" lang="zh-CN" altLang="en-US" sz="2000" b="1" dirty="0" smtClean="0">
                <a:solidFill>
                  <a:srgbClr val="0033CC"/>
                </a:solidFill>
                <a:latin typeface="幼圆" panose="02010509060101010101" pitchFamily="49" charset="-122"/>
                <a:ea typeface="幼圆" panose="02010509060101010101" pitchFamily="49" charset="-122"/>
                <a:cs typeface="Times New Roman" panose="02020603050405020304" pitchFamily="18" charset="0"/>
              </a:rPr>
              <a:t>可逆过程：  </a:t>
            </a:r>
            <a:r>
              <a:rPr kumimoji="1" lang="zh-CN" altLang="en-US" sz="2000" b="1" dirty="0" smtClean="0">
                <a:latin typeface="幼圆" panose="02010509060101010101" pitchFamily="49" charset="-122"/>
                <a:ea typeface="幼圆" panose="02010509060101010101" pitchFamily="49" charset="-122"/>
                <a:cs typeface="Times New Roman" panose="02020603050405020304" pitchFamily="18" charset="0"/>
              </a:rPr>
              <a:t>① 分析</a:t>
            </a:r>
            <a:r>
              <a:rPr kumimoji="1" lang="zh-CN" altLang="en-US" sz="2000" b="1" dirty="0" smtClean="0">
                <a:solidFill>
                  <a:srgbClr val="0033CC"/>
                </a:solidFill>
                <a:latin typeface="幼圆" panose="02010509060101010101" pitchFamily="49" charset="-122"/>
                <a:ea typeface="幼圆" panose="02010509060101010101" pitchFamily="49" charset="-122"/>
                <a:cs typeface="Times New Roman" panose="02020603050405020304" pitchFamily="18" charset="0"/>
              </a:rPr>
              <a:t>工质与外界</a:t>
            </a:r>
            <a:r>
              <a:rPr kumimoji="1" lang="zh-CN" altLang="en-US" sz="2000" b="1" dirty="0" smtClean="0">
                <a:latin typeface="幼圆" panose="02010509060101010101" pitchFamily="49" charset="-122"/>
                <a:ea typeface="幼圆" panose="02010509060101010101" pitchFamily="49" charset="-122"/>
                <a:cs typeface="Times New Roman" panose="02020603050405020304" pitchFamily="18" charset="0"/>
              </a:rPr>
              <a:t>作用所产生的</a:t>
            </a:r>
            <a:r>
              <a:rPr kumimoji="1" lang="zh-CN" altLang="en-US" sz="2000" b="1" dirty="0" smtClean="0">
                <a:solidFill>
                  <a:srgbClr val="0033CC"/>
                </a:solidFill>
                <a:latin typeface="幼圆" panose="02010509060101010101" pitchFamily="49" charset="-122"/>
                <a:ea typeface="幼圆" panose="02010509060101010101" pitchFamily="49" charset="-122"/>
                <a:cs typeface="Times New Roman" panose="02020603050405020304" pitchFamily="18" charset="0"/>
              </a:rPr>
              <a:t>总效果</a:t>
            </a:r>
            <a:r>
              <a:rPr kumimoji="1" lang="zh-CN" altLang="en-US" sz="2000" b="1" dirty="0" smtClean="0">
                <a:latin typeface="幼圆" panose="02010509060101010101" pitchFamily="49" charset="-122"/>
                <a:ea typeface="幼圆" panose="02010509060101010101" pitchFamily="49" charset="-122"/>
                <a:cs typeface="Times New Roman" panose="02020603050405020304" pitchFamily="18" charset="0"/>
              </a:rPr>
              <a:t>，</a:t>
            </a:r>
            <a:endParaRPr kumimoji="1" lang="en-US" altLang="zh-CN" sz="2000" b="1" dirty="0" smtClean="0">
              <a:latin typeface="幼圆" panose="02010509060101010101" pitchFamily="49" charset="-122"/>
              <a:ea typeface="幼圆" panose="02010509060101010101" pitchFamily="49" charset="-122"/>
              <a:cs typeface="Times New Roman" panose="02020603050405020304" pitchFamily="18" charset="0"/>
            </a:endParaRPr>
          </a:p>
          <a:p>
            <a:pPr>
              <a:lnSpc>
                <a:spcPct val="150000"/>
              </a:lnSpc>
              <a:buClr>
                <a:srgbClr val="FF0000"/>
              </a:buClr>
              <a:defRPr/>
            </a:pPr>
            <a:r>
              <a:rPr kumimoji="1" lang="en-US" altLang="zh-CN" sz="2000" b="1" dirty="0">
                <a:latin typeface="幼圆" panose="02010509060101010101" pitchFamily="49" charset="-122"/>
                <a:ea typeface="幼圆" panose="02010509060101010101" pitchFamily="49" charset="-122"/>
                <a:cs typeface="Times New Roman" panose="02020603050405020304" pitchFamily="18" charset="0"/>
              </a:rPr>
              <a:t> </a:t>
            </a:r>
            <a:r>
              <a:rPr kumimoji="1" lang="en-US" altLang="zh-CN" sz="2000" b="1" dirty="0" smtClean="0">
                <a:latin typeface="幼圆" panose="02010509060101010101" pitchFamily="49" charset="-122"/>
                <a:ea typeface="幼圆" panose="02010509060101010101" pitchFamily="49" charset="-122"/>
                <a:cs typeface="Times New Roman" panose="02020603050405020304" pitchFamily="18" charset="0"/>
              </a:rPr>
              <a:t>             </a:t>
            </a:r>
            <a:r>
              <a:rPr kumimoji="1" lang="zh-CN" altLang="en-US" sz="2000" b="1" dirty="0" smtClean="0">
                <a:latin typeface="幼圆" panose="02010509060101010101" pitchFamily="49" charset="-122"/>
                <a:ea typeface="幼圆" panose="02010509060101010101" pitchFamily="49" charset="-122"/>
                <a:cs typeface="Times New Roman" panose="02020603050405020304" pitchFamily="18" charset="0"/>
              </a:rPr>
              <a:t>②  不仅要求工质内部平衡，还要求工质与外界的作用   </a:t>
            </a:r>
            <a:endParaRPr kumimoji="1" lang="en-US" altLang="zh-CN" sz="2000" b="1" dirty="0" smtClean="0">
              <a:latin typeface="幼圆" panose="02010509060101010101" pitchFamily="49" charset="-122"/>
              <a:ea typeface="幼圆" panose="02010509060101010101" pitchFamily="49" charset="-122"/>
              <a:cs typeface="Times New Roman" panose="02020603050405020304" pitchFamily="18" charset="0"/>
            </a:endParaRPr>
          </a:p>
          <a:p>
            <a:pPr>
              <a:lnSpc>
                <a:spcPct val="150000"/>
              </a:lnSpc>
              <a:buClr>
                <a:srgbClr val="FF0000"/>
              </a:buClr>
              <a:defRPr/>
            </a:pPr>
            <a:r>
              <a:rPr kumimoji="1" lang="en-US" altLang="zh-CN" sz="2000" b="1" dirty="0">
                <a:latin typeface="幼圆" panose="02010509060101010101" pitchFamily="49" charset="-122"/>
                <a:ea typeface="幼圆" panose="02010509060101010101" pitchFamily="49" charset="-122"/>
                <a:cs typeface="Times New Roman" panose="02020603050405020304" pitchFamily="18" charset="0"/>
              </a:rPr>
              <a:t> </a:t>
            </a:r>
            <a:r>
              <a:rPr kumimoji="1" lang="en-US" altLang="zh-CN" sz="2000" b="1" dirty="0" smtClean="0">
                <a:latin typeface="幼圆" panose="02010509060101010101" pitchFamily="49" charset="-122"/>
                <a:ea typeface="幼圆" panose="02010509060101010101" pitchFamily="49" charset="-122"/>
                <a:cs typeface="Times New Roman" panose="02020603050405020304" pitchFamily="18" charset="0"/>
              </a:rPr>
              <a:t>                </a:t>
            </a:r>
            <a:r>
              <a:rPr kumimoji="1" lang="zh-CN" altLang="en-US" sz="2000" b="1" dirty="0" smtClean="0">
                <a:latin typeface="幼圆" panose="02010509060101010101" pitchFamily="49" charset="-122"/>
                <a:ea typeface="幼圆" panose="02010509060101010101" pitchFamily="49" charset="-122"/>
                <a:cs typeface="Times New Roman" panose="02020603050405020304" pitchFamily="18" charset="0"/>
              </a:rPr>
              <a:t>可以无条件的逆复。</a:t>
            </a:r>
            <a:endParaRPr kumimoji="1" lang="en-US" altLang="zh-CN" sz="2000" b="1" dirty="0" smtClean="0">
              <a:latin typeface="幼圆" panose="02010509060101010101" pitchFamily="49" charset="-122"/>
              <a:ea typeface="幼圆" panose="02010509060101010101" pitchFamily="49" charset="-122"/>
              <a:cs typeface="Times New Roman" panose="02020603050405020304" pitchFamily="18" charset="0"/>
            </a:endParaRPr>
          </a:p>
          <a:p>
            <a:pPr>
              <a:lnSpc>
                <a:spcPct val="150000"/>
              </a:lnSpc>
              <a:buClr>
                <a:srgbClr val="FF0000"/>
              </a:buClr>
              <a:defRPr/>
            </a:pPr>
            <a:r>
              <a:rPr kumimoji="1" lang="en-US" altLang="zh-CN" sz="2000" b="1" dirty="0">
                <a:latin typeface="幼圆" panose="02010509060101010101" pitchFamily="49" charset="-122"/>
                <a:ea typeface="幼圆" panose="02010509060101010101" pitchFamily="49" charset="-122"/>
                <a:cs typeface="Times New Roman" panose="02020603050405020304" pitchFamily="18" charset="0"/>
              </a:rPr>
              <a:t> </a:t>
            </a:r>
            <a:r>
              <a:rPr kumimoji="1" lang="en-US" altLang="zh-CN" sz="2000" b="1" dirty="0" smtClean="0">
                <a:latin typeface="幼圆" panose="02010509060101010101" pitchFamily="49" charset="-122"/>
                <a:ea typeface="幼圆" panose="02010509060101010101" pitchFamily="49" charset="-122"/>
                <a:cs typeface="Times New Roman" panose="02020603050405020304" pitchFamily="18" charset="0"/>
              </a:rPr>
              <a:t>             </a:t>
            </a:r>
            <a:r>
              <a:rPr kumimoji="1" lang="zh-CN" altLang="en-US" sz="2000" b="1" dirty="0" smtClean="0">
                <a:latin typeface="幼圆" panose="02010509060101010101" pitchFamily="49" charset="-122"/>
                <a:ea typeface="幼圆" panose="02010509060101010101" pitchFamily="49" charset="-122"/>
                <a:cs typeface="Times New Roman" panose="02020603050405020304" pitchFamily="18" charset="0"/>
              </a:rPr>
              <a:t>③  过程进行时</a:t>
            </a:r>
            <a:r>
              <a:rPr kumimoji="1" lang="zh-CN" altLang="en-US" sz="2000" b="1" dirty="0" smtClean="0">
                <a:solidFill>
                  <a:srgbClr val="0033CC"/>
                </a:solidFill>
                <a:latin typeface="幼圆" panose="02010509060101010101" pitchFamily="49" charset="-122"/>
                <a:ea typeface="幼圆" panose="02010509060101010101" pitchFamily="49" charset="-122"/>
                <a:cs typeface="Times New Roman" panose="02020603050405020304" pitchFamily="18" charset="0"/>
              </a:rPr>
              <a:t>不存在</a:t>
            </a:r>
            <a:r>
              <a:rPr kumimoji="1" lang="zh-CN" altLang="en-US" sz="2000" b="1" dirty="0" smtClean="0">
                <a:latin typeface="幼圆" panose="02010509060101010101" pitchFamily="49" charset="-122"/>
                <a:ea typeface="幼圆" panose="02010509060101010101" pitchFamily="49" charset="-122"/>
                <a:cs typeface="Times New Roman" panose="02020603050405020304" pitchFamily="18" charset="0"/>
              </a:rPr>
              <a:t>任何能量的耗散。 </a:t>
            </a: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p:cNvSpPr/>
          <p:nvPr/>
        </p:nvSpPr>
        <p:spPr bwMode="auto">
          <a:xfrm>
            <a:off x="4716463" y="1052513"/>
            <a:ext cx="4032250" cy="2663825"/>
          </a:xfrm>
          <a:prstGeom prst="ellipse">
            <a:avLst/>
          </a:prstGeom>
          <a:solidFill>
            <a:schemeClr val="accent1">
              <a:lumMod val="40000"/>
              <a:lumOff val="60000"/>
            </a:schemeClr>
          </a:solidFill>
          <a:ln w="9525" cap="flat" cmpd="sng" algn="ctr">
            <a:noFill/>
            <a:prstDash val="solid"/>
            <a:round/>
            <a:headEnd type="none" w="med" len="med"/>
            <a:tailEnd type="none" w="med" len="med"/>
          </a:ln>
          <a:effectLst/>
        </p:spPr>
        <p:txBody>
          <a:bodyPr/>
          <a:lstStyle/>
          <a:p>
            <a:pPr>
              <a:defRPr/>
            </a:pPr>
            <a:r>
              <a:rPr lang="zh-CN" altLang="en-US" sz="2400" b="1" dirty="0">
                <a:solidFill>
                  <a:srgbClr val="FF0000"/>
                </a:solidFill>
                <a:latin typeface="幼圆" panose="02010509060101010101" pitchFamily="49" charset="-122"/>
                <a:ea typeface="幼圆" panose="02010509060101010101" pitchFamily="49" charset="-122"/>
              </a:rPr>
              <a:t>准平衡过程</a:t>
            </a:r>
          </a:p>
        </p:txBody>
      </p:sp>
      <p:sp>
        <p:nvSpPr>
          <p:cNvPr id="102403" name="Rectangle 2"/>
          <p:cNvSpPr>
            <a:spLocks noChangeArrowheads="1"/>
          </p:cNvSpPr>
          <p:nvPr/>
        </p:nvSpPr>
        <p:spPr bwMode="auto">
          <a:xfrm>
            <a:off x="166688" y="109538"/>
            <a:ext cx="5472112"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800" b="1">
                <a:solidFill>
                  <a:srgbClr val="FF0000"/>
                </a:solidFill>
                <a:ea typeface="幼圆" panose="02010509060101010101" pitchFamily="49" charset="-122"/>
                <a:cs typeface="Times New Roman" panose="02020603050405020304" pitchFamily="18" charset="0"/>
              </a:rPr>
              <a:t>各种过程之间的关系</a:t>
            </a:r>
            <a:endParaRPr kumimoji="1" lang="en-US" altLang="zh-CN" sz="2800" b="1">
              <a:solidFill>
                <a:srgbClr val="FF0000"/>
              </a:solidFill>
              <a:ea typeface="幼圆" panose="02010509060101010101" pitchFamily="49" charset="-122"/>
              <a:cs typeface="Times New Roman" panose="02020603050405020304" pitchFamily="18" charset="0"/>
            </a:endParaRPr>
          </a:p>
        </p:txBody>
      </p:sp>
      <p:sp>
        <p:nvSpPr>
          <p:cNvPr id="102404" name="Text Box 0"/>
          <p:cNvSpPr txBox="1">
            <a:spLocks noChangeArrowheads="1"/>
          </p:cNvSpPr>
          <p:nvPr/>
        </p:nvSpPr>
        <p:spPr bwMode="auto">
          <a:xfrm>
            <a:off x="6877050" y="476250"/>
            <a:ext cx="1008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spcBef>
                <a:spcPct val="50000"/>
              </a:spcBef>
            </a:pPr>
            <a:endParaRPr kumimoji="1" lang="zh-CN" altLang="zh-CN" sz="2400">
              <a:ea typeface="宋体" panose="02010600030101010101" pitchFamily="2" charset="-122"/>
            </a:endParaRPr>
          </a:p>
        </p:txBody>
      </p:sp>
      <p:sp>
        <p:nvSpPr>
          <p:cNvPr id="102405" name="椭圆 1"/>
          <p:cNvSpPr>
            <a:spLocks noChangeArrowheads="1"/>
          </p:cNvSpPr>
          <p:nvPr/>
        </p:nvSpPr>
        <p:spPr bwMode="auto">
          <a:xfrm>
            <a:off x="5797550" y="2217738"/>
            <a:ext cx="2087563" cy="1079500"/>
          </a:xfrm>
          <a:prstGeom prst="ellipse">
            <a:avLst/>
          </a:prstGeom>
          <a:solidFill>
            <a:srgbClr val="FFFFCC"/>
          </a:solidFill>
          <a:ln>
            <a:noFill/>
          </a:ln>
          <a:extLst>
            <a:ext uri="{91240B29-F687-4F45-9708-019B960494DF}">
              <a14:hiddenLine xmlns:a14="http://schemas.microsoft.com/office/drawing/2010/main" w="9525" algn="ctr">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zh-CN" altLang="en-US" sz="2400" b="1">
                <a:solidFill>
                  <a:srgbClr val="FF0000"/>
                </a:solidFill>
                <a:latin typeface="幼圆" panose="02010509060101010101" pitchFamily="49" charset="-122"/>
                <a:ea typeface="幼圆" panose="02010509060101010101" pitchFamily="49" charset="-122"/>
              </a:rPr>
              <a:t>可逆过程</a:t>
            </a:r>
          </a:p>
        </p:txBody>
      </p:sp>
      <p:sp>
        <p:nvSpPr>
          <p:cNvPr id="3" name="右箭头 2"/>
          <p:cNvSpPr>
            <a:spLocks noChangeArrowheads="1"/>
          </p:cNvSpPr>
          <p:nvPr/>
        </p:nvSpPr>
        <p:spPr bwMode="auto">
          <a:xfrm>
            <a:off x="3492500" y="1131888"/>
            <a:ext cx="1727200" cy="1265237"/>
          </a:xfrm>
          <a:prstGeom prst="rightArrow">
            <a:avLst>
              <a:gd name="adj1" fmla="val 50000"/>
              <a:gd name="adj2" fmla="val 49979"/>
            </a:avLst>
          </a:prstGeom>
          <a:solidFill>
            <a:srgbClr val="FF5050"/>
          </a:solidFill>
          <a:ln w="9525" algn="ctr">
            <a:solidFill>
              <a:schemeClr val="tx1"/>
            </a:solidFill>
            <a:round/>
            <a:headEnd/>
            <a:tailEnd/>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r>
              <a:rPr lang="zh-CN" altLang="en-US" sz="2400">
                <a:solidFill>
                  <a:schemeClr val="bg1"/>
                </a:solidFill>
                <a:latin typeface="幼圆" panose="02010509060101010101" pitchFamily="49" charset="-122"/>
                <a:ea typeface="幼圆" panose="02010509060101010101" pitchFamily="49" charset="-122"/>
              </a:rPr>
              <a:t>理想化</a:t>
            </a:r>
          </a:p>
        </p:txBody>
      </p:sp>
      <p:sp>
        <p:nvSpPr>
          <p:cNvPr id="12" name="右箭头 11"/>
          <p:cNvSpPr>
            <a:spLocks noChangeArrowheads="1"/>
          </p:cNvSpPr>
          <p:nvPr/>
        </p:nvSpPr>
        <p:spPr bwMode="auto">
          <a:xfrm>
            <a:off x="3462338" y="2378075"/>
            <a:ext cx="2622550" cy="1266825"/>
          </a:xfrm>
          <a:prstGeom prst="rightArrow">
            <a:avLst>
              <a:gd name="adj1" fmla="val 50000"/>
              <a:gd name="adj2" fmla="val 49972"/>
            </a:avLst>
          </a:prstGeom>
          <a:solidFill>
            <a:srgbClr val="FF5050"/>
          </a:solidFill>
          <a:ln w="9525" algn="ctr">
            <a:solidFill>
              <a:schemeClr val="tx1"/>
            </a:solidFill>
            <a:round/>
            <a:headEnd/>
            <a:tailEnd/>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r>
              <a:rPr lang="zh-CN" altLang="en-US" sz="2400">
                <a:solidFill>
                  <a:schemeClr val="bg1"/>
                </a:solidFill>
                <a:latin typeface="幼圆" panose="02010509060101010101" pitchFamily="49" charset="-122"/>
                <a:ea typeface="幼圆" panose="02010509060101010101" pitchFamily="49" charset="-122"/>
              </a:rPr>
              <a:t>理想极限</a:t>
            </a:r>
          </a:p>
        </p:txBody>
      </p:sp>
      <p:sp>
        <p:nvSpPr>
          <p:cNvPr id="102408" name="椭圆 9"/>
          <p:cNvSpPr>
            <a:spLocks noChangeArrowheads="1"/>
          </p:cNvSpPr>
          <p:nvPr/>
        </p:nvSpPr>
        <p:spPr bwMode="auto">
          <a:xfrm>
            <a:off x="396875" y="1227138"/>
            <a:ext cx="3455988" cy="2417762"/>
          </a:xfrm>
          <a:prstGeom prst="ellipse">
            <a:avLst/>
          </a:prstGeom>
          <a:solidFill>
            <a:srgbClr val="CCFF9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25000"/>
              </a:lnSpc>
            </a:pPr>
            <a:r>
              <a:rPr lang="zh-CN" altLang="en-US" sz="2400" b="1">
                <a:solidFill>
                  <a:srgbClr val="FF0000"/>
                </a:solidFill>
                <a:latin typeface="幼圆" panose="02010509060101010101" pitchFamily="49" charset="-122"/>
                <a:ea typeface="幼圆" panose="02010509060101010101" pitchFamily="49" charset="-122"/>
              </a:rPr>
              <a:t>实际过程</a:t>
            </a:r>
            <a:endParaRPr lang="en-US" altLang="zh-CN" sz="2400" b="1">
              <a:solidFill>
                <a:srgbClr val="FF0000"/>
              </a:solidFill>
              <a:latin typeface="幼圆" panose="02010509060101010101" pitchFamily="49" charset="-122"/>
              <a:ea typeface="幼圆" panose="02010509060101010101" pitchFamily="49" charset="-122"/>
            </a:endParaRPr>
          </a:p>
          <a:p>
            <a:pPr algn="ctr">
              <a:lnSpc>
                <a:spcPct val="125000"/>
              </a:lnSpc>
            </a:pPr>
            <a:r>
              <a:rPr lang="zh-CN" altLang="en-US" sz="2000" b="1">
                <a:solidFill>
                  <a:srgbClr val="FF0000"/>
                </a:solidFill>
                <a:latin typeface="幼圆" panose="02010509060101010101" pitchFamily="49" charset="-122"/>
                <a:ea typeface="幼圆" panose="02010509060101010101" pitchFamily="49" charset="-122"/>
              </a:rPr>
              <a:t>（不平衡过程，</a:t>
            </a:r>
            <a:endParaRPr lang="en-US" altLang="zh-CN" sz="2000" b="1">
              <a:solidFill>
                <a:srgbClr val="FF0000"/>
              </a:solidFill>
              <a:latin typeface="幼圆" panose="02010509060101010101" pitchFamily="49" charset="-122"/>
              <a:ea typeface="幼圆" panose="02010509060101010101" pitchFamily="49" charset="-122"/>
            </a:endParaRPr>
          </a:p>
          <a:p>
            <a:pPr algn="ctr">
              <a:lnSpc>
                <a:spcPct val="125000"/>
              </a:lnSpc>
            </a:pPr>
            <a:r>
              <a:rPr lang="zh-CN" altLang="en-US" sz="2000" b="1">
                <a:solidFill>
                  <a:srgbClr val="FF0000"/>
                </a:solidFill>
                <a:latin typeface="幼圆" panose="02010509060101010101" pitchFamily="49" charset="-122"/>
                <a:ea typeface="幼圆" panose="02010509060101010101" pitchFamily="49" charset="-122"/>
              </a:rPr>
              <a:t>不可逆过程）</a:t>
            </a:r>
          </a:p>
        </p:txBody>
      </p:sp>
      <p:sp>
        <p:nvSpPr>
          <p:cNvPr id="97289" name="圆角矩形 12"/>
          <p:cNvSpPr>
            <a:spLocks noChangeArrowheads="1"/>
          </p:cNvSpPr>
          <p:nvPr/>
        </p:nvSpPr>
        <p:spPr bwMode="auto">
          <a:xfrm>
            <a:off x="493713" y="4868863"/>
            <a:ext cx="8443912" cy="1200150"/>
          </a:xfrm>
          <a:prstGeom prst="roundRect">
            <a:avLst>
              <a:gd name="adj" fmla="val 16667"/>
            </a:avLst>
          </a:prstGeom>
          <a:noFill/>
          <a:ln w="12700">
            <a:solidFill>
              <a:srgbClr val="FF5050"/>
            </a:solidFill>
            <a:round/>
            <a:headEnd/>
            <a:tailEnd/>
          </a:ln>
          <a:extLst>
            <a:ext uri="{909E8E84-426E-40DD-AFC4-6F175D3DCCD1}">
              <a14:hiddenFill xmlns:a14="http://schemas.microsoft.com/office/drawing/2010/main">
                <a:solidFill>
                  <a:srgbClr val="FFFFFF"/>
                </a:solidFill>
              </a14:hiddenFill>
            </a:ext>
          </a:extLst>
        </p:spPr>
        <p:txBody>
          <a:bodyPr anchor="ctr"/>
          <a:lstStyle>
            <a:lvl1pPr marL="285750" indent="-28575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buClr>
                <a:srgbClr val="FF0000"/>
              </a:buClr>
              <a:buFont typeface="Wingdings" panose="05000000000000000000" pitchFamily="2" charset="2"/>
              <a:buChar char="u"/>
            </a:pPr>
            <a:r>
              <a:rPr kumimoji="1" lang="zh-CN" altLang="en-US" sz="2000" b="1">
                <a:latin typeface="幼圆" panose="02010509060101010101" pitchFamily="49" charset="-122"/>
                <a:ea typeface="幼圆" panose="02010509060101010101" pitchFamily="49" charset="-122"/>
                <a:cs typeface="Times New Roman" panose="02020603050405020304" pitchFamily="18" charset="0"/>
              </a:rPr>
              <a:t>可逆过程必然是准平衡过程，准平衡过程是可逆过程的必要条件。</a:t>
            </a:r>
            <a:endParaRPr kumimoji="1" lang="en-US" altLang="zh-CN" sz="2000" b="1">
              <a:latin typeface="幼圆" panose="02010509060101010101" pitchFamily="49" charset="-122"/>
              <a:ea typeface="幼圆" panose="02010509060101010101" pitchFamily="49" charset="-122"/>
              <a:cs typeface="Times New Roman" panose="02020603050405020304" pitchFamily="18" charset="0"/>
            </a:endParaRPr>
          </a:p>
          <a:p>
            <a:pPr>
              <a:lnSpc>
                <a:spcPct val="150000"/>
              </a:lnSpc>
              <a:buClr>
                <a:srgbClr val="FF0000"/>
              </a:buClr>
              <a:buFont typeface="Wingdings" panose="05000000000000000000" pitchFamily="2" charset="2"/>
              <a:buChar char="u"/>
            </a:pPr>
            <a:r>
              <a:rPr kumimoji="1" lang="zh-CN" altLang="en-US" sz="2000" b="1">
                <a:latin typeface="幼圆" panose="02010509060101010101" pitchFamily="49" charset="-122"/>
                <a:ea typeface="幼圆" panose="02010509060101010101" pitchFamily="49" charset="-122"/>
                <a:cs typeface="Times New Roman" panose="02020603050405020304" pitchFamily="18" charset="0"/>
              </a:rPr>
              <a:t>实际过程都是不可逆的，可逆过程是一切实际过程的</a:t>
            </a:r>
            <a:r>
              <a:rPr kumimoji="1" lang="zh-CN" altLang="en-US" sz="2000" b="1">
                <a:solidFill>
                  <a:srgbClr val="0033CC"/>
                </a:solidFill>
                <a:latin typeface="幼圆" panose="02010509060101010101" pitchFamily="49" charset="-122"/>
                <a:ea typeface="幼圆" panose="02010509060101010101" pitchFamily="49" charset="-122"/>
                <a:cs typeface="Times New Roman" panose="02020603050405020304" pitchFamily="18" charset="0"/>
              </a:rPr>
              <a:t>理想极限</a:t>
            </a:r>
            <a:r>
              <a:rPr kumimoji="1" lang="zh-CN" altLang="en-US" sz="2000" b="1">
                <a:latin typeface="幼圆" panose="02010509060101010101" pitchFamily="49" charset="-122"/>
                <a:ea typeface="幼圆" panose="02010509060101010101" pitchFamily="49" charset="-122"/>
                <a:cs typeface="Times New Roman" panose="02020603050405020304" pitchFamily="18" charset="0"/>
              </a:rPr>
              <a:t>。</a:t>
            </a:r>
          </a:p>
        </p:txBody>
      </p:sp>
    </p:spTree>
  </p:cSld>
  <p:clrMapOvr>
    <a:masterClrMapping/>
  </p:clrMapOvr>
  <p:transition spd="slow">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circle(in)">
                                      <p:cBhvr>
                                        <p:cTn id="13" dur="2000"/>
                                        <p:tgtEl>
                                          <p:spTgt spid="1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97289"/>
                                        </p:tgtEl>
                                        <p:attrNameLst>
                                          <p:attrName>style.visibility</p:attrName>
                                        </p:attrNameLst>
                                      </p:cBhvr>
                                      <p:to>
                                        <p:strVal val="visible"/>
                                      </p:to>
                                    </p:set>
                                    <p:animEffect transition="in" filter="fade">
                                      <p:cBhvr>
                                        <p:cTn id="18" dur="1000"/>
                                        <p:tgtEl>
                                          <p:spTgt spid="97289"/>
                                        </p:tgtEl>
                                      </p:cBhvr>
                                    </p:animEffect>
                                    <p:anim calcmode="lin" valueType="num">
                                      <p:cBhvr>
                                        <p:cTn id="19" dur="1000" fill="hold"/>
                                        <p:tgtEl>
                                          <p:spTgt spid="97289"/>
                                        </p:tgtEl>
                                        <p:attrNameLst>
                                          <p:attrName>ppt_x</p:attrName>
                                        </p:attrNameLst>
                                      </p:cBhvr>
                                      <p:tavLst>
                                        <p:tav tm="0">
                                          <p:val>
                                            <p:strVal val="#ppt_x"/>
                                          </p:val>
                                        </p:tav>
                                        <p:tav tm="100000">
                                          <p:val>
                                            <p:strVal val="#ppt_x"/>
                                          </p:val>
                                        </p:tav>
                                      </p:tavLst>
                                    </p:anim>
                                    <p:anim calcmode="lin" valueType="num">
                                      <p:cBhvr>
                                        <p:cTn id="20" dur="1000" fill="hold"/>
                                        <p:tgtEl>
                                          <p:spTgt spid="972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97289"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1BBD4059-E7D0-47F6-AC83-6672264A37C8}" type="slidenum">
              <a:rPr lang="en-US" altLang="zh-CN" sz="1400" smtClean="0">
                <a:latin typeface="Arial" panose="020B0604020202020204" pitchFamily="34" charset="0"/>
              </a:rPr>
              <a:pPr eaLnBrk="1" hangingPunct="1"/>
              <a:t>85</a:t>
            </a:fld>
            <a:endParaRPr lang="en-US" altLang="zh-CN" sz="1400" smtClean="0">
              <a:latin typeface="Arial" panose="020B0604020202020204" pitchFamily="34" charset="0"/>
            </a:endParaRPr>
          </a:p>
        </p:txBody>
      </p:sp>
      <p:sp>
        <p:nvSpPr>
          <p:cNvPr id="103427" name="Text Box 2"/>
          <p:cNvSpPr txBox="1">
            <a:spLocks noChangeArrowheads="1"/>
          </p:cNvSpPr>
          <p:nvPr/>
        </p:nvSpPr>
        <p:spPr bwMode="auto">
          <a:xfrm>
            <a:off x="323850" y="242888"/>
            <a:ext cx="1266825"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kumimoji="1" lang="zh-CN" altLang="en-US" sz="2800" b="1">
                <a:solidFill>
                  <a:srgbClr val="FF0000"/>
                </a:solidFill>
                <a:latin typeface="幼圆" panose="02010509060101010101" pitchFamily="49" charset="-122"/>
                <a:ea typeface="幼圆" panose="02010509060101010101" pitchFamily="49" charset="-122"/>
              </a:rPr>
              <a:t>思考题</a:t>
            </a:r>
          </a:p>
        </p:txBody>
      </p:sp>
      <p:pic>
        <p:nvPicPr>
          <p:cNvPr id="103428" name="Picture 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127125"/>
            <a:ext cx="4124325"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9" name="Text Box 2"/>
          <p:cNvSpPr txBox="1">
            <a:spLocks noChangeArrowheads="1"/>
          </p:cNvSpPr>
          <p:nvPr/>
        </p:nvSpPr>
        <p:spPr bwMode="auto">
          <a:xfrm>
            <a:off x="4816475" y="1150938"/>
            <a:ext cx="3540125" cy="1477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just" eaLnBrk="1" hangingPunct="1">
              <a:lnSpc>
                <a:spcPct val="150000"/>
              </a:lnSpc>
            </a:pPr>
            <a:r>
              <a:rPr kumimoji="1" lang="zh-CN" altLang="en-US" sz="2000" b="1">
                <a:latin typeface="幼圆" panose="02010509060101010101" pitchFamily="49" charset="-122"/>
                <a:ea typeface="幼圆" panose="02010509060101010101" pitchFamily="49" charset="-122"/>
              </a:rPr>
              <a:t>容器为刚性绝热，抽去隔板，</a:t>
            </a:r>
          </a:p>
          <a:p>
            <a:pPr algn="just" eaLnBrk="1" hangingPunct="1">
              <a:lnSpc>
                <a:spcPct val="150000"/>
              </a:lnSpc>
            </a:pPr>
            <a:r>
              <a:rPr kumimoji="1" lang="zh-CN" altLang="en-US" sz="2000" b="1">
                <a:latin typeface="幼圆" panose="02010509060101010101" pitchFamily="49" charset="-122"/>
                <a:ea typeface="幼圆" panose="02010509060101010101" pitchFamily="49" charset="-122"/>
              </a:rPr>
              <a:t>重新又达到平衡状态。</a:t>
            </a:r>
            <a:endParaRPr kumimoji="1" lang="en-US" altLang="zh-CN" sz="2000" b="1">
              <a:latin typeface="幼圆" panose="02010509060101010101" pitchFamily="49" charset="-122"/>
              <a:ea typeface="幼圆" panose="02010509060101010101" pitchFamily="49" charset="-122"/>
            </a:endParaRPr>
          </a:p>
          <a:p>
            <a:pPr algn="just" eaLnBrk="1" hangingPunct="1">
              <a:lnSpc>
                <a:spcPct val="150000"/>
              </a:lnSpc>
            </a:pPr>
            <a:r>
              <a:rPr kumimoji="1" lang="zh-CN" altLang="en-US" sz="2000" b="1">
                <a:latin typeface="幼圆" panose="02010509060101010101" pitchFamily="49" charset="-122"/>
                <a:ea typeface="幼圆" panose="02010509060101010101" pitchFamily="49" charset="-122"/>
              </a:rPr>
              <a:t>分析这一过程的性质。</a:t>
            </a:r>
          </a:p>
        </p:txBody>
      </p:sp>
      <p:grpSp>
        <p:nvGrpSpPr>
          <p:cNvPr id="2" name="组合 1"/>
          <p:cNvGrpSpPr>
            <a:grpSpLocks/>
          </p:cNvGrpSpPr>
          <p:nvPr/>
        </p:nvGrpSpPr>
        <p:grpSpPr bwMode="auto">
          <a:xfrm>
            <a:off x="301625" y="3716338"/>
            <a:ext cx="8307388" cy="2592387"/>
            <a:chOff x="301625" y="3716338"/>
            <a:chExt cx="8308032" cy="2592387"/>
          </a:xfrm>
        </p:grpSpPr>
        <p:pic>
          <p:nvPicPr>
            <p:cNvPr id="10343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25" y="3716338"/>
              <a:ext cx="4240213"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34" name="Text Box 3"/>
            <p:cNvSpPr txBox="1">
              <a:spLocks noChangeArrowheads="1"/>
            </p:cNvSpPr>
            <p:nvPr/>
          </p:nvSpPr>
          <p:spPr bwMode="auto">
            <a:xfrm>
              <a:off x="4812357" y="4455320"/>
              <a:ext cx="3797300"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lnSpc>
                  <a:spcPct val="150000"/>
                </a:lnSpc>
              </a:pPr>
              <a:r>
                <a:rPr kumimoji="1" lang="zh-CN" altLang="en-US" sz="2000" b="1">
                  <a:latin typeface="幼圆" panose="02010509060101010101" pitchFamily="49" charset="-122"/>
                  <a:ea typeface="幼圆" panose="02010509060101010101" pitchFamily="49" charset="-122"/>
                </a:rPr>
                <a:t>隔板间距很小，逐个抽去隔板。</a:t>
              </a:r>
              <a:endParaRPr kumimoji="1" lang="en-US" altLang="zh-CN" sz="2000" b="1">
                <a:latin typeface="幼圆" panose="02010509060101010101" pitchFamily="49" charset="-122"/>
                <a:ea typeface="幼圆" panose="02010509060101010101" pitchFamily="49" charset="-122"/>
              </a:endParaRPr>
            </a:p>
            <a:p>
              <a:pPr eaLnBrk="1" hangingPunct="1">
                <a:lnSpc>
                  <a:spcPct val="150000"/>
                </a:lnSpc>
              </a:pPr>
              <a:r>
                <a:rPr kumimoji="1" lang="zh-CN" altLang="en-US" sz="2000" b="1">
                  <a:latin typeface="幼圆" panose="02010509060101010101" pitchFamily="49" charset="-122"/>
                  <a:ea typeface="幼圆" panose="02010509060101010101" pitchFamily="49" charset="-122"/>
                </a:rPr>
                <a:t>分析这一过程的性质。</a:t>
              </a:r>
            </a:p>
          </p:txBody>
        </p:sp>
      </p:grpSp>
      <p:sp>
        <p:nvSpPr>
          <p:cNvPr id="12" name="圆角矩形 17"/>
          <p:cNvSpPr>
            <a:spLocks noChangeArrowheads="1"/>
          </p:cNvSpPr>
          <p:nvPr/>
        </p:nvSpPr>
        <p:spPr bwMode="auto">
          <a:xfrm>
            <a:off x="5397500" y="2690813"/>
            <a:ext cx="1949450" cy="720725"/>
          </a:xfrm>
          <a:prstGeom prst="roundRect">
            <a:avLst>
              <a:gd name="adj" fmla="val 16667"/>
            </a:avLst>
          </a:pr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200000"/>
              </a:lnSpc>
              <a:buClr>
                <a:srgbClr val="FF0000"/>
              </a:buClr>
            </a:pPr>
            <a:r>
              <a:rPr kumimoji="1" lang="zh-CN" altLang="en-US" sz="2400" b="1">
                <a:latin typeface="幼圆" panose="02010509060101010101" pitchFamily="49" charset="-122"/>
                <a:ea typeface="幼圆" panose="02010509060101010101" pitchFamily="49" charset="-122"/>
                <a:cs typeface="Times New Roman" panose="02020603050405020304" pitchFamily="18" charset="0"/>
              </a:rPr>
              <a:t>不平衡过程</a:t>
            </a:r>
            <a:endParaRPr kumimoji="1" lang="en-US" altLang="zh-CN" sz="2400" b="1">
              <a:latin typeface="幼圆" panose="02010509060101010101" pitchFamily="49" charset="-122"/>
              <a:ea typeface="幼圆" panose="02010509060101010101" pitchFamily="49" charset="-122"/>
              <a:cs typeface="Times New Roman" panose="02020603050405020304" pitchFamily="18" charset="0"/>
            </a:endParaRPr>
          </a:p>
        </p:txBody>
      </p:sp>
      <p:sp>
        <p:nvSpPr>
          <p:cNvPr id="13" name="圆角矩形 17"/>
          <p:cNvSpPr>
            <a:spLocks noChangeArrowheads="1"/>
          </p:cNvSpPr>
          <p:nvPr/>
        </p:nvSpPr>
        <p:spPr bwMode="auto">
          <a:xfrm>
            <a:off x="5397500" y="5519738"/>
            <a:ext cx="1949450" cy="720725"/>
          </a:xfrm>
          <a:prstGeom prst="roundRect">
            <a:avLst>
              <a:gd name="adj" fmla="val 16667"/>
            </a:avLst>
          </a:prstGeom>
          <a:solidFill>
            <a:schemeClr val="accent1">
              <a:lumMod val="40000"/>
              <a:lumOff val="60000"/>
            </a:schemeClr>
          </a:solidFill>
          <a:ln w="9525">
            <a:noFill/>
            <a:round/>
            <a:headEnd/>
            <a:tailEnd/>
          </a:ln>
        </p:spPr>
        <p:txBody>
          <a:bodyPr anchor="ctr"/>
          <a:lstStyle>
            <a:lvl1pPr marL="285750" indent="-28575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marL="0" indent="0">
              <a:lnSpc>
                <a:spcPct val="200000"/>
              </a:lnSpc>
              <a:buClr>
                <a:srgbClr val="FF0000"/>
              </a:buClr>
              <a:defRPr/>
            </a:pPr>
            <a:r>
              <a:rPr kumimoji="1" lang="zh-CN" altLang="en-US" sz="2400" b="1" dirty="0" smtClean="0">
                <a:latin typeface="幼圆" panose="02010509060101010101" pitchFamily="49" charset="-122"/>
                <a:ea typeface="幼圆" panose="02010509060101010101" pitchFamily="49" charset="-122"/>
                <a:cs typeface="Times New Roman" panose="02020603050405020304" pitchFamily="18" charset="0"/>
              </a:rPr>
              <a:t>准平衡过程</a:t>
            </a:r>
            <a:endParaRPr kumimoji="1" lang="en-US" altLang="zh-CN" sz="2400" b="1" dirty="0" smtClean="0">
              <a:latin typeface="幼圆" panose="02010509060101010101" pitchFamily="49" charset="-122"/>
              <a:ea typeface="幼圆" panose="02010509060101010101" pitchFamily="49" charset="-122"/>
              <a:cs typeface="Times New Roman" panose="02020603050405020304" pitchFamily="18" charset="0"/>
            </a:endParaRPr>
          </a:p>
        </p:txBody>
      </p:sp>
    </p:spTree>
  </p:cSld>
  <p:clrMapOvr>
    <a:masterClrMapping/>
  </p:clrMapOvr>
  <p:transition spd="slow">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矩形 2"/>
          <p:cNvSpPr>
            <a:spLocks noChangeArrowheads="1"/>
          </p:cNvSpPr>
          <p:nvPr/>
        </p:nvSpPr>
        <p:spPr bwMode="auto">
          <a:xfrm>
            <a:off x="0" y="620713"/>
            <a:ext cx="9144000" cy="4318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04451" name="矩形 3"/>
          <p:cNvSpPr>
            <a:spLocks noChangeArrowheads="1"/>
          </p:cNvSpPr>
          <p:nvPr/>
        </p:nvSpPr>
        <p:spPr bwMode="auto">
          <a:xfrm>
            <a:off x="0" y="6021388"/>
            <a:ext cx="9144000" cy="4318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04452" name="圆角矩形 4"/>
          <p:cNvSpPr>
            <a:spLocks noChangeArrowheads="1"/>
          </p:cNvSpPr>
          <p:nvPr/>
        </p:nvSpPr>
        <p:spPr bwMode="auto">
          <a:xfrm>
            <a:off x="1403350" y="476250"/>
            <a:ext cx="865188" cy="5832475"/>
          </a:xfrm>
          <a:prstGeom prst="roundRect">
            <a:avLst>
              <a:gd name="adj" fmla="val 16667"/>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04453" name="矩形 5"/>
          <p:cNvSpPr>
            <a:spLocks noChangeArrowheads="1"/>
          </p:cNvSpPr>
          <p:nvPr/>
        </p:nvSpPr>
        <p:spPr bwMode="auto">
          <a:xfrm>
            <a:off x="2411413" y="1201738"/>
            <a:ext cx="6335712"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latinLnBrk="1" hangingPunct="1"/>
            <a:r>
              <a:rPr kumimoji="1" lang="en-US" altLang="zh-CN" sz="6000" b="1">
                <a:solidFill>
                  <a:srgbClr val="0033CC"/>
                </a:solidFill>
                <a:latin typeface="幼圆" panose="02010509060101010101" pitchFamily="49" charset="-122"/>
                <a:ea typeface="幼圆" panose="02010509060101010101" pitchFamily="49" charset="-122"/>
              </a:rPr>
              <a:t>1-6</a:t>
            </a:r>
            <a:r>
              <a:rPr kumimoji="1" lang="en-US" altLang="zh-CN" sz="3600" b="1">
                <a:solidFill>
                  <a:srgbClr val="FF0000"/>
                </a:solidFill>
                <a:latin typeface="幼圆" panose="02010509060101010101" pitchFamily="49" charset="-122"/>
                <a:ea typeface="幼圆" panose="02010509060101010101" pitchFamily="49" charset="-122"/>
              </a:rPr>
              <a:t> </a:t>
            </a:r>
          </a:p>
          <a:p>
            <a:pPr eaLnBrk="1" latinLnBrk="1" hangingPunct="1"/>
            <a:endParaRPr kumimoji="1" lang="en-US" altLang="zh-CN" sz="3600" b="1">
              <a:solidFill>
                <a:srgbClr val="FF0000"/>
              </a:solidFill>
              <a:latin typeface="幼圆" panose="02010509060101010101" pitchFamily="49" charset="-122"/>
              <a:ea typeface="幼圆" panose="02010509060101010101" pitchFamily="49" charset="-122"/>
            </a:endParaRPr>
          </a:p>
          <a:p>
            <a:pPr eaLnBrk="1" latinLnBrk="1" hangingPunct="1"/>
            <a:r>
              <a:rPr kumimoji="1" lang="zh-CN" altLang="en-US" sz="3600" b="1">
                <a:solidFill>
                  <a:srgbClr val="FF0000"/>
                </a:solidFill>
                <a:latin typeface="幼圆" panose="02010509060101010101" pitchFamily="49" charset="-122"/>
                <a:ea typeface="幼圆" panose="02010509060101010101" pitchFamily="49" charset="-122"/>
              </a:rPr>
              <a:t>       过程功和热量</a:t>
            </a:r>
          </a:p>
        </p:txBody>
      </p:sp>
      <p:sp>
        <p:nvSpPr>
          <p:cNvPr id="104454" name="矩形 5"/>
          <p:cNvSpPr>
            <a:spLocks noChangeArrowheads="1"/>
          </p:cNvSpPr>
          <p:nvPr/>
        </p:nvSpPr>
        <p:spPr bwMode="auto">
          <a:xfrm>
            <a:off x="250825" y="6381750"/>
            <a:ext cx="8893175" cy="47625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Tree>
  </p:cSld>
  <p:clrMapOvr>
    <a:masterClrMapping/>
  </p:clrMapOvr>
  <p:transition spd="slow">
    <p:wheel spokes="1"/>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ChangeArrowheads="1"/>
          </p:cNvSpPr>
          <p:nvPr/>
        </p:nvSpPr>
        <p:spPr bwMode="auto">
          <a:xfrm>
            <a:off x="212725" y="-17463"/>
            <a:ext cx="7850188" cy="838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just"/>
            <a:r>
              <a:rPr kumimoji="1" lang="zh-CN" altLang="en-US" sz="2800" b="1">
                <a:solidFill>
                  <a:srgbClr val="FF0000"/>
                </a:solidFill>
                <a:ea typeface="幼圆" panose="02010509060101010101" pitchFamily="49" charset="-122"/>
                <a:cs typeface="Times New Roman" panose="02020603050405020304" pitchFamily="18" charset="0"/>
              </a:rPr>
              <a:t>热力系统和外界</a:t>
            </a:r>
          </a:p>
        </p:txBody>
      </p:sp>
      <p:sp>
        <p:nvSpPr>
          <p:cNvPr id="3" name="椭圆 2"/>
          <p:cNvSpPr/>
          <p:nvPr/>
        </p:nvSpPr>
        <p:spPr bwMode="auto">
          <a:xfrm>
            <a:off x="1808163" y="1743075"/>
            <a:ext cx="4635500" cy="2406650"/>
          </a:xfrm>
          <a:prstGeom prst="ellipse">
            <a:avLst/>
          </a:prstGeom>
          <a:solidFill>
            <a:schemeClr val="accent1">
              <a:lumMod val="40000"/>
              <a:lumOff val="60000"/>
            </a:schemeClr>
          </a:solidFill>
          <a:ln w="38100" cap="flat" cmpd="sng" algn="ctr">
            <a:solidFill>
              <a:schemeClr val="tx1"/>
            </a:solidFill>
            <a:prstDash val="solid"/>
            <a:round/>
            <a:headEnd type="none" w="med" len="med"/>
            <a:tailEnd type="none" w="med" len="med"/>
          </a:ln>
          <a:effectLst/>
        </p:spPr>
        <p:txBody>
          <a:bodyPr anchor="ctr"/>
          <a:lstStyle/>
          <a:p>
            <a:pPr algn="ctr">
              <a:defRPr/>
            </a:pPr>
            <a:r>
              <a:rPr lang="zh-CN" altLang="en-US" sz="3600" b="1" dirty="0">
                <a:solidFill>
                  <a:srgbClr val="FF0000"/>
                </a:solidFill>
                <a:latin typeface="幼圆" panose="02010509060101010101" pitchFamily="49" charset="-122"/>
                <a:ea typeface="幼圆" panose="02010509060101010101" pitchFamily="49" charset="-122"/>
              </a:rPr>
              <a:t>热力系统</a:t>
            </a:r>
          </a:p>
        </p:txBody>
      </p:sp>
      <p:sp>
        <p:nvSpPr>
          <p:cNvPr id="105476" name="Text Box 4"/>
          <p:cNvSpPr txBox="1">
            <a:spLocks noChangeArrowheads="1"/>
          </p:cNvSpPr>
          <p:nvPr/>
        </p:nvSpPr>
        <p:spPr bwMode="auto">
          <a:xfrm>
            <a:off x="4937125" y="4457700"/>
            <a:ext cx="9366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400" b="1">
                <a:solidFill>
                  <a:srgbClr val="0033CC"/>
                </a:solidFill>
                <a:latin typeface="幼圆" panose="02010509060101010101" pitchFamily="49" charset="-122"/>
                <a:ea typeface="幼圆" panose="02010509060101010101" pitchFamily="49" charset="-122"/>
              </a:rPr>
              <a:t>边界</a:t>
            </a:r>
            <a:endParaRPr kumimoji="1" lang="en-US" altLang="zh-CN" sz="2400" b="1">
              <a:solidFill>
                <a:srgbClr val="0033CC"/>
              </a:solidFill>
              <a:latin typeface="幼圆" panose="02010509060101010101" pitchFamily="49" charset="-122"/>
              <a:ea typeface="幼圆" panose="02010509060101010101" pitchFamily="49" charset="-122"/>
            </a:endParaRPr>
          </a:p>
        </p:txBody>
      </p:sp>
      <p:sp>
        <p:nvSpPr>
          <p:cNvPr id="105477" name="Text Box 4"/>
          <p:cNvSpPr txBox="1">
            <a:spLocks noChangeArrowheads="1"/>
          </p:cNvSpPr>
          <p:nvPr/>
        </p:nvSpPr>
        <p:spPr bwMode="auto">
          <a:xfrm>
            <a:off x="6443663" y="1484313"/>
            <a:ext cx="1441450"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4000" b="1">
                <a:solidFill>
                  <a:srgbClr val="FF0000"/>
                </a:solidFill>
                <a:latin typeface="幼圆" panose="02010509060101010101" pitchFamily="49" charset="-122"/>
                <a:ea typeface="幼圆" panose="02010509060101010101" pitchFamily="49" charset="-122"/>
              </a:rPr>
              <a:t>外界</a:t>
            </a:r>
            <a:endParaRPr kumimoji="1" lang="en-US" altLang="zh-CN" sz="4000" b="1">
              <a:solidFill>
                <a:srgbClr val="FF0000"/>
              </a:solidFill>
              <a:latin typeface="幼圆" panose="02010509060101010101" pitchFamily="49" charset="-122"/>
              <a:ea typeface="幼圆" panose="02010509060101010101" pitchFamily="49" charset="-122"/>
            </a:endParaRPr>
          </a:p>
        </p:txBody>
      </p:sp>
      <p:cxnSp>
        <p:nvCxnSpPr>
          <p:cNvPr id="105478" name="直接箭头连接符 23"/>
          <p:cNvCxnSpPr>
            <a:cxnSpLocks noChangeShapeType="1"/>
          </p:cNvCxnSpPr>
          <p:nvPr/>
        </p:nvCxnSpPr>
        <p:spPr bwMode="auto">
          <a:xfrm flipH="1" flipV="1">
            <a:off x="4919663" y="4092575"/>
            <a:ext cx="212725" cy="503238"/>
          </a:xfrm>
          <a:prstGeom prst="straightConnector1">
            <a:avLst/>
          </a:prstGeom>
          <a:noFill/>
          <a:ln w="57150" algn="ctr">
            <a:solidFill>
              <a:srgbClr val="0033CC"/>
            </a:solidFill>
            <a:round/>
            <a:headEnd/>
            <a:tailEnd type="triangle" w="med" len="med"/>
          </a:ln>
          <a:extLst>
            <a:ext uri="{909E8E84-426E-40DD-AFC4-6F175D3DCCD1}">
              <a14:hiddenFill xmlns:a14="http://schemas.microsoft.com/office/drawing/2010/main">
                <a:noFill/>
              </a14:hiddenFill>
            </a:ext>
          </a:extLst>
        </p:spPr>
      </p:cxnSp>
    </p:spTree>
  </p:cSld>
  <p:clrMapOvr>
    <a:masterClrMapping/>
  </p:clrMapOvr>
  <p:transition spd="slow">
    <p:push dir="u"/>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 Box 10"/>
          <p:cNvSpPr txBox="1">
            <a:spLocks noChangeArrowheads="1"/>
          </p:cNvSpPr>
          <p:nvPr/>
        </p:nvSpPr>
        <p:spPr bwMode="auto">
          <a:xfrm>
            <a:off x="415925" y="152400"/>
            <a:ext cx="47323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zh-CN" altLang="en-US" sz="2800" b="1">
                <a:solidFill>
                  <a:srgbClr val="FF0000"/>
                </a:solidFill>
                <a:latin typeface="幼圆" panose="02010509060101010101" pitchFamily="49" charset="-122"/>
                <a:ea typeface="幼圆" panose="02010509060101010101" pitchFamily="49" charset="-122"/>
              </a:rPr>
              <a:t>系统与外界能量交换的方式</a:t>
            </a:r>
          </a:p>
        </p:txBody>
      </p:sp>
      <p:sp>
        <p:nvSpPr>
          <p:cNvPr id="3" name="圆角矩形 14"/>
          <p:cNvSpPr>
            <a:spLocks noChangeArrowheads="1"/>
          </p:cNvSpPr>
          <p:nvPr/>
        </p:nvSpPr>
        <p:spPr bwMode="auto">
          <a:xfrm>
            <a:off x="1116013" y="2439988"/>
            <a:ext cx="2879725" cy="1368425"/>
          </a:xfrm>
          <a:prstGeom prst="roundRect">
            <a:avLst>
              <a:gd name="adj" fmla="val 16667"/>
            </a:avLst>
          </a:prstGeom>
          <a:solidFill>
            <a:srgbClr val="FFCC99"/>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50000"/>
              </a:lnSpc>
              <a:defRPr/>
            </a:pPr>
            <a:r>
              <a:rPr kumimoji="1" lang="en-US" altLang="zh-CN" sz="2400" b="1" dirty="0" smtClean="0">
                <a:latin typeface="幼圆" panose="02010509060101010101" pitchFamily="49" charset="-122"/>
                <a:ea typeface="幼圆" panose="02010509060101010101" pitchFamily="49" charset="-122"/>
              </a:rPr>
              <a:t>(</a:t>
            </a:r>
            <a:r>
              <a:rPr kumimoji="1" lang="zh-CN" altLang="en-US" sz="2400" b="1" dirty="0" smtClean="0">
                <a:latin typeface="幼圆" panose="02010509060101010101" pitchFamily="49" charset="-122"/>
                <a:ea typeface="幼圆" panose="02010509060101010101" pitchFamily="49" charset="-122"/>
              </a:rPr>
              <a:t>热力</a:t>
            </a:r>
            <a:r>
              <a:rPr kumimoji="1" lang="en-US" altLang="zh-CN" sz="2400" b="1" dirty="0" smtClean="0">
                <a:latin typeface="幼圆" panose="02010509060101010101" pitchFamily="49" charset="-122"/>
                <a:ea typeface="幼圆" panose="02010509060101010101" pitchFamily="49" charset="-122"/>
              </a:rPr>
              <a:t>)</a:t>
            </a:r>
            <a:r>
              <a:rPr kumimoji="1" lang="zh-CN" altLang="en-US" sz="2400" b="1" dirty="0" smtClean="0">
                <a:latin typeface="幼圆" panose="02010509060101010101" pitchFamily="49" charset="-122"/>
                <a:ea typeface="幼圆" panose="02010509060101010101" pitchFamily="49" charset="-122"/>
              </a:rPr>
              <a:t>系统与</a:t>
            </a:r>
            <a:r>
              <a:rPr kumimoji="1" lang="zh-CN" altLang="en-US" sz="2400" b="1" dirty="0" smtClean="0">
                <a:solidFill>
                  <a:srgbClr val="FF0000"/>
                </a:solidFill>
                <a:latin typeface="幼圆" panose="02010509060101010101" pitchFamily="49" charset="-122"/>
                <a:ea typeface="幼圆" panose="02010509060101010101" pitchFamily="49" charset="-122"/>
              </a:rPr>
              <a:t>外界</a:t>
            </a:r>
            <a:endParaRPr kumimoji="1" lang="en-US" altLang="zh-CN" sz="2400" b="1" dirty="0" smtClean="0">
              <a:solidFill>
                <a:srgbClr val="FF0000"/>
              </a:solidFill>
              <a:latin typeface="幼圆" panose="02010509060101010101" pitchFamily="49" charset="-122"/>
              <a:ea typeface="幼圆" panose="02010509060101010101" pitchFamily="49" charset="-122"/>
            </a:endParaRPr>
          </a:p>
          <a:p>
            <a:pPr algn="ctr">
              <a:lnSpc>
                <a:spcPct val="150000"/>
              </a:lnSpc>
              <a:defRPr/>
            </a:pPr>
            <a:r>
              <a:rPr kumimoji="1" lang="zh-CN" altLang="en-US" sz="2400" b="1" dirty="0" smtClean="0">
                <a:latin typeface="幼圆" panose="02010509060101010101" pitchFamily="49" charset="-122"/>
                <a:ea typeface="幼圆" panose="02010509060101010101" pitchFamily="49" charset="-122"/>
              </a:rPr>
              <a:t>能量</a:t>
            </a:r>
            <a:r>
              <a:rPr kumimoji="1" lang="zh-CN" altLang="en-US" sz="2400" b="1" dirty="0" smtClean="0">
                <a:solidFill>
                  <a:schemeClr val="accent6"/>
                </a:solidFill>
                <a:latin typeface="幼圆" panose="02010509060101010101" pitchFamily="49" charset="-122"/>
                <a:ea typeface="幼圆" panose="02010509060101010101" pitchFamily="49" charset="-122"/>
              </a:rPr>
              <a:t>交换</a:t>
            </a:r>
            <a:r>
              <a:rPr kumimoji="1" lang="zh-CN" altLang="en-US" sz="2400" b="1" dirty="0" smtClean="0">
                <a:latin typeface="幼圆" panose="02010509060101010101" pitchFamily="49" charset="-122"/>
                <a:ea typeface="幼圆" panose="02010509060101010101" pitchFamily="49" charset="-122"/>
              </a:rPr>
              <a:t>的方式</a:t>
            </a:r>
          </a:p>
        </p:txBody>
      </p:sp>
      <p:cxnSp>
        <p:nvCxnSpPr>
          <p:cNvPr id="106500" name="直接连接符 2"/>
          <p:cNvCxnSpPr>
            <a:cxnSpLocks noChangeShapeType="1"/>
          </p:cNvCxnSpPr>
          <p:nvPr/>
        </p:nvCxnSpPr>
        <p:spPr bwMode="auto">
          <a:xfrm>
            <a:off x="4200525" y="2584450"/>
            <a:ext cx="0" cy="1116013"/>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106501" name="直接连接符 2"/>
          <p:cNvCxnSpPr>
            <a:cxnSpLocks noChangeShapeType="1"/>
          </p:cNvCxnSpPr>
          <p:nvPr/>
        </p:nvCxnSpPr>
        <p:spPr bwMode="auto">
          <a:xfrm flipH="1" flipV="1">
            <a:off x="4211638" y="2601913"/>
            <a:ext cx="647700"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106502" name="直接连接符 2"/>
          <p:cNvCxnSpPr>
            <a:cxnSpLocks noChangeShapeType="1"/>
          </p:cNvCxnSpPr>
          <p:nvPr/>
        </p:nvCxnSpPr>
        <p:spPr bwMode="auto">
          <a:xfrm flipH="1" flipV="1">
            <a:off x="4211638" y="3690938"/>
            <a:ext cx="647700"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106503" name="直接连接符 2"/>
          <p:cNvCxnSpPr>
            <a:cxnSpLocks noChangeShapeType="1"/>
          </p:cNvCxnSpPr>
          <p:nvPr/>
        </p:nvCxnSpPr>
        <p:spPr bwMode="auto">
          <a:xfrm flipH="1" flipV="1">
            <a:off x="3984625" y="3141663"/>
            <a:ext cx="215900"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sp>
        <p:nvSpPr>
          <p:cNvPr id="8" name="圆角矩形 14"/>
          <p:cNvSpPr>
            <a:spLocks noChangeArrowheads="1"/>
          </p:cNvSpPr>
          <p:nvPr/>
        </p:nvSpPr>
        <p:spPr bwMode="auto">
          <a:xfrm>
            <a:off x="4848225" y="2205038"/>
            <a:ext cx="2676525" cy="792162"/>
          </a:xfrm>
          <a:prstGeom prst="roundRect">
            <a:avLst>
              <a:gd name="adj" fmla="val 16667"/>
            </a:avLst>
          </a:prstGeom>
          <a:solidFill>
            <a:schemeClr val="accent2">
              <a:lumMod val="75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50000"/>
              </a:lnSpc>
              <a:defRPr/>
            </a:pPr>
            <a:r>
              <a:rPr kumimoji="1" lang="zh-CN" altLang="en-US" sz="2400" b="1" dirty="0" smtClean="0">
                <a:solidFill>
                  <a:schemeClr val="bg1"/>
                </a:solidFill>
                <a:latin typeface="幼圆" panose="02010509060101010101" pitchFamily="49" charset="-122"/>
                <a:ea typeface="幼圆" panose="02010509060101010101" pitchFamily="49" charset="-122"/>
              </a:rPr>
              <a:t>做功</a:t>
            </a:r>
          </a:p>
        </p:txBody>
      </p:sp>
      <p:sp>
        <p:nvSpPr>
          <p:cNvPr id="106505" name="圆角矩形 14"/>
          <p:cNvSpPr>
            <a:spLocks noChangeArrowheads="1"/>
          </p:cNvSpPr>
          <p:nvPr/>
        </p:nvSpPr>
        <p:spPr bwMode="auto">
          <a:xfrm>
            <a:off x="4859338" y="3284538"/>
            <a:ext cx="2665412" cy="793750"/>
          </a:xfrm>
          <a:prstGeom prst="roundRect">
            <a:avLst>
              <a:gd name="adj" fmla="val 16667"/>
            </a:avLst>
          </a:pr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50000"/>
              </a:lnSpc>
            </a:pPr>
            <a:r>
              <a:rPr kumimoji="1" lang="zh-CN" altLang="en-US" sz="2400" b="1">
                <a:solidFill>
                  <a:schemeClr val="bg1"/>
                </a:solidFill>
                <a:latin typeface="幼圆" panose="02010509060101010101" pitchFamily="49" charset="-122"/>
                <a:ea typeface="幼圆" panose="02010509060101010101" pitchFamily="49" charset="-122"/>
              </a:rPr>
              <a:t>传热</a:t>
            </a:r>
          </a:p>
        </p:txBody>
      </p:sp>
      <p:sp>
        <p:nvSpPr>
          <p:cNvPr id="2" name="椭圆 1"/>
          <p:cNvSpPr>
            <a:spLocks noChangeArrowheads="1"/>
          </p:cNvSpPr>
          <p:nvPr/>
        </p:nvSpPr>
        <p:spPr bwMode="auto">
          <a:xfrm>
            <a:off x="7656513" y="2393950"/>
            <a:ext cx="504825" cy="504825"/>
          </a:xfrm>
          <a:prstGeom prst="ellipse">
            <a:avLst/>
          </a:prstGeom>
          <a:solidFill>
            <a:srgbClr val="CCFF99"/>
          </a:solidFill>
          <a:ln w="9525" algn="ctr">
            <a:solidFill>
              <a:schemeClr val="tx1"/>
            </a:solidFill>
            <a:round/>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ext Box 10"/>
          <p:cNvSpPr txBox="1">
            <a:spLocks noChangeArrowheads="1"/>
          </p:cNvSpPr>
          <p:nvPr/>
        </p:nvSpPr>
        <p:spPr bwMode="auto">
          <a:xfrm>
            <a:off x="415925" y="152400"/>
            <a:ext cx="27098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zh-CN" altLang="en-US" sz="2800" b="1">
                <a:solidFill>
                  <a:srgbClr val="FF0000"/>
                </a:solidFill>
                <a:latin typeface="幼圆" panose="02010509060101010101" pitchFamily="49" charset="-122"/>
                <a:ea typeface="幼圆" panose="02010509060101010101" pitchFamily="49" charset="-122"/>
              </a:rPr>
              <a:t>功的定义和单位</a:t>
            </a:r>
          </a:p>
        </p:txBody>
      </p:sp>
      <p:sp>
        <p:nvSpPr>
          <p:cNvPr id="107523" name="圆角矩形 14"/>
          <p:cNvSpPr>
            <a:spLocks noChangeArrowheads="1"/>
          </p:cNvSpPr>
          <p:nvPr/>
        </p:nvSpPr>
        <p:spPr bwMode="auto">
          <a:xfrm>
            <a:off x="611188" y="1052513"/>
            <a:ext cx="7921625" cy="523875"/>
          </a:xfrm>
          <a:prstGeom prst="roundRect">
            <a:avLst>
              <a:gd name="adj" fmla="val 16667"/>
            </a:avLst>
          </a:pr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kumimoji="1" lang="zh-CN" altLang="en-US" sz="2400" b="1">
                <a:solidFill>
                  <a:srgbClr val="FF0000"/>
                </a:solidFill>
                <a:latin typeface="幼圆" panose="02010509060101010101" pitchFamily="49" charset="-122"/>
                <a:ea typeface="幼圆" panose="02010509060101010101" pitchFamily="49" charset="-122"/>
              </a:rPr>
              <a:t>力学</a:t>
            </a:r>
            <a:r>
              <a:rPr kumimoji="1" lang="zh-CN" altLang="en-US" sz="2000" b="1">
                <a:latin typeface="幼圆" panose="02010509060101010101" pitchFamily="49" charset="-122"/>
                <a:ea typeface="幼圆" panose="02010509060101010101" pitchFamily="49" charset="-122"/>
              </a:rPr>
              <a:t>中的定义：力和沿力方向位移的乘积</a:t>
            </a:r>
            <a:endParaRPr kumimoji="1" lang="en-US" altLang="zh-CN" sz="2000" b="1">
              <a:latin typeface="幼圆" panose="02010509060101010101" pitchFamily="49" charset="-122"/>
              <a:ea typeface="幼圆" panose="02010509060101010101" pitchFamily="49" charset="-122"/>
            </a:endParaRPr>
          </a:p>
        </p:txBody>
      </p:sp>
      <p:graphicFrame>
        <p:nvGraphicFramePr>
          <p:cNvPr id="107524" name="Object 26"/>
          <p:cNvGraphicFramePr>
            <a:graphicFrameLocks noChangeAspect="1"/>
          </p:cNvGraphicFramePr>
          <p:nvPr/>
        </p:nvGraphicFramePr>
        <p:xfrm>
          <a:off x="1770063" y="1960563"/>
          <a:ext cx="1800225" cy="460375"/>
        </p:xfrm>
        <a:graphic>
          <a:graphicData uri="http://schemas.openxmlformats.org/presentationml/2006/ole">
            <mc:AlternateContent xmlns:mc="http://schemas.openxmlformats.org/markup-compatibility/2006">
              <mc:Choice xmlns:v="urn:schemas-microsoft-com:vml" Requires="v">
                <p:oleObj spid="_x0000_s107536" name="Equation" r:id="rId3" imgW="672516" imgH="177646" progId="Equation.DSMT4">
                  <p:embed/>
                </p:oleObj>
              </mc:Choice>
              <mc:Fallback>
                <p:oleObj name="Equation" r:id="rId3" imgW="672516" imgH="177646" progId="Equation.DSMT4">
                  <p:embed/>
                  <p:pic>
                    <p:nvPicPr>
                      <p:cNvPr id="0" name="Object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0063" y="1960563"/>
                        <a:ext cx="18002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7525" name="Object 26"/>
          <p:cNvGraphicFramePr>
            <a:graphicFrameLocks noChangeAspect="1"/>
          </p:cNvGraphicFramePr>
          <p:nvPr/>
        </p:nvGraphicFramePr>
        <p:xfrm>
          <a:off x="4932363" y="1741488"/>
          <a:ext cx="2274887" cy="855662"/>
        </p:xfrm>
        <a:graphic>
          <a:graphicData uri="http://schemas.openxmlformats.org/presentationml/2006/ole">
            <mc:AlternateContent xmlns:mc="http://schemas.openxmlformats.org/markup-compatibility/2006">
              <mc:Choice xmlns:v="urn:schemas-microsoft-com:vml" Requires="v">
                <p:oleObj spid="_x0000_s107537" name="Equation" r:id="rId5" imgW="850531" imgH="330057" progId="Equation.DSMT4">
                  <p:embed/>
                </p:oleObj>
              </mc:Choice>
              <mc:Fallback>
                <p:oleObj name="Equation" r:id="rId5" imgW="850531" imgH="330057" progId="Equation.DSMT4">
                  <p:embed/>
                  <p:pic>
                    <p:nvPicPr>
                      <p:cNvPr id="0" name="Object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363" y="1741488"/>
                        <a:ext cx="2274887" cy="85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406" name="圆角矩形 14"/>
          <p:cNvSpPr>
            <a:spLocks noChangeArrowheads="1"/>
          </p:cNvSpPr>
          <p:nvPr/>
        </p:nvSpPr>
        <p:spPr bwMode="auto">
          <a:xfrm>
            <a:off x="614363" y="2781300"/>
            <a:ext cx="7918450" cy="1547813"/>
          </a:xfrm>
          <a:prstGeom prst="roundRect">
            <a:avLst>
              <a:gd name="adj" fmla="val 16667"/>
            </a:avLst>
          </a:pr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kumimoji="1" lang="zh-CN" altLang="en-US" sz="2400" b="1">
                <a:solidFill>
                  <a:srgbClr val="FF0000"/>
                </a:solidFill>
                <a:latin typeface="幼圆" panose="02010509060101010101" pitchFamily="49" charset="-122"/>
                <a:ea typeface="幼圆" panose="02010509060101010101" pitchFamily="49" charset="-122"/>
              </a:rPr>
              <a:t>热力学</a:t>
            </a:r>
            <a:r>
              <a:rPr kumimoji="1" lang="zh-CN" altLang="en-US" sz="2000" b="1">
                <a:latin typeface="幼圆" panose="02010509060101010101" pitchFamily="49" charset="-122"/>
                <a:ea typeface="幼圆" panose="02010509060101010101" pitchFamily="49" charset="-122"/>
              </a:rPr>
              <a:t>中的定义：热力系统通过</a:t>
            </a:r>
            <a:r>
              <a:rPr kumimoji="1" lang="zh-CN" altLang="en-US" sz="2000" b="1">
                <a:solidFill>
                  <a:srgbClr val="0033CC"/>
                </a:solidFill>
                <a:latin typeface="幼圆" panose="02010509060101010101" pitchFamily="49" charset="-122"/>
                <a:ea typeface="幼圆" panose="02010509060101010101" pitchFamily="49" charset="-122"/>
              </a:rPr>
              <a:t>边界</a:t>
            </a:r>
            <a:r>
              <a:rPr kumimoji="1" lang="zh-CN" altLang="en-US" sz="2000" b="1">
                <a:latin typeface="幼圆" panose="02010509060101010101" pitchFamily="49" charset="-122"/>
                <a:ea typeface="幼圆" panose="02010509060101010101" pitchFamily="49" charset="-122"/>
              </a:rPr>
              <a:t>而与</a:t>
            </a:r>
            <a:r>
              <a:rPr kumimoji="1" lang="zh-CN" altLang="en-US" sz="2000" b="1">
                <a:solidFill>
                  <a:srgbClr val="0033CC"/>
                </a:solidFill>
                <a:latin typeface="幼圆" panose="02010509060101010101" pitchFamily="49" charset="-122"/>
                <a:ea typeface="幼圆" panose="02010509060101010101" pitchFamily="49" charset="-122"/>
              </a:rPr>
              <a:t>外界</a:t>
            </a:r>
            <a:r>
              <a:rPr kumimoji="1" lang="zh-CN" altLang="en-US" sz="2000" b="1">
                <a:latin typeface="幼圆" panose="02010509060101010101" pitchFamily="49" charset="-122"/>
                <a:ea typeface="幼圆" panose="02010509060101010101" pitchFamily="49" charset="-122"/>
              </a:rPr>
              <a:t>传递的能量，</a:t>
            </a:r>
            <a:endParaRPr kumimoji="1" lang="en-US" altLang="zh-CN" sz="2000" b="1">
              <a:latin typeface="幼圆" panose="02010509060101010101" pitchFamily="49" charset="-122"/>
              <a:ea typeface="幼圆" panose="02010509060101010101" pitchFamily="49" charset="-122"/>
            </a:endParaRPr>
          </a:p>
          <a:p>
            <a:pPr>
              <a:lnSpc>
                <a:spcPct val="150000"/>
              </a:lnSpc>
            </a:pPr>
            <a:r>
              <a:rPr kumimoji="1" lang="en-US" altLang="zh-CN" sz="2000" b="1">
                <a:latin typeface="幼圆" panose="02010509060101010101" pitchFamily="49" charset="-122"/>
                <a:ea typeface="幼圆" panose="02010509060101010101" pitchFamily="49" charset="-122"/>
              </a:rPr>
              <a:t>                </a:t>
            </a:r>
            <a:r>
              <a:rPr kumimoji="1" lang="zh-CN" altLang="en-US" sz="2000" b="1">
                <a:solidFill>
                  <a:srgbClr val="0033CC"/>
                </a:solidFill>
                <a:latin typeface="幼圆" panose="02010509060101010101" pitchFamily="49" charset="-122"/>
                <a:ea typeface="幼圆" panose="02010509060101010101" pitchFamily="49" charset="-122"/>
              </a:rPr>
              <a:t>且</a:t>
            </a:r>
            <a:r>
              <a:rPr kumimoji="1" lang="zh-CN" altLang="en-US" sz="2000" b="1">
                <a:latin typeface="幼圆" panose="02010509060101010101" pitchFamily="49" charset="-122"/>
                <a:ea typeface="幼圆" panose="02010509060101010101" pitchFamily="49" charset="-122"/>
              </a:rPr>
              <a:t>其全部效果可</a:t>
            </a:r>
            <a:r>
              <a:rPr kumimoji="1" lang="zh-CN" altLang="en-US" sz="2000" b="1">
                <a:solidFill>
                  <a:srgbClr val="0033CC"/>
                </a:solidFill>
                <a:latin typeface="幼圆" panose="02010509060101010101" pitchFamily="49" charset="-122"/>
                <a:ea typeface="幼圆" panose="02010509060101010101" pitchFamily="49" charset="-122"/>
              </a:rPr>
              <a:t>表现为</a:t>
            </a:r>
            <a:r>
              <a:rPr kumimoji="1" lang="zh-CN" altLang="en-US" sz="2000" b="1">
                <a:latin typeface="幼圆" panose="02010509060101010101" pitchFamily="49" charset="-122"/>
                <a:ea typeface="幼圆" panose="02010509060101010101" pitchFamily="49" charset="-122"/>
              </a:rPr>
              <a:t>举起重物。</a:t>
            </a:r>
            <a:endParaRPr kumimoji="1" lang="en-US" altLang="zh-CN" sz="2000" b="1">
              <a:latin typeface="幼圆" panose="02010509060101010101" pitchFamily="49" charset="-122"/>
              <a:ea typeface="幼圆" panose="02010509060101010101" pitchFamily="49" charset="-122"/>
            </a:endParaRPr>
          </a:p>
          <a:p>
            <a:pPr>
              <a:lnSpc>
                <a:spcPct val="150000"/>
              </a:lnSpc>
            </a:pPr>
            <a:r>
              <a:rPr kumimoji="1" lang="en-US" altLang="zh-CN" sz="2000" b="1">
                <a:latin typeface="幼圆" panose="02010509060101010101" pitchFamily="49" charset="-122"/>
                <a:ea typeface="幼圆" panose="02010509060101010101" pitchFamily="49" charset="-122"/>
              </a:rPr>
              <a:t>                (</a:t>
            </a:r>
            <a:r>
              <a:rPr kumimoji="1" lang="zh-CN" altLang="en-US" sz="2000" b="1">
                <a:latin typeface="幼圆" panose="02010509060101010101" pitchFamily="49" charset="-122"/>
                <a:ea typeface="幼圆" panose="02010509060101010101" pitchFamily="49" charset="-122"/>
              </a:rPr>
              <a:t>即：效果相当于力作用于物体使之产生了位移</a:t>
            </a:r>
            <a:r>
              <a:rPr kumimoji="1" lang="en-US" altLang="zh-CN" sz="2000" b="1">
                <a:latin typeface="幼圆" panose="02010509060101010101" pitchFamily="49" charset="-122"/>
                <a:ea typeface="幼圆" panose="02010509060101010101" pitchFamily="49" charset="-122"/>
              </a:rPr>
              <a:t>)</a:t>
            </a:r>
            <a:endParaRPr kumimoji="1" lang="zh-CN" altLang="en-US" sz="2000" b="1">
              <a:latin typeface="幼圆" panose="02010509060101010101" pitchFamily="49" charset="-122"/>
              <a:ea typeface="幼圆" panose="02010509060101010101" pitchFamily="49" charset="-122"/>
            </a:endParaRPr>
          </a:p>
        </p:txBody>
      </p:sp>
      <p:sp>
        <p:nvSpPr>
          <p:cNvPr id="102407" name="圆角矩形 14"/>
          <p:cNvSpPr>
            <a:spLocks noChangeArrowheads="1"/>
          </p:cNvSpPr>
          <p:nvPr/>
        </p:nvSpPr>
        <p:spPr bwMode="auto">
          <a:xfrm>
            <a:off x="604838" y="4697413"/>
            <a:ext cx="7934325" cy="1114425"/>
          </a:xfrm>
          <a:prstGeom prst="roundRect">
            <a:avLst>
              <a:gd name="adj" fmla="val 16667"/>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marL="342900" indent="-3429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buClr>
                <a:srgbClr val="FF0000"/>
              </a:buClr>
              <a:buFont typeface="Wingdings" panose="05000000000000000000" pitchFamily="2" charset="2"/>
              <a:buChar char="u"/>
            </a:pPr>
            <a:r>
              <a:rPr kumimoji="1" lang="zh-CN" altLang="en-US" sz="2000" b="1">
                <a:ea typeface="幼圆" panose="02010509060101010101" pitchFamily="49" charset="-122"/>
                <a:cs typeface="Times New Roman" panose="02020603050405020304" pitchFamily="18" charset="0"/>
              </a:rPr>
              <a:t>功的单位： </a:t>
            </a:r>
            <a:r>
              <a:rPr kumimoji="1" lang="en-US" altLang="zh-CN" sz="2000" b="1">
                <a:ea typeface="幼圆" panose="02010509060101010101" pitchFamily="49" charset="-122"/>
                <a:cs typeface="Times New Roman" panose="02020603050405020304" pitchFamily="18" charset="0"/>
              </a:rPr>
              <a:t>J(</a:t>
            </a:r>
            <a:r>
              <a:rPr kumimoji="1" lang="zh-CN" altLang="en-US" sz="2000" b="1">
                <a:ea typeface="幼圆" panose="02010509060101010101" pitchFamily="49" charset="-122"/>
                <a:cs typeface="Times New Roman" panose="02020603050405020304" pitchFamily="18" charset="0"/>
              </a:rPr>
              <a:t>焦耳</a:t>
            </a:r>
            <a:r>
              <a:rPr kumimoji="1" lang="en-US" altLang="zh-CN" sz="2000" b="1">
                <a:ea typeface="幼圆" panose="02010509060101010101" pitchFamily="49" charset="-122"/>
                <a:cs typeface="Times New Roman" panose="02020603050405020304" pitchFamily="18" charset="0"/>
              </a:rPr>
              <a:t>)         </a:t>
            </a:r>
            <a:r>
              <a:rPr kumimoji="1" lang="en-US" altLang="zh-CN" sz="2400" b="1">
                <a:solidFill>
                  <a:srgbClr val="FF0000"/>
                </a:solidFill>
                <a:ea typeface="幼圆" panose="02010509060101010101" pitchFamily="49" charset="-122"/>
                <a:cs typeface="Times New Roman" panose="02020603050405020304" pitchFamily="18" charset="0"/>
              </a:rPr>
              <a:t>1J=1N·m</a:t>
            </a:r>
          </a:p>
          <a:p>
            <a:pPr>
              <a:lnSpc>
                <a:spcPct val="150000"/>
              </a:lnSpc>
              <a:buClr>
                <a:srgbClr val="FF0000"/>
              </a:buClr>
              <a:buFont typeface="Wingdings" panose="05000000000000000000" pitchFamily="2" charset="2"/>
              <a:buChar char="u"/>
            </a:pPr>
            <a:r>
              <a:rPr kumimoji="1" lang="zh-CN" altLang="en-US" sz="2000" b="1">
                <a:ea typeface="幼圆" panose="02010509060101010101" pitchFamily="49" charset="-122"/>
                <a:cs typeface="Times New Roman" panose="02020603050405020304" pitchFamily="18" charset="0"/>
              </a:rPr>
              <a:t>系统对外界做功为</a:t>
            </a:r>
            <a:r>
              <a:rPr kumimoji="1" lang="zh-CN" altLang="en-US" sz="2000" b="1">
                <a:solidFill>
                  <a:srgbClr val="0033CC"/>
                </a:solidFill>
                <a:ea typeface="幼圆" panose="02010509060101010101" pitchFamily="49" charset="-122"/>
                <a:cs typeface="Times New Roman" panose="02020603050405020304" pitchFamily="18" charset="0"/>
              </a:rPr>
              <a:t>正</a:t>
            </a:r>
            <a:r>
              <a:rPr kumimoji="1" lang="zh-CN" altLang="en-US" sz="2000" b="1">
                <a:ea typeface="幼圆" panose="02010509060101010101" pitchFamily="49" charset="-122"/>
                <a:cs typeface="Times New Roman" panose="02020603050405020304" pitchFamily="18" charset="0"/>
              </a:rPr>
              <a:t>，外界对系统做功为</a:t>
            </a:r>
            <a:r>
              <a:rPr kumimoji="1" lang="zh-CN" altLang="en-US" sz="2000" b="1">
                <a:solidFill>
                  <a:srgbClr val="0033CC"/>
                </a:solidFill>
                <a:ea typeface="幼圆" panose="02010509060101010101" pitchFamily="49" charset="-122"/>
                <a:cs typeface="Times New Roman" panose="02020603050405020304" pitchFamily="18" charset="0"/>
              </a:rPr>
              <a:t>负</a:t>
            </a:r>
            <a:r>
              <a:rPr kumimoji="1" lang="zh-CN" altLang="en-US" sz="2000" b="1">
                <a:ea typeface="幼圆" panose="02010509060101010101" pitchFamily="49" charset="-122"/>
                <a:cs typeface="Times New Roman" panose="02020603050405020304" pitchFamily="18" charset="0"/>
              </a:rPr>
              <a:t>。</a:t>
            </a: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2406"/>
                                        </p:tgtEl>
                                        <p:attrNameLst>
                                          <p:attrName>style.visibility</p:attrName>
                                        </p:attrNameLst>
                                      </p:cBhvr>
                                      <p:to>
                                        <p:strVal val="visible"/>
                                      </p:to>
                                    </p:set>
                                    <p:anim calcmode="lin" valueType="num">
                                      <p:cBhvr additive="base">
                                        <p:cTn id="7" dur="500" fill="hold"/>
                                        <p:tgtEl>
                                          <p:spTgt spid="102406"/>
                                        </p:tgtEl>
                                        <p:attrNameLst>
                                          <p:attrName>ppt_x</p:attrName>
                                        </p:attrNameLst>
                                      </p:cBhvr>
                                      <p:tavLst>
                                        <p:tav tm="0">
                                          <p:val>
                                            <p:strVal val="#ppt_x"/>
                                          </p:val>
                                        </p:tav>
                                        <p:tav tm="100000">
                                          <p:val>
                                            <p:strVal val="#ppt_x"/>
                                          </p:val>
                                        </p:tav>
                                      </p:tavLst>
                                    </p:anim>
                                    <p:anim calcmode="lin" valueType="num">
                                      <p:cBhvr additive="base">
                                        <p:cTn id="8" dur="500" fill="hold"/>
                                        <p:tgtEl>
                                          <p:spTgt spid="10240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02407"/>
                                        </p:tgtEl>
                                        <p:attrNameLst>
                                          <p:attrName>style.visibility</p:attrName>
                                        </p:attrNameLst>
                                      </p:cBhvr>
                                      <p:to>
                                        <p:strVal val="visible"/>
                                      </p:to>
                                    </p:set>
                                    <p:animEffect transition="in" filter="fade">
                                      <p:cBhvr>
                                        <p:cTn id="13" dur="1000"/>
                                        <p:tgtEl>
                                          <p:spTgt spid="102407"/>
                                        </p:tgtEl>
                                      </p:cBhvr>
                                    </p:animEffect>
                                    <p:anim calcmode="lin" valueType="num">
                                      <p:cBhvr>
                                        <p:cTn id="14" dur="1000" fill="hold"/>
                                        <p:tgtEl>
                                          <p:spTgt spid="102407"/>
                                        </p:tgtEl>
                                        <p:attrNameLst>
                                          <p:attrName>ppt_x</p:attrName>
                                        </p:attrNameLst>
                                      </p:cBhvr>
                                      <p:tavLst>
                                        <p:tav tm="0">
                                          <p:val>
                                            <p:strVal val="#ppt_x"/>
                                          </p:val>
                                        </p:tav>
                                        <p:tav tm="100000">
                                          <p:val>
                                            <p:strVal val="#ppt_x"/>
                                          </p:val>
                                        </p:tav>
                                      </p:tavLst>
                                    </p:anim>
                                    <p:anim calcmode="lin" valueType="num">
                                      <p:cBhvr>
                                        <p:cTn id="15" dur="1000" fill="hold"/>
                                        <p:tgtEl>
                                          <p:spTgt spid="1024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6" grpId="0" animBg="1"/>
      <p:bldP spid="10240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矩形 2"/>
          <p:cNvSpPr>
            <a:spLocks noChangeArrowheads="1"/>
          </p:cNvSpPr>
          <p:nvPr/>
        </p:nvSpPr>
        <p:spPr bwMode="auto">
          <a:xfrm>
            <a:off x="0" y="620713"/>
            <a:ext cx="9144000" cy="4318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25603" name="矩形 3"/>
          <p:cNvSpPr>
            <a:spLocks noChangeArrowheads="1"/>
          </p:cNvSpPr>
          <p:nvPr/>
        </p:nvSpPr>
        <p:spPr bwMode="auto">
          <a:xfrm>
            <a:off x="0" y="6021388"/>
            <a:ext cx="9144000" cy="4318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25604" name="圆角矩形 4"/>
          <p:cNvSpPr>
            <a:spLocks noChangeArrowheads="1"/>
          </p:cNvSpPr>
          <p:nvPr/>
        </p:nvSpPr>
        <p:spPr bwMode="auto">
          <a:xfrm>
            <a:off x="1403350" y="476250"/>
            <a:ext cx="865188" cy="5832475"/>
          </a:xfrm>
          <a:prstGeom prst="roundRect">
            <a:avLst>
              <a:gd name="adj" fmla="val 16667"/>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25605" name="矩形 5"/>
          <p:cNvSpPr>
            <a:spLocks noChangeArrowheads="1"/>
          </p:cNvSpPr>
          <p:nvPr/>
        </p:nvSpPr>
        <p:spPr bwMode="auto">
          <a:xfrm>
            <a:off x="2411413" y="1201738"/>
            <a:ext cx="6335712"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latinLnBrk="1" hangingPunct="1">
              <a:lnSpc>
                <a:spcPct val="150000"/>
              </a:lnSpc>
            </a:pPr>
            <a:r>
              <a:rPr kumimoji="1" lang="en-US" altLang="zh-CN" sz="3600" b="1" dirty="0" smtClean="0">
                <a:solidFill>
                  <a:srgbClr val="FF0000"/>
                </a:solidFill>
                <a:latin typeface="幼圆" panose="02010509060101010101" pitchFamily="49" charset="-122"/>
                <a:ea typeface="幼圆" panose="02010509060101010101" pitchFamily="49" charset="-122"/>
              </a:rPr>
              <a:t>0 </a:t>
            </a:r>
            <a:r>
              <a:rPr kumimoji="1" lang="zh-CN" altLang="en-US" sz="3600" b="1" dirty="0" smtClean="0">
                <a:solidFill>
                  <a:srgbClr val="FF0000"/>
                </a:solidFill>
                <a:latin typeface="幼圆" panose="02010509060101010101" pitchFamily="49" charset="-122"/>
                <a:ea typeface="幼圆" panose="02010509060101010101" pitchFamily="49" charset="-122"/>
              </a:rPr>
              <a:t>绪论</a:t>
            </a:r>
            <a:endParaRPr kumimoji="1" lang="en-US" altLang="zh-CN" sz="3600" b="1" dirty="0" smtClean="0">
              <a:solidFill>
                <a:srgbClr val="FF0000"/>
              </a:solidFill>
              <a:latin typeface="幼圆" panose="02010509060101010101" pitchFamily="49" charset="-122"/>
              <a:ea typeface="幼圆" panose="02010509060101010101" pitchFamily="49" charset="-122"/>
            </a:endParaRPr>
          </a:p>
          <a:p>
            <a:pPr eaLnBrk="1" latinLnBrk="1" hangingPunct="1">
              <a:lnSpc>
                <a:spcPct val="150000"/>
              </a:lnSpc>
            </a:pPr>
            <a:r>
              <a:rPr kumimoji="1" lang="en-US" altLang="zh-CN" sz="3600" b="1" dirty="0" smtClean="0">
                <a:solidFill>
                  <a:srgbClr val="FF0000"/>
                </a:solidFill>
                <a:latin typeface="幼圆" panose="02010509060101010101" pitchFamily="49" charset="-122"/>
                <a:ea typeface="幼圆" panose="02010509060101010101" pitchFamily="49" charset="-122"/>
              </a:rPr>
              <a:t>0-1 </a:t>
            </a:r>
            <a:r>
              <a:rPr kumimoji="1" lang="zh-CN" altLang="en-US" sz="3600" b="1" dirty="0" smtClean="0">
                <a:solidFill>
                  <a:srgbClr val="FF0000"/>
                </a:solidFill>
                <a:latin typeface="幼圆" panose="02010509060101010101" pitchFamily="49" charset="-122"/>
                <a:ea typeface="幼圆" panose="02010509060101010101" pitchFamily="49" charset="-122"/>
              </a:rPr>
              <a:t>热能及其利用</a:t>
            </a:r>
            <a:endParaRPr kumimoji="1" lang="en-US" altLang="zh-CN" sz="3600" b="1" dirty="0" smtClean="0">
              <a:solidFill>
                <a:srgbClr val="FF0000"/>
              </a:solidFill>
              <a:latin typeface="幼圆" panose="02010509060101010101" pitchFamily="49" charset="-122"/>
              <a:ea typeface="幼圆" panose="02010509060101010101" pitchFamily="49" charset="-122"/>
            </a:endParaRPr>
          </a:p>
          <a:p>
            <a:pPr eaLnBrk="1" latinLnBrk="1" hangingPunct="1">
              <a:lnSpc>
                <a:spcPct val="150000"/>
              </a:lnSpc>
            </a:pPr>
            <a:r>
              <a:rPr kumimoji="1" lang="en-US" altLang="zh-CN" sz="3600" b="1" dirty="0" smtClean="0">
                <a:solidFill>
                  <a:srgbClr val="FF0000"/>
                </a:solidFill>
                <a:latin typeface="幼圆" panose="02010509060101010101" pitchFamily="49" charset="-122"/>
                <a:ea typeface="幼圆" panose="02010509060101010101" pitchFamily="49" charset="-122"/>
              </a:rPr>
              <a:t>0-2 </a:t>
            </a:r>
            <a:r>
              <a:rPr kumimoji="1" lang="zh-CN" altLang="en-US" sz="3600" b="1" dirty="0" smtClean="0">
                <a:solidFill>
                  <a:srgbClr val="FF0000"/>
                </a:solidFill>
                <a:latin typeface="幼圆" panose="02010509060101010101" pitchFamily="49" charset="-122"/>
                <a:ea typeface="幼圆" panose="02010509060101010101" pitchFamily="49" charset="-122"/>
              </a:rPr>
              <a:t>热力学发展简史</a:t>
            </a:r>
            <a:r>
              <a:rPr kumimoji="1" lang="en-US" altLang="zh-CN" sz="3600" b="1" dirty="0" smtClean="0">
                <a:solidFill>
                  <a:srgbClr val="FF0000"/>
                </a:solidFill>
                <a:latin typeface="幼圆" panose="02010509060101010101" pitchFamily="49" charset="-122"/>
                <a:ea typeface="幼圆" panose="02010509060101010101" pitchFamily="49" charset="-122"/>
              </a:rPr>
              <a:t> </a:t>
            </a:r>
          </a:p>
          <a:p>
            <a:pPr eaLnBrk="1" latinLnBrk="1" hangingPunct="1"/>
            <a:endParaRPr kumimoji="1" lang="en-US" altLang="zh-CN" sz="3600" b="1" dirty="0">
              <a:solidFill>
                <a:srgbClr val="FF0000"/>
              </a:solidFill>
              <a:latin typeface="幼圆" panose="02010509060101010101" pitchFamily="49" charset="-122"/>
              <a:ea typeface="幼圆" panose="02010509060101010101" pitchFamily="49" charset="-122"/>
            </a:endParaRPr>
          </a:p>
        </p:txBody>
      </p:sp>
      <p:sp>
        <p:nvSpPr>
          <p:cNvPr id="25606" name="矩形 5"/>
          <p:cNvSpPr>
            <a:spLocks noChangeArrowheads="1"/>
          </p:cNvSpPr>
          <p:nvPr/>
        </p:nvSpPr>
        <p:spPr bwMode="auto">
          <a:xfrm>
            <a:off x="250825" y="6381750"/>
            <a:ext cx="8893175" cy="47625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Tree>
  </p:cSld>
  <p:clrMapOvr>
    <a:masterClrMapping/>
  </p:clrMapOvr>
  <p:transition spd="med">
    <p:pull/>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ext Box 10"/>
          <p:cNvSpPr txBox="1">
            <a:spLocks noChangeArrowheads="1"/>
          </p:cNvSpPr>
          <p:nvPr/>
        </p:nvSpPr>
        <p:spPr bwMode="auto">
          <a:xfrm>
            <a:off x="415925" y="152400"/>
            <a:ext cx="16271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zh-CN" altLang="en-US" sz="2800" b="1">
                <a:solidFill>
                  <a:srgbClr val="FF0000"/>
                </a:solidFill>
                <a:latin typeface="幼圆" panose="02010509060101010101" pitchFamily="49" charset="-122"/>
                <a:ea typeface="幼圆" panose="02010509060101010101" pitchFamily="49" charset="-122"/>
              </a:rPr>
              <a:t>功和功率</a:t>
            </a:r>
          </a:p>
        </p:txBody>
      </p:sp>
      <p:sp>
        <p:nvSpPr>
          <p:cNvPr id="90118" name="圆角矩形 14"/>
          <p:cNvSpPr>
            <a:spLocks noChangeArrowheads="1"/>
          </p:cNvSpPr>
          <p:nvPr/>
        </p:nvSpPr>
        <p:spPr bwMode="auto">
          <a:xfrm>
            <a:off x="755650" y="1052513"/>
            <a:ext cx="7832725" cy="709612"/>
          </a:xfrm>
          <a:prstGeom prst="roundRect">
            <a:avLst>
              <a:gd name="adj" fmla="val 16667"/>
            </a:avLst>
          </a:prstGeom>
          <a:solidFill>
            <a:schemeClr val="accent1">
              <a:lumMod val="20000"/>
              <a:lumOff val="80000"/>
            </a:schemeClr>
          </a:solidFill>
          <a:ln>
            <a:noFill/>
          </a:ln>
        </p:spPr>
        <p:txBody>
          <a:bodyPr anchor="ctr"/>
          <a:lstStyle>
            <a:lvl1pPr marL="342900" indent="-3429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buClr>
                <a:srgbClr val="FF0000"/>
              </a:buClr>
              <a:buFont typeface="Wingdings" panose="05000000000000000000" pitchFamily="2" charset="2"/>
              <a:buChar char="u"/>
              <a:defRPr/>
            </a:pPr>
            <a:r>
              <a:rPr kumimoji="1" lang="zh-CN" altLang="en-US" sz="2000" b="1" dirty="0" smtClean="0">
                <a:ea typeface="幼圆" panose="02010509060101010101" pitchFamily="49" charset="-122"/>
                <a:cs typeface="Times New Roman" panose="02020603050405020304" pitchFamily="18" charset="0"/>
              </a:rPr>
              <a:t>功率： 单位时间内完成的功。 单位为</a:t>
            </a:r>
            <a:r>
              <a:rPr kumimoji="1" lang="en-US" altLang="zh-CN" sz="2000" b="1" dirty="0" smtClean="0">
                <a:ea typeface="幼圆" panose="02010509060101010101" pitchFamily="49" charset="-122"/>
                <a:cs typeface="Times New Roman" panose="02020603050405020304" pitchFamily="18" charset="0"/>
              </a:rPr>
              <a:t>W(</a:t>
            </a:r>
            <a:r>
              <a:rPr kumimoji="1" lang="zh-CN" altLang="en-US" sz="2000" b="1" dirty="0" smtClean="0">
                <a:ea typeface="幼圆" panose="02010509060101010101" pitchFamily="49" charset="-122"/>
                <a:cs typeface="Times New Roman" panose="02020603050405020304" pitchFamily="18" charset="0"/>
              </a:rPr>
              <a:t>瓦</a:t>
            </a:r>
            <a:r>
              <a:rPr kumimoji="1" lang="en-US" altLang="zh-CN" sz="2000" b="1" dirty="0" smtClean="0">
                <a:ea typeface="幼圆" panose="02010509060101010101" pitchFamily="49" charset="-122"/>
                <a:cs typeface="Times New Roman" panose="02020603050405020304" pitchFamily="18" charset="0"/>
              </a:rPr>
              <a:t>)</a:t>
            </a:r>
            <a:r>
              <a:rPr kumimoji="1" lang="zh-CN" altLang="en-US" sz="2000" b="1" dirty="0" smtClean="0">
                <a:ea typeface="幼圆" panose="02010509060101010101" pitchFamily="49" charset="-122"/>
                <a:cs typeface="Times New Roman" panose="02020603050405020304" pitchFamily="18" charset="0"/>
              </a:rPr>
              <a:t>。</a:t>
            </a:r>
            <a:r>
              <a:rPr kumimoji="1" lang="en-US" altLang="zh-CN" sz="3200" b="1" dirty="0" smtClean="0">
                <a:solidFill>
                  <a:srgbClr val="FF0000"/>
                </a:solidFill>
                <a:ea typeface="幼圆" panose="02010509060101010101" pitchFamily="49" charset="-122"/>
                <a:cs typeface="Times New Roman" panose="02020603050405020304" pitchFamily="18" charset="0"/>
              </a:rPr>
              <a:t>1W=1J/s</a:t>
            </a:r>
          </a:p>
        </p:txBody>
      </p:sp>
      <p:grpSp>
        <p:nvGrpSpPr>
          <p:cNvPr id="3" name="组合 2"/>
          <p:cNvGrpSpPr>
            <a:grpSpLocks/>
          </p:cNvGrpSpPr>
          <p:nvPr/>
        </p:nvGrpSpPr>
        <p:grpSpPr bwMode="auto">
          <a:xfrm>
            <a:off x="715963" y="1889125"/>
            <a:ext cx="7872412" cy="1911350"/>
            <a:chOff x="467619" y="2169150"/>
            <a:chExt cx="7395477" cy="1911851"/>
          </a:xfrm>
        </p:grpSpPr>
        <p:sp>
          <p:nvSpPr>
            <p:cNvPr id="108552" name="圆角矩形 14"/>
            <p:cNvSpPr>
              <a:spLocks noChangeArrowheads="1"/>
            </p:cNvSpPr>
            <p:nvPr/>
          </p:nvSpPr>
          <p:spPr bwMode="auto">
            <a:xfrm>
              <a:off x="467619" y="2258802"/>
              <a:ext cx="6025713" cy="1728192"/>
            </a:xfrm>
            <a:prstGeom prst="roundRect">
              <a:avLst>
                <a:gd name="adj" fmla="val 16667"/>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marL="342900" indent="-3429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buClr>
                  <a:srgbClr val="FF0000"/>
                </a:buClr>
                <a:buFont typeface="Wingdings" panose="05000000000000000000" pitchFamily="2" charset="2"/>
                <a:buChar char="u"/>
              </a:pPr>
              <a:endParaRPr kumimoji="1" lang="en-US" altLang="zh-CN" sz="3200" b="1">
                <a:solidFill>
                  <a:srgbClr val="0033CC"/>
                </a:solidFill>
                <a:ea typeface="幼圆" panose="02010509060101010101" pitchFamily="49" charset="-122"/>
                <a:cs typeface="Times New Roman" panose="02020603050405020304" pitchFamily="18" charset="0"/>
              </a:endParaRPr>
            </a:p>
          </p:txBody>
        </p:sp>
        <p:pic>
          <p:nvPicPr>
            <p:cNvPr id="108553" name="图片 2"/>
            <p:cNvPicPr>
              <a:picLocks noChangeAspect="1"/>
            </p:cNvPicPr>
            <p:nvPr/>
          </p:nvPicPr>
          <p:blipFill>
            <a:blip r:embed="rId2">
              <a:extLst>
                <a:ext uri="{28A0092B-C50C-407E-A947-70E740481C1C}">
                  <a14:useLocalDpi xmlns:a14="http://schemas.microsoft.com/office/drawing/2010/main" val="0"/>
                </a:ext>
              </a:extLst>
            </a:blip>
            <a:srcRect l="20734" t="4201" r="20178" b="4453"/>
            <a:stretch>
              <a:fillRect/>
            </a:stretch>
          </p:blipFill>
          <p:spPr bwMode="auto">
            <a:xfrm>
              <a:off x="6610160" y="2169150"/>
              <a:ext cx="1252936" cy="191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54" name="圆角矩形 14"/>
            <p:cNvSpPr>
              <a:spLocks noChangeArrowheads="1"/>
            </p:cNvSpPr>
            <p:nvPr/>
          </p:nvSpPr>
          <p:spPr bwMode="auto">
            <a:xfrm>
              <a:off x="817101" y="2366251"/>
              <a:ext cx="5673714" cy="151765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buClr>
                  <a:srgbClr val="FF0000"/>
                </a:buClr>
              </a:pPr>
              <a:r>
                <a:rPr kumimoji="1" lang="en-US" altLang="zh-CN" sz="2800" b="1">
                  <a:ea typeface="幼圆" panose="02010509060101010101" pitchFamily="49" charset="-122"/>
                  <a:cs typeface="Times New Roman" panose="02020603050405020304" pitchFamily="18" charset="0"/>
                </a:rPr>
                <a:t>1</a:t>
              </a:r>
              <a:r>
                <a:rPr kumimoji="1" lang="zh-CN" altLang="en-US" sz="2800" b="1">
                  <a:ea typeface="幼圆" panose="02010509060101010101" pitchFamily="49" charset="-122"/>
                  <a:cs typeface="Times New Roman" panose="02020603050405020304" pitchFamily="18" charset="0"/>
                </a:rPr>
                <a:t>度电 </a:t>
              </a:r>
              <a:r>
                <a:rPr kumimoji="1" lang="en-US" altLang="zh-CN" sz="2800" b="1">
                  <a:ea typeface="幼圆" panose="02010509060101010101" pitchFamily="49" charset="-122"/>
                  <a:cs typeface="Times New Roman" panose="02020603050405020304" pitchFamily="18" charset="0"/>
                </a:rPr>
                <a:t>= 1 </a:t>
              </a:r>
              <a:r>
                <a:rPr kumimoji="1" lang="en-US" altLang="zh-CN" sz="2800" b="1">
                  <a:solidFill>
                    <a:srgbClr val="FF0000"/>
                  </a:solidFill>
                  <a:ea typeface="幼圆" panose="02010509060101010101" pitchFamily="49" charset="-122"/>
                  <a:cs typeface="Times New Roman" panose="02020603050405020304" pitchFamily="18" charset="0"/>
                </a:rPr>
                <a:t>KW· h </a:t>
              </a:r>
              <a:r>
                <a:rPr kumimoji="1" lang="en-US" altLang="zh-CN" sz="2800" b="1">
                  <a:ea typeface="幼圆" panose="02010509060101010101" pitchFamily="49" charset="-122"/>
                  <a:cs typeface="Times New Roman" panose="02020603050405020304" pitchFamily="18" charset="0"/>
                </a:rPr>
                <a:t>= 3.6×10</a:t>
              </a:r>
              <a:r>
                <a:rPr kumimoji="1" lang="en-US" altLang="zh-CN" sz="2800" b="1" baseline="30000">
                  <a:ea typeface="幼圆" panose="02010509060101010101" pitchFamily="49" charset="-122"/>
                  <a:cs typeface="Times New Roman" panose="02020603050405020304" pitchFamily="18" charset="0"/>
                </a:rPr>
                <a:t>6</a:t>
              </a:r>
              <a:r>
                <a:rPr kumimoji="1" lang="en-US" altLang="zh-CN" sz="2800" b="1">
                  <a:ea typeface="幼圆" panose="02010509060101010101" pitchFamily="49" charset="-122"/>
                  <a:cs typeface="Times New Roman" panose="02020603050405020304" pitchFamily="18" charset="0"/>
                </a:rPr>
                <a:t> </a:t>
              </a:r>
              <a:r>
                <a:rPr kumimoji="1" lang="en-US" altLang="zh-CN" sz="2800" b="1">
                  <a:solidFill>
                    <a:srgbClr val="FF0000"/>
                  </a:solidFill>
                  <a:ea typeface="幼圆" panose="02010509060101010101" pitchFamily="49" charset="-122"/>
                  <a:cs typeface="Times New Roman" panose="02020603050405020304" pitchFamily="18" charset="0"/>
                </a:rPr>
                <a:t>J</a:t>
              </a:r>
              <a:r>
                <a:rPr kumimoji="1" lang="en-US" altLang="zh-CN" sz="2800" b="1">
                  <a:ea typeface="幼圆" panose="02010509060101010101" pitchFamily="49" charset="-122"/>
                  <a:cs typeface="Times New Roman" panose="02020603050405020304" pitchFamily="18" charset="0"/>
                </a:rPr>
                <a:t> </a:t>
              </a:r>
            </a:p>
            <a:p>
              <a:pPr>
                <a:lnSpc>
                  <a:spcPct val="150000"/>
                </a:lnSpc>
                <a:buClr>
                  <a:srgbClr val="FF0000"/>
                </a:buClr>
              </a:pPr>
              <a:r>
                <a:rPr kumimoji="1" lang="zh-CN" altLang="en-US" sz="2000" b="1">
                  <a:solidFill>
                    <a:srgbClr val="0033CC"/>
                  </a:solidFill>
                  <a:ea typeface="幼圆" panose="02010509060101010101" pitchFamily="49" charset="-122"/>
                  <a:cs typeface="Times New Roman" panose="02020603050405020304" pitchFamily="18" charset="0"/>
                </a:rPr>
                <a:t>千瓦时</a:t>
              </a:r>
              <a:r>
                <a:rPr kumimoji="1" lang="en-US" altLang="zh-CN" sz="2000" b="1">
                  <a:solidFill>
                    <a:srgbClr val="0033CC"/>
                  </a:solidFill>
                  <a:ea typeface="幼圆" panose="02010509060101010101" pitchFamily="49" charset="-122"/>
                  <a:cs typeface="Times New Roman" panose="02020603050405020304" pitchFamily="18" charset="0"/>
                </a:rPr>
                <a:t>(KW · h)</a:t>
              </a:r>
              <a:r>
                <a:rPr kumimoji="1" lang="zh-CN" altLang="en-US" sz="2000" b="1">
                  <a:ea typeface="幼圆" panose="02010509060101010101" pitchFamily="49" charset="-122"/>
                  <a:cs typeface="Times New Roman" panose="02020603050405020304" pitchFamily="18" charset="0"/>
                </a:rPr>
                <a:t>是</a:t>
              </a:r>
              <a:r>
                <a:rPr kumimoji="1" lang="zh-CN" altLang="en-US" sz="2000" b="1">
                  <a:solidFill>
                    <a:srgbClr val="0033CC"/>
                  </a:solidFill>
                  <a:ea typeface="幼圆" panose="02010509060101010101" pitchFamily="49" charset="-122"/>
                  <a:cs typeface="Times New Roman" panose="02020603050405020304" pitchFamily="18" charset="0"/>
                </a:rPr>
                <a:t>功</a:t>
              </a:r>
              <a:r>
                <a:rPr kumimoji="1" lang="zh-CN" altLang="en-US" sz="2000" b="1">
                  <a:ea typeface="幼圆" panose="02010509060101010101" pitchFamily="49" charset="-122"/>
                  <a:cs typeface="Times New Roman" panose="02020603050405020304" pitchFamily="18" charset="0"/>
                </a:rPr>
                <a:t>的单位，瓦</a:t>
              </a:r>
              <a:r>
                <a:rPr kumimoji="1" lang="en-US" altLang="zh-CN" sz="2000" b="1">
                  <a:ea typeface="幼圆" panose="02010509060101010101" pitchFamily="49" charset="-122"/>
                  <a:cs typeface="Times New Roman" panose="02020603050405020304" pitchFamily="18" charset="0"/>
                </a:rPr>
                <a:t>(W)</a:t>
              </a:r>
              <a:r>
                <a:rPr kumimoji="1" lang="zh-CN" altLang="en-US" sz="2000" b="1">
                  <a:ea typeface="幼圆" panose="02010509060101010101" pitchFamily="49" charset="-122"/>
                  <a:cs typeface="Times New Roman" panose="02020603050405020304" pitchFamily="18" charset="0"/>
                </a:rPr>
                <a:t>是</a:t>
              </a:r>
              <a:r>
                <a:rPr kumimoji="1" lang="zh-CN" altLang="en-US" sz="2000" b="1">
                  <a:solidFill>
                    <a:srgbClr val="0033CC"/>
                  </a:solidFill>
                  <a:ea typeface="幼圆" panose="02010509060101010101" pitchFamily="49" charset="-122"/>
                  <a:cs typeface="Times New Roman" panose="02020603050405020304" pitchFamily="18" charset="0"/>
                </a:rPr>
                <a:t>功率</a:t>
              </a:r>
              <a:r>
                <a:rPr kumimoji="1" lang="zh-CN" altLang="en-US" sz="2000" b="1">
                  <a:ea typeface="幼圆" panose="02010509060101010101" pitchFamily="49" charset="-122"/>
                  <a:cs typeface="Times New Roman" panose="02020603050405020304" pitchFamily="18" charset="0"/>
                </a:rPr>
                <a:t>单位。</a:t>
              </a:r>
              <a:endParaRPr kumimoji="1" lang="en-US" altLang="zh-CN" sz="2000" b="1">
                <a:ea typeface="幼圆" panose="02010509060101010101" pitchFamily="49" charset="-122"/>
                <a:cs typeface="Times New Roman" panose="02020603050405020304" pitchFamily="18" charset="0"/>
              </a:endParaRPr>
            </a:p>
            <a:p>
              <a:pPr>
                <a:lnSpc>
                  <a:spcPct val="150000"/>
                </a:lnSpc>
                <a:buClr>
                  <a:srgbClr val="FF0000"/>
                </a:buClr>
              </a:pPr>
              <a:r>
                <a:rPr kumimoji="1" lang="en-US" altLang="zh-CN" sz="2000" b="1">
                  <a:solidFill>
                    <a:srgbClr val="FF0000"/>
                  </a:solidFill>
                  <a:ea typeface="幼圆" panose="02010509060101010101" pitchFamily="49" charset="-122"/>
                  <a:cs typeface="Times New Roman" panose="02020603050405020304" pitchFamily="18" charset="0"/>
                </a:rPr>
                <a:t>1</a:t>
              </a:r>
              <a:r>
                <a:rPr kumimoji="1" lang="zh-CN" altLang="en-US" sz="2000" b="1">
                  <a:solidFill>
                    <a:srgbClr val="FF0000"/>
                  </a:solidFill>
                  <a:ea typeface="幼圆" panose="02010509060101010101" pitchFamily="49" charset="-122"/>
                  <a:cs typeface="Times New Roman" panose="02020603050405020304" pitchFamily="18" charset="0"/>
                </a:rPr>
                <a:t>度电可使</a:t>
              </a:r>
              <a:r>
                <a:rPr kumimoji="1" lang="en-US" altLang="zh-CN" sz="2000" b="1">
                  <a:solidFill>
                    <a:srgbClr val="FF0000"/>
                  </a:solidFill>
                  <a:ea typeface="幼圆" panose="02010509060101010101" pitchFamily="49" charset="-122"/>
                  <a:cs typeface="Times New Roman" panose="02020603050405020304" pitchFamily="18" charset="0"/>
                </a:rPr>
                <a:t>1KW</a:t>
              </a:r>
              <a:r>
                <a:rPr kumimoji="1" lang="zh-CN" altLang="en-US" sz="2000" b="1">
                  <a:solidFill>
                    <a:srgbClr val="FF0000"/>
                  </a:solidFill>
                  <a:ea typeface="幼圆" panose="02010509060101010101" pitchFamily="49" charset="-122"/>
                  <a:cs typeface="Times New Roman" panose="02020603050405020304" pitchFamily="18" charset="0"/>
                </a:rPr>
                <a:t>的灯泡点亮</a:t>
              </a:r>
              <a:r>
                <a:rPr kumimoji="1" lang="en-US" altLang="zh-CN" sz="2000" b="1">
                  <a:solidFill>
                    <a:srgbClr val="FF0000"/>
                  </a:solidFill>
                  <a:ea typeface="幼圆" panose="02010509060101010101" pitchFamily="49" charset="-122"/>
                  <a:cs typeface="Times New Roman" panose="02020603050405020304" pitchFamily="18" charset="0"/>
                </a:rPr>
                <a:t>1</a:t>
              </a:r>
              <a:r>
                <a:rPr kumimoji="1" lang="zh-CN" altLang="en-US" sz="2000" b="1">
                  <a:solidFill>
                    <a:srgbClr val="FF0000"/>
                  </a:solidFill>
                  <a:ea typeface="幼圆" panose="02010509060101010101" pitchFamily="49" charset="-122"/>
                  <a:cs typeface="Times New Roman" panose="02020603050405020304" pitchFamily="18" charset="0"/>
                </a:rPr>
                <a:t>个小时。</a:t>
              </a:r>
              <a:endParaRPr kumimoji="1" lang="en-US" altLang="zh-CN" sz="2000" b="1">
                <a:solidFill>
                  <a:srgbClr val="FF0000"/>
                </a:solidFill>
                <a:ea typeface="幼圆" panose="02010509060101010101" pitchFamily="49" charset="-122"/>
                <a:cs typeface="Times New Roman" panose="02020603050405020304" pitchFamily="18" charset="0"/>
              </a:endParaRPr>
            </a:p>
          </p:txBody>
        </p:sp>
      </p:grpSp>
      <p:grpSp>
        <p:nvGrpSpPr>
          <p:cNvPr id="16" name="组合 15"/>
          <p:cNvGrpSpPr>
            <a:grpSpLocks/>
          </p:cNvGrpSpPr>
          <p:nvPr/>
        </p:nvGrpSpPr>
        <p:grpSpPr bwMode="auto">
          <a:xfrm>
            <a:off x="715963" y="4210050"/>
            <a:ext cx="7872412" cy="1879600"/>
            <a:chOff x="512067" y="4256956"/>
            <a:chExt cx="7871814" cy="1879910"/>
          </a:xfrm>
        </p:grpSpPr>
        <p:sp>
          <p:nvSpPr>
            <p:cNvPr id="17" name="圆角矩形 14"/>
            <p:cNvSpPr>
              <a:spLocks noChangeArrowheads="1"/>
            </p:cNvSpPr>
            <p:nvPr/>
          </p:nvSpPr>
          <p:spPr bwMode="auto">
            <a:xfrm>
              <a:off x="512067" y="4725346"/>
              <a:ext cx="7871814" cy="1411520"/>
            </a:xfrm>
            <a:prstGeom prst="roundRect">
              <a:avLst>
                <a:gd name="adj" fmla="val 16667"/>
              </a:avLst>
            </a:prstGeom>
            <a:noFill/>
            <a:ln w="12700">
              <a:solidFill>
                <a:srgbClr val="FF0000"/>
              </a:solidFill>
            </a:ln>
          </p:spPr>
          <p:txBody>
            <a:bodyPr anchor="ctr"/>
            <a:lstStyle>
              <a:lvl1pPr marL="342900" indent="-3429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buClr>
                  <a:srgbClr val="FF0000"/>
                </a:buClr>
                <a:buFont typeface="Wingdings" panose="05000000000000000000" pitchFamily="2" charset="2"/>
                <a:buChar char="u"/>
                <a:defRPr/>
              </a:pPr>
              <a:r>
                <a:rPr kumimoji="1" lang="zh-CN" altLang="en-US" sz="2000" b="1" dirty="0" smtClean="0">
                  <a:solidFill>
                    <a:srgbClr val="0033CC"/>
                  </a:solidFill>
                  <a:ea typeface="幼圆" panose="02010509060101010101" pitchFamily="49" charset="-122"/>
                  <a:cs typeface="Times New Roman" panose="02020603050405020304" pitchFamily="18" charset="0"/>
                </a:rPr>
                <a:t>假设一台笔记本电脑的功率为</a:t>
              </a:r>
              <a:r>
                <a:rPr kumimoji="1" lang="en-US" altLang="zh-CN" sz="2000" b="1" dirty="0" smtClean="0">
                  <a:solidFill>
                    <a:srgbClr val="0033CC"/>
                  </a:solidFill>
                  <a:ea typeface="幼圆" panose="02010509060101010101" pitchFamily="49" charset="-122"/>
                  <a:cs typeface="Times New Roman" panose="02020603050405020304" pitchFamily="18" charset="0"/>
                </a:rPr>
                <a:t>50W</a:t>
              </a:r>
              <a:r>
                <a:rPr kumimoji="1" lang="zh-CN" altLang="en-US" sz="2000" b="1" dirty="0" smtClean="0">
                  <a:solidFill>
                    <a:srgbClr val="0033CC"/>
                  </a:solidFill>
                  <a:ea typeface="幼圆" panose="02010509060101010101" pitchFamily="49" charset="-122"/>
                  <a:cs typeface="Times New Roman" panose="02020603050405020304" pitchFamily="18" charset="0"/>
                </a:rPr>
                <a:t>，电价为</a:t>
              </a:r>
              <a:r>
                <a:rPr kumimoji="1" lang="en-US" altLang="zh-CN" sz="2000" b="1" dirty="0" smtClean="0">
                  <a:solidFill>
                    <a:srgbClr val="0033CC"/>
                  </a:solidFill>
                  <a:ea typeface="幼圆" panose="02010509060101010101" pitchFamily="49" charset="-122"/>
                  <a:cs typeface="Times New Roman" panose="02020603050405020304" pitchFamily="18" charset="0"/>
                </a:rPr>
                <a:t>1</a:t>
              </a:r>
              <a:r>
                <a:rPr kumimoji="1" lang="zh-CN" altLang="en-US" sz="2000" b="1" dirty="0" smtClean="0">
                  <a:solidFill>
                    <a:srgbClr val="0033CC"/>
                  </a:solidFill>
                  <a:ea typeface="幼圆" panose="02010509060101010101" pitchFamily="49" charset="-122"/>
                  <a:cs typeface="Times New Roman" panose="02020603050405020304" pitchFamily="18" charset="0"/>
                </a:rPr>
                <a:t>元</a:t>
              </a:r>
              <a:r>
                <a:rPr kumimoji="1" lang="en-US" altLang="zh-CN" sz="2000" b="1" dirty="0" smtClean="0">
                  <a:solidFill>
                    <a:srgbClr val="0033CC"/>
                  </a:solidFill>
                  <a:ea typeface="幼圆" panose="02010509060101010101" pitchFamily="49" charset="-122"/>
                  <a:cs typeface="Times New Roman" panose="02020603050405020304" pitchFamily="18" charset="0"/>
                </a:rPr>
                <a:t>/</a:t>
              </a:r>
              <a:r>
                <a:rPr kumimoji="1" lang="zh-CN" altLang="en-US" sz="2000" b="1" dirty="0" smtClean="0">
                  <a:solidFill>
                    <a:srgbClr val="0033CC"/>
                  </a:solidFill>
                  <a:ea typeface="幼圆" panose="02010509060101010101" pitchFamily="49" charset="-122"/>
                  <a:cs typeface="Times New Roman" panose="02020603050405020304" pitchFamily="18" charset="0"/>
                </a:rPr>
                <a:t>千瓦时，</a:t>
              </a:r>
              <a:endParaRPr kumimoji="1" lang="en-US" altLang="zh-CN" sz="2000" b="1" dirty="0" smtClean="0">
                <a:solidFill>
                  <a:srgbClr val="0033CC"/>
                </a:solidFill>
                <a:ea typeface="幼圆" panose="02010509060101010101" pitchFamily="49" charset="-122"/>
                <a:cs typeface="Times New Roman" panose="02020603050405020304" pitchFamily="18" charset="0"/>
              </a:endParaRPr>
            </a:p>
            <a:p>
              <a:pPr marL="0" indent="0">
                <a:lnSpc>
                  <a:spcPct val="150000"/>
                </a:lnSpc>
                <a:buClr>
                  <a:srgbClr val="FF0000"/>
                </a:buClr>
                <a:defRPr/>
              </a:pPr>
              <a:r>
                <a:rPr kumimoji="1" lang="en-US" altLang="zh-CN" sz="2000" b="1" dirty="0">
                  <a:solidFill>
                    <a:srgbClr val="0033CC"/>
                  </a:solidFill>
                  <a:ea typeface="幼圆" panose="02010509060101010101" pitchFamily="49" charset="-122"/>
                  <a:cs typeface="Times New Roman" panose="02020603050405020304" pitchFamily="18" charset="0"/>
                </a:rPr>
                <a:t> </a:t>
              </a:r>
              <a:r>
                <a:rPr kumimoji="1" lang="en-US" altLang="zh-CN" sz="2000" b="1" dirty="0" smtClean="0">
                  <a:solidFill>
                    <a:srgbClr val="0033CC"/>
                  </a:solidFill>
                  <a:ea typeface="幼圆" panose="02010509060101010101" pitchFamily="49" charset="-122"/>
                  <a:cs typeface="Times New Roman" panose="02020603050405020304" pitchFamily="18" charset="0"/>
                </a:rPr>
                <a:t>     </a:t>
              </a:r>
              <a:r>
                <a:rPr kumimoji="1" lang="zh-CN" altLang="en-US" sz="2000" b="1" dirty="0" smtClean="0">
                  <a:solidFill>
                    <a:srgbClr val="0033CC"/>
                  </a:solidFill>
                  <a:ea typeface="幼圆" panose="02010509060101010101" pitchFamily="49" charset="-122"/>
                  <a:cs typeface="Times New Roman" panose="02020603050405020304" pitchFamily="18" charset="0"/>
                </a:rPr>
                <a:t>该笔记本开一个小时，要花多少电费？</a:t>
              </a:r>
              <a:endParaRPr kumimoji="1" lang="en-US" altLang="zh-CN" sz="2000" b="1" dirty="0" smtClean="0">
                <a:solidFill>
                  <a:srgbClr val="0033CC"/>
                </a:solidFill>
                <a:ea typeface="幼圆" panose="02010509060101010101" pitchFamily="49" charset="-122"/>
                <a:cs typeface="Times New Roman" panose="02020603050405020304" pitchFamily="18" charset="0"/>
              </a:endParaRPr>
            </a:p>
          </p:txBody>
        </p:sp>
        <p:sp>
          <p:nvSpPr>
            <p:cNvPr id="108551" name="矩形 17"/>
            <p:cNvSpPr>
              <a:spLocks noChangeArrowheads="1"/>
            </p:cNvSpPr>
            <p:nvPr/>
          </p:nvSpPr>
          <p:spPr bwMode="auto">
            <a:xfrm>
              <a:off x="3779912" y="4256956"/>
              <a:ext cx="1266693" cy="7386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buClr>
                  <a:srgbClr val="FF0000"/>
                </a:buClr>
              </a:pPr>
              <a:r>
                <a:rPr kumimoji="1" lang="zh-CN" altLang="en-US" sz="2800" b="1">
                  <a:solidFill>
                    <a:srgbClr val="FF0000"/>
                  </a:solidFill>
                  <a:ea typeface="幼圆" panose="02010509060101010101" pitchFamily="49" charset="-122"/>
                  <a:cs typeface="Times New Roman" panose="02020603050405020304" pitchFamily="18" charset="0"/>
                </a:rPr>
                <a:t>思考题</a:t>
              </a:r>
              <a:endParaRPr kumimoji="1" lang="en-US" altLang="zh-CN" sz="2800" b="1">
                <a:solidFill>
                  <a:srgbClr val="FF0000"/>
                </a:solidFill>
                <a:ea typeface="幼圆" panose="02010509060101010101" pitchFamily="49" charset="-122"/>
                <a:cs typeface="Times New Roman" panose="02020603050405020304" pitchFamily="18" charset="0"/>
              </a:endParaRPr>
            </a:p>
          </p:txBody>
        </p:sp>
      </p:gr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circle(in)">
                                      <p:cBhvr>
                                        <p:cTn id="12"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ext Box 10"/>
          <p:cNvSpPr txBox="1">
            <a:spLocks noChangeArrowheads="1"/>
          </p:cNvSpPr>
          <p:nvPr/>
        </p:nvSpPr>
        <p:spPr bwMode="auto">
          <a:xfrm>
            <a:off x="415925" y="152400"/>
            <a:ext cx="60610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zh-CN" altLang="en-US" sz="2800" b="1">
                <a:solidFill>
                  <a:srgbClr val="FF0000"/>
                </a:solidFill>
                <a:ea typeface="幼圆" panose="02010509060101010101" pitchFamily="49" charset="-122"/>
                <a:cs typeface="Times New Roman" panose="02020603050405020304" pitchFamily="18" charset="0"/>
              </a:rPr>
              <a:t>可逆过程的功及</a:t>
            </a:r>
            <a:r>
              <a:rPr lang="zh-CN" altLang="en-US" sz="2800" b="1">
                <a:solidFill>
                  <a:srgbClr val="0033CC"/>
                </a:solidFill>
                <a:ea typeface="幼圆" panose="02010509060101010101" pitchFamily="49" charset="-122"/>
                <a:cs typeface="Times New Roman" panose="02020603050405020304" pitchFamily="18" charset="0"/>
              </a:rPr>
              <a:t>示功图 </a:t>
            </a:r>
            <a:r>
              <a:rPr lang="en-US" altLang="zh-CN" sz="2400" b="1">
                <a:solidFill>
                  <a:srgbClr val="0033CC"/>
                </a:solidFill>
                <a:ea typeface="幼圆" panose="02010509060101010101" pitchFamily="49" charset="-122"/>
                <a:cs typeface="Times New Roman" panose="02020603050405020304" pitchFamily="18" charset="0"/>
              </a:rPr>
              <a:t>(</a:t>
            </a:r>
            <a:r>
              <a:rPr lang="en-US" altLang="zh-CN" sz="2400" b="1" i="1">
                <a:solidFill>
                  <a:srgbClr val="0033CC"/>
                </a:solidFill>
                <a:ea typeface="幼圆" panose="02010509060101010101" pitchFamily="49" charset="-122"/>
                <a:cs typeface="Times New Roman" panose="02020603050405020304" pitchFamily="18" charset="0"/>
              </a:rPr>
              <a:t>p-v</a:t>
            </a:r>
            <a:r>
              <a:rPr lang="zh-CN" altLang="en-US" sz="2400" b="1">
                <a:solidFill>
                  <a:srgbClr val="0033CC"/>
                </a:solidFill>
                <a:ea typeface="幼圆" panose="02010509060101010101" pitchFamily="49" charset="-122"/>
                <a:cs typeface="Times New Roman" panose="02020603050405020304" pitchFamily="18" charset="0"/>
              </a:rPr>
              <a:t>图，压容图</a:t>
            </a:r>
            <a:r>
              <a:rPr lang="en-US" altLang="zh-CN" sz="2400" b="1">
                <a:solidFill>
                  <a:srgbClr val="0033CC"/>
                </a:solidFill>
                <a:ea typeface="幼圆" panose="02010509060101010101" pitchFamily="49" charset="-122"/>
                <a:cs typeface="Times New Roman" panose="02020603050405020304" pitchFamily="18" charset="0"/>
              </a:rPr>
              <a:t>)</a:t>
            </a:r>
            <a:endParaRPr lang="zh-CN" altLang="en-US" sz="2400" b="1">
              <a:solidFill>
                <a:srgbClr val="0033CC"/>
              </a:solidFill>
              <a:ea typeface="幼圆" panose="02010509060101010101" pitchFamily="49" charset="-122"/>
              <a:cs typeface="Times New Roman" panose="02020603050405020304" pitchFamily="18" charset="0"/>
            </a:endParaRPr>
          </a:p>
        </p:txBody>
      </p:sp>
      <p:sp>
        <p:nvSpPr>
          <p:cNvPr id="12" name="圆角矩形 14"/>
          <p:cNvSpPr>
            <a:spLocks noChangeArrowheads="1"/>
          </p:cNvSpPr>
          <p:nvPr/>
        </p:nvSpPr>
        <p:spPr bwMode="auto">
          <a:xfrm>
            <a:off x="4257675" y="604838"/>
            <a:ext cx="4797425" cy="5391150"/>
          </a:xfrm>
          <a:prstGeom prst="roundRect">
            <a:avLst>
              <a:gd name="adj" fmla="val 16667"/>
            </a:avLst>
          </a:prstGeom>
          <a:noFill/>
          <a:ln w="12700">
            <a:noFill/>
          </a:ln>
        </p:spPr>
        <p:txBody>
          <a:bodyPr/>
          <a:lstStyle>
            <a:lvl1pPr marL="342900" indent="-3429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30000"/>
              </a:lnSpc>
              <a:buClr>
                <a:srgbClr val="FF0000"/>
              </a:buClr>
              <a:buFont typeface="Wingdings" panose="05000000000000000000" pitchFamily="2" charset="2"/>
              <a:buChar char="u"/>
              <a:defRPr/>
            </a:pPr>
            <a:r>
              <a:rPr kumimoji="1" lang="zh-CN" altLang="en-US" sz="2000" b="1" dirty="0" smtClean="0">
                <a:ea typeface="幼圆" panose="02010509060101010101" pitchFamily="49" charset="-122"/>
                <a:cs typeface="Times New Roman" panose="02020603050405020304" pitchFamily="18" charset="0"/>
              </a:rPr>
              <a:t>质量为</a:t>
            </a:r>
            <a:r>
              <a:rPr kumimoji="1" lang="en-US" altLang="zh-CN" sz="2000" b="1" dirty="0" smtClean="0">
                <a:ea typeface="幼圆" panose="02010509060101010101" pitchFamily="49" charset="-122"/>
                <a:cs typeface="Times New Roman" panose="02020603050405020304" pitchFamily="18" charset="0"/>
              </a:rPr>
              <a:t>m</a:t>
            </a:r>
            <a:r>
              <a:rPr kumimoji="1" lang="zh-CN" altLang="en-US" sz="2000" b="1" dirty="0" smtClean="0">
                <a:ea typeface="幼圆" panose="02010509060101010101" pitchFamily="49" charset="-122"/>
                <a:cs typeface="Times New Roman" panose="02020603050405020304" pitchFamily="18" charset="0"/>
              </a:rPr>
              <a:t>的气体工质在气缸中可逆膨胀，工质施加在活塞上的力</a:t>
            </a:r>
            <a:r>
              <a:rPr kumimoji="1" lang="en-US" altLang="zh-CN" sz="2000" b="1" dirty="0" smtClean="0">
                <a:ea typeface="幼圆" panose="02010509060101010101" pitchFamily="49" charset="-122"/>
                <a:cs typeface="Times New Roman" panose="02020603050405020304" pitchFamily="18" charset="0"/>
              </a:rPr>
              <a:t>F</a:t>
            </a:r>
            <a:r>
              <a:rPr kumimoji="1" lang="zh-CN" altLang="en-US" sz="2000" b="1" dirty="0" smtClean="0">
                <a:ea typeface="幼圆" panose="02010509060101010101" pitchFamily="49" charset="-122"/>
                <a:cs typeface="Times New Roman" panose="02020603050405020304" pitchFamily="18" charset="0"/>
              </a:rPr>
              <a:t>与外界作用在活塞上的各种反力的总和随时之相差一个无限小量。</a:t>
            </a:r>
            <a:endParaRPr kumimoji="1" lang="en-US" altLang="zh-CN" sz="2000" b="1" dirty="0" smtClean="0">
              <a:ea typeface="幼圆" panose="02010509060101010101" pitchFamily="49" charset="-122"/>
              <a:cs typeface="Times New Roman" panose="02020603050405020304" pitchFamily="18" charset="0"/>
            </a:endParaRPr>
          </a:p>
          <a:p>
            <a:pPr>
              <a:lnSpc>
                <a:spcPct val="130000"/>
              </a:lnSpc>
              <a:buClr>
                <a:srgbClr val="FF0000"/>
              </a:buClr>
              <a:buFont typeface="Wingdings" panose="05000000000000000000" pitchFamily="2" charset="2"/>
              <a:buChar char="u"/>
              <a:defRPr/>
            </a:pPr>
            <a:r>
              <a:rPr kumimoji="1" lang="en-US" altLang="zh-CN" sz="2000" b="1" dirty="0">
                <a:ea typeface="幼圆" panose="02010509060101010101" pitchFamily="49" charset="-122"/>
                <a:cs typeface="Times New Roman" panose="02020603050405020304" pitchFamily="18" charset="0"/>
              </a:rPr>
              <a:t> </a:t>
            </a:r>
            <a:r>
              <a:rPr kumimoji="1" lang="zh-CN" altLang="en-US" sz="2000" b="1" dirty="0" smtClean="0">
                <a:ea typeface="幼圆" panose="02010509060101010101" pitchFamily="49" charset="-122"/>
                <a:cs typeface="Times New Roman" panose="02020603050405020304" pitchFamily="18" charset="0"/>
              </a:rPr>
              <a:t>工质推动活塞移动距离</a:t>
            </a:r>
            <a:r>
              <a:rPr kumimoji="1" lang="en-US" altLang="zh-CN" sz="2000" b="1" dirty="0" smtClean="0">
                <a:solidFill>
                  <a:srgbClr val="0033CC"/>
                </a:solidFill>
                <a:ea typeface="幼圆" panose="02010509060101010101" pitchFamily="49" charset="-122"/>
                <a:cs typeface="Times New Roman" panose="02020603050405020304" pitchFamily="18" charset="0"/>
              </a:rPr>
              <a:t>dx</a:t>
            </a:r>
            <a:r>
              <a:rPr kumimoji="1" lang="zh-CN" altLang="en-US" sz="2000" b="1" dirty="0" smtClean="0">
                <a:ea typeface="幼圆" panose="02010509060101010101" pitchFamily="49" charset="-122"/>
                <a:cs typeface="Times New Roman" panose="02020603050405020304" pitchFamily="18" charset="0"/>
              </a:rPr>
              <a:t>时，反抗斥力所做的</a:t>
            </a:r>
            <a:r>
              <a:rPr kumimoji="1" lang="zh-CN" altLang="en-US" sz="2000" b="1" dirty="0" smtClean="0">
                <a:solidFill>
                  <a:srgbClr val="0033CC"/>
                </a:solidFill>
                <a:ea typeface="幼圆" panose="02010509060101010101" pitchFamily="49" charset="-122"/>
                <a:cs typeface="Times New Roman" panose="02020603050405020304" pitchFamily="18" charset="0"/>
              </a:rPr>
              <a:t>膨胀功</a:t>
            </a:r>
            <a:r>
              <a:rPr kumimoji="1" lang="zh-CN" altLang="en-US" sz="2000" b="1" dirty="0" smtClean="0">
                <a:ea typeface="幼圆" panose="02010509060101010101" pitchFamily="49" charset="-122"/>
                <a:cs typeface="Times New Roman" panose="02020603050405020304" pitchFamily="18" charset="0"/>
              </a:rPr>
              <a:t>为：</a:t>
            </a:r>
            <a:endParaRPr kumimoji="1" lang="en-US" altLang="zh-CN" sz="2000" b="1" dirty="0" smtClean="0">
              <a:ea typeface="幼圆" panose="02010509060101010101" pitchFamily="49" charset="-122"/>
              <a:cs typeface="Times New Roman" panose="02020603050405020304" pitchFamily="18" charset="0"/>
            </a:endParaRPr>
          </a:p>
          <a:p>
            <a:pPr>
              <a:lnSpc>
                <a:spcPct val="130000"/>
              </a:lnSpc>
              <a:buClr>
                <a:srgbClr val="FF0000"/>
              </a:buClr>
              <a:buFont typeface="Wingdings" panose="05000000000000000000" pitchFamily="2" charset="2"/>
              <a:buChar char="u"/>
              <a:defRPr/>
            </a:pPr>
            <a:endParaRPr kumimoji="1" lang="en-US" altLang="zh-CN" sz="2000" b="1" dirty="0" smtClean="0">
              <a:ea typeface="幼圆" panose="02010509060101010101" pitchFamily="49" charset="-122"/>
              <a:cs typeface="Times New Roman" panose="02020603050405020304" pitchFamily="18" charset="0"/>
            </a:endParaRPr>
          </a:p>
          <a:p>
            <a:pPr marL="0" indent="0">
              <a:lnSpc>
                <a:spcPct val="150000"/>
              </a:lnSpc>
              <a:buClr>
                <a:srgbClr val="FF0000"/>
              </a:buClr>
              <a:defRPr/>
            </a:pPr>
            <a:r>
              <a:rPr kumimoji="1" lang="en-US" altLang="zh-CN" sz="2000" b="1" dirty="0">
                <a:ea typeface="幼圆" panose="02010509060101010101" pitchFamily="49" charset="-122"/>
                <a:cs typeface="Times New Roman" panose="02020603050405020304" pitchFamily="18" charset="0"/>
              </a:rPr>
              <a:t> </a:t>
            </a:r>
            <a:r>
              <a:rPr kumimoji="1" lang="en-US" altLang="zh-CN" sz="2000" b="1" dirty="0" smtClean="0">
                <a:ea typeface="幼圆" panose="02010509060101010101" pitchFamily="49" charset="-122"/>
                <a:cs typeface="Times New Roman" panose="02020603050405020304" pitchFamily="18" charset="0"/>
              </a:rPr>
              <a:t> </a:t>
            </a:r>
            <a:endParaRPr kumimoji="1" lang="en-US" altLang="zh-CN" sz="2000" b="1" dirty="0">
              <a:ea typeface="幼圆" panose="02010509060101010101" pitchFamily="49" charset="-122"/>
              <a:cs typeface="Times New Roman" panose="02020603050405020304" pitchFamily="18" charset="0"/>
            </a:endParaRPr>
          </a:p>
          <a:p>
            <a:pPr>
              <a:lnSpc>
                <a:spcPct val="150000"/>
              </a:lnSpc>
              <a:buClr>
                <a:srgbClr val="FF0000"/>
              </a:buClr>
              <a:buFont typeface="Wingdings" panose="05000000000000000000" pitchFamily="2" charset="2"/>
              <a:buChar char="u"/>
              <a:defRPr/>
            </a:pPr>
            <a:r>
              <a:rPr kumimoji="1" lang="zh-CN" altLang="en-US" sz="2000" b="1" dirty="0" smtClean="0">
                <a:ea typeface="幼圆" panose="02010509060101010101" pitchFamily="49" charset="-122"/>
                <a:cs typeface="Times New Roman" panose="02020603050405020304" pitchFamily="18" charset="0"/>
              </a:rPr>
              <a:t>工质从状态</a:t>
            </a:r>
            <a:r>
              <a:rPr kumimoji="1" lang="en-US" altLang="zh-CN" sz="2000" b="1" dirty="0" smtClean="0">
                <a:ea typeface="幼圆" panose="02010509060101010101" pitchFamily="49" charset="-122"/>
                <a:cs typeface="Times New Roman" panose="02020603050405020304" pitchFamily="18" charset="0"/>
              </a:rPr>
              <a:t>1</a:t>
            </a:r>
            <a:r>
              <a:rPr kumimoji="1" lang="zh-CN" altLang="en-US" sz="2000" b="1" dirty="0" smtClean="0">
                <a:ea typeface="幼圆" panose="02010509060101010101" pitchFamily="49" charset="-122"/>
                <a:cs typeface="Times New Roman" panose="02020603050405020304" pitchFamily="18" charset="0"/>
              </a:rPr>
              <a:t>到状态</a:t>
            </a:r>
            <a:r>
              <a:rPr kumimoji="1" lang="en-US" altLang="zh-CN" sz="2000" b="1" dirty="0" smtClean="0">
                <a:ea typeface="幼圆" panose="02010509060101010101" pitchFamily="49" charset="-122"/>
                <a:cs typeface="Times New Roman" panose="02020603050405020304" pitchFamily="18" charset="0"/>
              </a:rPr>
              <a:t>2</a:t>
            </a:r>
            <a:r>
              <a:rPr kumimoji="1" lang="zh-CN" altLang="en-US" sz="2000" b="1" dirty="0" smtClean="0">
                <a:ea typeface="幼圆" panose="02010509060101010101" pitchFamily="49" charset="-122"/>
                <a:cs typeface="Times New Roman" panose="02020603050405020304" pitchFamily="18" charset="0"/>
              </a:rPr>
              <a:t>的膨胀过程中，所做的</a:t>
            </a:r>
            <a:r>
              <a:rPr kumimoji="1" lang="zh-CN" altLang="en-US" sz="2000" b="1" dirty="0" smtClean="0">
                <a:solidFill>
                  <a:srgbClr val="0033CC"/>
                </a:solidFill>
                <a:ea typeface="幼圆" panose="02010509060101010101" pitchFamily="49" charset="-122"/>
                <a:cs typeface="Times New Roman" panose="02020603050405020304" pitchFamily="18" charset="0"/>
              </a:rPr>
              <a:t>膨胀功</a:t>
            </a:r>
            <a:r>
              <a:rPr kumimoji="1" lang="zh-CN" altLang="en-US" sz="2000" b="1" dirty="0" smtClean="0">
                <a:ea typeface="幼圆" panose="02010509060101010101" pitchFamily="49" charset="-122"/>
                <a:cs typeface="Times New Roman" panose="02020603050405020304" pitchFamily="18" charset="0"/>
              </a:rPr>
              <a:t>为：</a:t>
            </a:r>
            <a:endParaRPr kumimoji="1" lang="en-US" altLang="zh-CN" sz="2000" b="1" dirty="0" smtClean="0">
              <a:ea typeface="幼圆" panose="02010509060101010101" pitchFamily="49" charset="-122"/>
              <a:cs typeface="Times New Roman" panose="02020603050405020304" pitchFamily="18" charset="0"/>
            </a:endParaRPr>
          </a:p>
          <a:p>
            <a:pPr>
              <a:lnSpc>
                <a:spcPct val="150000"/>
              </a:lnSpc>
              <a:buClr>
                <a:srgbClr val="FF0000"/>
              </a:buClr>
              <a:buFont typeface="Wingdings" panose="05000000000000000000" pitchFamily="2" charset="2"/>
              <a:buChar char="u"/>
              <a:defRPr/>
            </a:pPr>
            <a:endParaRPr kumimoji="1" lang="en-US" altLang="zh-CN" sz="2000" b="1" dirty="0">
              <a:ea typeface="幼圆" panose="02010509060101010101" pitchFamily="49" charset="-122"/>
              <a:cs typeface="Times New Roman" panose="02020603050405020304" pitchFamily="18" charset="0"/>
            </a:endParaRPr>
          </a:p>
          <a:p>
            <a:pPr>
              <a:buClr>
                <a:srgbClr val="FF0000"/>
              </a:buClr>
              <a:buFont typeface="Wingdings" panose="05000000000000000000" pitchFamily="2" charset="2"/>
              <a:buChar char="u"/>
              <a:defRPr/>
            </a:pPr>
            <a:endParaRPr kumimoji="1" lang="en-US" altLang="zh-CN" sz="2000" b="1" dirty="0" smtClean="0">
              <a:ea typeface="幼圆" panose="02010509060101010101" pitchFamily="49" charset="-122"/>
              <a:cs typeface="Times New Roman" panose="02020603050405020304" pitchFamily="18" charset="0"/>
            </a:endParaRPr>
          </a:p>
          <a:p>
            <a:pPr>
              <a:lnSpc>
                <a:spcPct val="150000"/>
              </a:lnSpc>
              <a:buClr>
                <a:srgbClr val="FF0000"/>
              </a:buClr>
              <a:buFont typeface="Wingdings" panose="05000000000000000000" pitchFamily="2" charset="2"/>
              <a:buChar char="u"/>
              <a:defRPr/>
            </a:pPr>
            <a:r>
              <a:rPr kumimoji="1" lang="zh-CN" altLang="en-US" sz="2000" b="1" dirty="0" smtClean="0">
                <a:ea typeface="幼圆" panose="02010509060101010101" pitchFamily="49" charset="-122"/>
                <a:cs typeface="Times New Roman" panose="02020603050405020304" pitchFamily="18" charset="0"/>
              </a:rPr>
              <a:t>以过程线下方面积</a:t>
            </a:r>
            <a:r>
              <a:rPr kumimoji="1" lang="en-US" altLang="zh-CN" sz="2000" b="1" dirty="0" smtClean="0">
                <a:solidFill>
                  <a:srgbClr val="0033CC"/>
                </a:solidFill>
                <a:ea typeface="幼圆" panose="02010509060101010101" pitchFamily="49" charset="-122"/>
                <a:cs typeface="Times New Roman" panose="02020603050405020304" pitchFamily="18" charset="0"/>
              </a:rPr>
              <a:t>1-2-n-m-1</a:t>
            </a:r>
            <a:r>
              <a:rPr kumimoji="1" lang="zh-CN" altLang="en-US" sz="2000" b="1" dirty="0" smtClean="0">
                <a:ea typeface="幼圆" panose="02010509060101010101" pitchFamily="49" charset="-122"/>
                <a:cs typeface="Times New Roman" panose="02020603050405020304" pitchFamily="18" charset="0"/>
              </a:rPr>
              <a:t>表示</a:t>
            </a:r>
            <a:endParaRPr kumimoji="1" lang="en-US" altLang="zh-CN" sz="2000" b="1" dirty="0">
              <a:ea typeface="幼圆" panose="02010509060101010101" pitchFamily="49" charset="-122"/>
              <a:cs typeface="Times New Roman" panose="02020603050405020304" pitchFamily="18" charset="0"/>
            </a:endParaRPr>
          </a:p>
        </p:txBody>
      </p:sp>
      <p:grpSp>
        <p:nvGrpSpPr>
          <p:cNvPr id="109572" name="组合 2"/>
          <p:cNvGrpSpPr>
            <a:grpSpLocks/>
          </p:cNvGrpSpPr>
          <p:nvPr/>
        </p:nvGrpSpPr>
        <p:grpSpPr bwMode="auto">
          <a:xfrm>
            <a:off x="163513" y="847725"/>
            <a:ext cx="4264025" cy="5102225"/>
            <a:chOff x="163989" y="847929"/>
            <a:chExt cx="4608513" cy="5245366"/>
          </a:xfrm>
        </p:grpSpPr>
        <p:graphicFrame>
          <p:nvGraphicFramePr>
            <p:cNvPr id="109578" name="Object 5"/>
            <p:cNvGraphicFramePr>
              <a:graphicFrameLocks noChangeAspect="1"/>
            </p:cNvGraphicFramePr>
            <p:nvPr/>
          </p:nvGraphicFramePr>
          <p:xfrm>
            <a:off x="179511" y="900856"/>
            <a:ext cx="4592991" cy="5192439"/>
          </p:xfrm>
          <a:graphic>
            <a:graphicData uri="http://schemas.openxmlformats.org/presentationml/2006/ole">
              <mc:AlternateContent xmlns:mc="http://schemas.openxmlformats.org/markup-compatibility/2006">
                <mc:Choice xmlns:v="urn:schemas-microsoft-com:vml" Requires="v">
                  <p:oleObj spid="_x0000_s109597" name="BMP 图像" r:id="rId3" imgW="0" imgH="0" progId="Paint.Picture">
                    <p:embed/>
                  </p:oleObj>
                </mc:Choice>
                <mc:Fallback>
                  <p:oleObj name="BMP 图像" r:id="rId3" imgW="0" imgH="0" progId="Paint.Picture">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1" y="900856"/>
                          <a:ext cx="4592991" cy="5192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9579" name="矩形 1"/>
            <p:cNvSpPr>
              <a:spLocks noChangeArrowheads="1"/>
            </p:cNvSpPr>
            <p:nvPr/>
          </p:nvSpPr>
          <p:spPr bwMode="auto">
            <a:xfrm>
              <a:off x="3466539" y="3553056"/>
              <a:ext cx="4122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3200" b="1" i="1">
                  <a:solidFill>
                    <a:srgbClr val="0033CC"/>
                  </a:solidFill>
                  <a:ea typeface="幼圆" panose="02010509060101010101" pitchFamily="49" charset="-122"/>
                  <a:cs typeface="Times New Roman" panose="02020603050405020304" pitchFamily="18" charset="0"/>
                </a:rPr>
                <a:t>n</a:t>
              </a:r>
              <a:endParaRPr lang="zh-CN" altLang="en-US" sz="3200" i="1">
                <a:solidFill>
                  <a:srgbClr val="0033CC"/>
                </a:solidFill>
                <a:ea typeface="幼圆" panose="02010509060101010101" pitchFamily="49" charset="-122"/>
                <a:cs typeface="Times New Roman" panose="02020603050405020304" pitchFamily="18" charset="0"/>
              </a:endParaRPr>
            </a:p>
          </p:txBody>
        </p:sp>
        <p:sp>
          <p:nvSpPr>
            <p:cNvPr id="109580" name="矩形 13"/>
            <p:cNvSpPr>
              <a:spLocks noChangeArrowheads="1"/>
            </p:cNvSpPr>
            <p:nvPr/>
          </p:nvSpPr>
          <p:spPr bwMode="auto">
            <a:xfrm>
              <a:off x="864702" y="3528701"/>
              <a:ext cx="50366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3200" b="1" i="1">
                  <a:solidFill>
                    <a:srgbClr val="0033CC"/>
                  </a:solidFill>
                  <a:ea typeface="幼圆" panose="02010509060101010101" pitchFamily="49" charset="-122"/>
                  <a:cs typeface="Times New Roman" panose="02020603050405020304" pitchFamily="18" charset="0"/>
                </a:rPr>
                <a:t>m</a:t>
              </a:r>
              <a:endParaRPr lang="zh-CN" altLang="en-US" sz="3200" i="1">
                <a:solidFill>
                  <a:srgbClr val="0033CC"/>
                </a:solidFill>
                <a:ea typeface="幼圆" panose="02010509060101010101" pitchFamily="49" charset="-122"/>
                <a:cs typeface="Times New Roman" panose="02020603050405020304" pitchFamily="18" charset="0"/>
              </a:endParaRPr>
            </a:p>
          </p:txBody>
        </p:sp>
        <p:sp>
          <p:nvSpPr>
            <p:cNvPr id="109581" name="矩形 14"/>
            <p:cNvSpPr>
              <a:spLocks noChangeArrowheads="1"/>
            </p:cNvSpPr>
            <p:nvPr/>
          </p:nvSpPr>
          <p:spPr bwMode="auto">
            <a:xfrm>
              <a:off x="864702" y="1238616"/>
              <a:ext cx="3898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3200" b="1" i="1">
                  <a:solidFill>
                    <a:srgbClr val="0033CC"/>
                  </a:solidFill>
                  <a:ea typeface="幼圆" panose="02010509060101010101" pitchFamily="49" charset="-122"/>
                  <a:cs typeface="Times New Roman" panose="02020603050405020304" pitchFamily="18" charset="0"/>
                </a:rPr>
                <a:t>1</a:t>
              </a:r>
              <a:endParaRPr lang="zh-CN" altLang="en-US" sz="3200" i="1">
                <a:solidFill>
                  <a:srgbClr val="0033CC"/>
                </a:solidFill>
                <a:ea typeface="幼圆" panose="02010509060101010101" pitchFamily="49" charset="-122"/>
                <a:cs typeface="Times New Roman" panose="02020603050405020304" pitchFamily="18" charset="0"/>
              </a:endParaRPr>
            </a:p>
          </p:txBody>
        </p:sp>
        <p:sp>
          <p:nvSpPr>
            <p:cNvPr id="109582" name="矩形 15"/>
            <p:cNvSpPr>
              <a:spLocks noChangeArrowheads="1"/>
            </p:cNvSpPr>
            <p:nvPr/>
          </p:nvSpPr>
          <p:spPr bwMode="auto">
            <a:xfrm>
              <a:off x="3432060" y="2649505"/>
              <a:ext cx="3898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3200" b="1" i="1">
                  <a:solidFill>
                    <a:srgbClr val="0033CC"/>
                  </a:solidFill>
                  <a:ea typeface="幼圆" panose="02010509060101010101" pitchFamily="49" charset="-122"/>
                  <a:cs typeface="Times New Roman" panose="02020603050405020304" pitchFamily="18" charset="0"/>
                </a:rPr>
                <a:t>2</a:t>
              </a:r>
              <a:endParaRPr lang="zh-CN" altLang="en-US" sz="3200" i="1">
                <a:solidFill>
                  <a:srgbClr val="0033CC"/>
                </a:solidFill>
                <a:ea typeface="幼圆" panose="02010509060101010101" pitchFamily="49" charset="-122"/>
                <a:cs typeface="Times New Roman" panose="02020603050405020304" pitchFamily="18" charset="0"/>
              </a:endParaRPr>
            </a:p>
          </p:txBody>
        </p:sp>
        <p:sp>
          <p:nvSpPr>
            <p:cNvPr id="109583" name="矩形 16"/>
            <p:cNvSpPr>
              <a:spLocks noChangeArrowheads="1"/>
            </p:cNvSpPr>
            <p:nvPr/>
          </p:nvSpPr>
          <p:spPr bwMode="auto">
            <a:xfrm>
              <a:off x="163989" y="847929"/>
              <a:ext cx="389850" cy="584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3200" b="1" i="1">
                  <a:solidFill>
                    <a:srgbClr val="FF0000"/>
                  </a:solidFill>
                  <a:ea typeface="幼圆" panose="02010509060101010101" pitchFamily="49" charset="-122"/>
                  <a:cs typeface="Times New Roman" panose="02020603050405020304" pitchFamily="18" charset="0"/>
                </a:rPr>
                <a:t>p</a:t>
              </a:r>
              <a:endParaRPr lang="zh-CN" altLang="en-US" sz="3200" i="1">
                <a:solidFill>
                  <a:srgbClr val="FF0000"/>
                </a:solidFill>
                <a:ea typeface="幼圆" panose="02010509060101010101" pitchFamily="49" charset="-122"/>
                <a:cs typeface="Times New Roman" panose="02020603050405020304" pitchFamily="18" charset="0"/>
              </a:endParaRPr>
            </a:p>
          </p:txBody>
        </p:sp>
        <p:sp>
          <p:nvSpPr>
            <p:cNvPr id="109584" name="矩形 17"/>
            <p:cNvSpPr>
              <a:spLocks noChangeArrowheads="1"/>
            </p:cNvSpPr>
            <p:nvPr/>
          </p:nvSpPr>
          <p:spPr bwMode="auto">
            <a:xfrm>
              <a:off x="4222321" y="3394970"/>
              <a:ext cx="367408" cy="584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3200" b="1" i="1">
                  <a:solidFill>
                    <a:srgbClr val="FF0000"/>
                  </a:solidFill>
                  <a:ea typeface="幼圆" panose="02010509060101010101" pitchFamily="49" charset="-122"/>
                  <a:cs typeface="Times New Roman" panose="02020603050405020304" pitchFamily="18" charset="0"/>
                </a:rPr>
                <a:t>v</a:t>
              </a:r>
              <a:endParaRPr lang="zh-CN" altLang="en-US" sz="3200" i="1">
                <a:solidFill>
                  <a:srgbClr val="FF0000"/>
                </a:solidFill>
                <a:ea typeface="幼圆" panose="02010509060101010101" pitchFamily="49" charset="-122"/>
                <a:cs typeface="Times New Roman" panose="02020603050405020304" pitchFamily="18" charset="0"/>
              </a:endParaRPr>
            </a:p>
          </p:txBody>
        </p:sp>
      </p:grpSp>
      <p:graphicFrame>
        <p:nvGraphicFramePr>
          <p:cNvPr id="109573" name="Object 1"/>
          <p:cNvGraphicFramePr>
            <a:graphicFrameLocks noChangeAspect="1"/>
          </p:cNvGraphicFramePr>
          <p:nvPr/>
        </p:nvGraphicFramePr>
        <p:xfrm>
          <a:off x="4968875" y="3519488"/>
          <a:ext cx="3719513" cy="504825"/>
        </p:xfrm>
        <a:graphic>
          <a:graphicData uri="http://schemas.openxmlformats.org/presentationml/2006/ole">
            <mc:AlternateContent xmlns:mc="http://schemas.openxmlformats.org/markup-compatibility/2006">
              <mc:Choice xmlns:v="urn:schemas-microsoft-com:vml" Requires="v">
                <p:oleObj spid="_x0000_s109598" name="Equation" r:id="rId5" imgW="1600200" imgH="203200" progId="Equation.DSMT4">
                  <p:embed/>
                </p:oleObj>
              </mc:Choice>
              <mc:Fallback>
                <p:oleObj name="Equation" r:id="rId5" imgW="1600200" imgH="203200" progId="Equation.DSMT4">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8875" y="3519488"/>
                        <a:ext cx="371951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9574" name="Object 1"/>
          <p:cNvGraphicFramePr>
            <a:graphicFrameLocks noChangeAspect="1"/>
          </p:cNvGraphicFramePr>
          <p:nvPr/>
        </p:nvGraphicFramePr>
        <p:xfrm>
          <a:off x="5291138" y="5013325"/>
          <a:ext cx="2506662" cy="790575"/>
        </p:xfrm>
        <a:graphic>
          <a:graphicData uri="http://schemas.openxmlformats.org/presentationml/2006/ole">
            <mc:AlternateContent xmlns:mc="http://schemas.openxmlformats.org/markup-compatibility/2006">
              <mc:Choice xmlns:v="urn:schemas-microsoft-com:vml" Requires="v">
                <p:oleObj spid="_x0000_s109599" name="Equation" r:id="rId7" imgW="1117600" imgH="330200" progId="Equation.DSMT4">
                  <p:embed/>
                </p:oleObj>
              </mc:Choice>
              <mc:Fallback>
                <p:oleObj name="Equation" r:id="rId7" imgW="1117600" imgH="330200" progId="Equation.DSMT4">
                  <p:embed/>
                  <p:pic>
                    <p:nvPicPr>
                      <p:cNvPr id="0" name="Object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91138" y="5013325"/>
                        <a:ext cx="2506662"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9575" name="矩形 16"/>
          <p:cNvSpPr>
            <a:spLocks noChangeArrowheads="1"/>
          </p:cNvSpPr>
          <p:nvPr/>
        </p:nvSpPr>
        <p:spPr bwMode="auto">
          <a:xfrm>
            <a:off x="2790825" y="1028700"/>
            <a:ext cx="1112838" cy="46196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zh-CN" altLang="en-US" sz="2400" b="1">
                <a:solidFill>
                  <a:schemeClr val="bg1"/>
                </a:solidFill>
                <a:ea typeface="幼圆" panose="02010509060101010101" pitchFamily="49" charset="-122"/>
                <a:cs typeface="Times New Roman" panose="02020603050405020304" pitchFamily="18" charset="0"/>
              </a:rPr>
              <a:t>示功图</a:t>
            </a:r>
          </a:p>
        </p:txBody>
      </p:sp>
      <p:sp>
        <p:nvSpPr>
          <p:cNvPr id="109576" name="椭圆 17"/>
          <p:cNvSpPr>
            <a:spLocks noChangeArrowheads="1"/>
          </p:cNvSpPr>
          <p:nvPr/>
        </p:nvSpPr>
        <p:spPr bwMode="auto">
          <a:xfrm>
            <a:off x="811213" y="3862388"/>
            <a:ext cx="127000" cy="122237"/>
          </a:xfrm>
          <a:prstGeom prst="ellipse">
            <a:avLst/>
          </a:prstGeom>
          <a:solidFill>
            <a:schemeClr val="tx1"/>
          </a:solidFill>
          <a:ln w="9525" algn="ctr">
            <a:solidFill>
              <a:schemeClr val="tx1"/>
            </a:solidFill>
            <a:round/>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09577" name="椭圆 18"/>
          <p:cNvSpPr>
            <a:spLocks noChangeArrowheads="1"/>
          </p:cNvSpPr>
          <p:nvPr/>
        </p:nvSpPr>
        <p:spPr bwMode="auto">
          <a:xfrm>
            <a:off x="3516313" y="3862388"/>
            <a:ext cx="127000" cy="122237"/>
          </a:xfrm>
          <a:prstGeom prst="ellipse">
            <a:avLst/>
          </a:prstGeom>
          <a:solidFill>
            <a:schemeClr val="tx1"/>
          </a:solidFill>
          <a:ln w="9525" algn="ctr">
            <a:solidFill>
              <a:schemeClr val="tx1"/>
            </a:solidFill>
            <a:round/>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Tree>
  </p:cSld>
  <p:clrMapOvr>
    <a:masterClrMapping/>
  </p:clrMapOvr>
  <p:transition spd="slow">
    <p:checke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ext Box 10"/>
          <p:cNvSpPr txBox="1">
            <a:spLocks noChangeArrowheads="1"/>
          </p:cNvSpPr>
          <p:nvPr/>
        </p:nvSpPr>
        <p:spPr bwMode="auto">
          <a:xfrm>
            <a:off x="415925" y="152400"/>
            <a:ext cx="23495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zh-CN" altLang="en-US" sz="2800" b="1">
                <a:solidFill>
                  <a:srgbClr val="FF0000"/>
                </a:solidFill>
                <a:ea typeface="幼圆" panose="02010509060101010101" pitchFamily="49" charset="-122"/>
                <a:cs typeface="Times New Roman" panose="02020603050405020304" pitchFamily="18" charset="0"/>
              </a:rPr>
              <a:t>可逆过程的功</a:t>
            </a:r>
          </a:p>
        </p:txBody>
      </p:sp>
      <p:sp>
        <p:nvSpPr>
          <p:cNvPr id="12" name="圆角矩形 14"/>
          <p:cNvSpPr>
            <a:spLocks noChangeArrowheads="1"/>
          </p:cNvSpPr>
          <p:nvPr/>
        </p:nvSpPr>
        <p:spPr bwMode="auto">
          <a:xfrm>
            <a:off x="582613" y="4149725"/>
            <a:ext cx="8188325" cy="1582738"/>
          </a:xfrm>
          <a:prstGeom prst="roundRect">
            <a:avLst>
              <a:gd name="adj" fmla="val 16667"/>
            </a:avLst>
          </a:prstGeom>
          <a:solidFill>
            <a:srgbClr val="FFFFCC"/>
          </a:solidFill>
          <a:ln w="12700">
            <a:noFill/>
          </a:ln>
        </p:spPr>
        <p:txBody>
          <a:bodyPr anchor="ctr"/>
          <a:lstStyle>
            <a:lvl1pPr marL="342900" indent="-3429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buClr>
                <a:srgbClr val="FF0000"/>
              </a:buClr>
              <a:buFont typeface="Wingdings" panose="05000000000000000000" pitchFamily="2" charset="2"/>
              <a:buChar char="u"/>
              <a:defRPr/>
            </a:pPr>
            <a:r>
              <a:rPr kumimoji="1" lang="zh-CN" altLang="en-US" sz="2000" b="1" dirty="0" smtClean="0">
                <a:ea typeface="幼圆" panose="02010509060101010101" pitchFamily="49" charset="-122"/>
                <a:cs typeface="Times New Roman" panose="02020603050405020304" pitchFamily="18" charset="0"/>
              </a:rPr>
              <a:t>功</a:t>
            </a:r>
            <a:r>
              <a:rPr kumimoji="1" lang="zh-CN" altLang="en-US" sz="2000" b="1" dirty="0">
                <a:ea typeface="幼圆" panose="02010509060101010101" pitchFamily="49" charset="-122"/>
                <a:cs typeface="Times New Roman" panose="02020603050405020304" pitchFamily="18" charset="0"/>
              </a:rPr>
              <a:t>是</a:t>
            </a:r>
            <a:r>
              <a:rPr kumimoji="1" lang="zh-CN" altLang="en-US" sz="2000" b="1" dirty="0">
                <a:solidFill>
                  <a:srgbClr val="FF0000"/>
                </a:solidFill>
                <a:ea typeface="幼圆" panose="02010509060101010101" pitchFamily="49" charset="-122"/>
                <a:cs typeface="Times New Roman" panose="02020603050405020304" pitchFamily="18" charset="0"/>
              </a:rPr>
              <a:t>过程量</a:t>
            </a:r>
            <a:r>
              <a:rPr kumimoji="1" lang="zh-CN" altLang="en-US" sz="2000" b="1" dirty="0">
                <a:ea typeface="幼圆" panose="02010509060101010101" pitchFamily="49" charset="-122"/>
                <a:cs typeface="Times New Roman" panose="02020603050405020304" pitchFamily="18" charset="0"/>
              </a:rPr>
              <a:t>，不仅仅取决于始终态</a:t>
            </a:r>
            <a:r>
              <a:rPr kumimoji="1" lang="en-US" altLang="zh-CN" sz="2000" b="1" dirty="0">
                <a:ea typeface="幼圆" panose="02010509060101010101" pitchFamily="49" charset="-122"/>
                <a:cs typeface="Times New Roman" panose="02020603050405020304" pitchFamily="18" charset="0"/>
              </a:rPr>
              <a:t>, </a:t>
            </a:r>
            <a:r>
              <a:rPr kumimoji="1" lang="zh-CN" altLang="en-US" sz="2000" b="1" dirty="0">
                <a:ea typeface="幼圆" panose="02010509060101010101" pitchFamily="49" charset="-122"/>
                <a:cs typeface="Times New Roman" panose="02020603050405020304" pitchFamily="18" charset="0"/>
              </a:rPr>
              <a:t>还</a:t>
            </a:r>
            <a:r>
              <a:rPr kumimoji="1" lang="zh-CN" altLang="en-US" sz="2000" b="1" dirty="0">
                <a:solidFill>
                  <a:srgbClr val="FF0000"/>
                </a:solidFill>
                <a:ea typeface="幼圆" panose="02010509060101010101" pitchFamily="49" charset="-122"/>
                <a:cs typeface="Times New Roman" panose="02020603050405020304" pitchFamily="18" charset="0"/>
              </a:rPr>
              <a:t>与中间过程相关</a:t>
            </a:r>
            <a:r>
              <a:rPr kumimoji="1" lang="zh-CN" altLang="en-US" sz="2000" b="1" dirty="0" smtClean="0">
                <a:ea typeface="幼圆" panose="02010509060101010101" pitchFamily="49" charset="-122"/>
                <a:cs typeface="Times New Roman" panose="02020603050405020304" pitchFamily="18" charset="0"/>
              </a:rPr>
              <a:t>。</a:t>
            </a:r>
            <a:endParaRPr kumimoji="1" lang="en-US" altLang="zh-CN" sz="2000" b="1" dirty="0" smtClean="0">
              <a:ea typeface="幼圆" panose="02010509060101010101" pitchFamily="49" charset="-122"/>
              <a:cs typeface="Times New Roman" panose="02020603050405020304" pitchFamily="18" charset="0"/>
            </a:endParaRPr>
          </a:p>
          <a:p>
            <a:pPr>
              <a:lnSpc>
                <a:spcPct val="150000"/>
              </a:lnSpc>
              <a:buClr>
                <a:srgbClr val="FF0000"/>
              </a:buClr>
              <a:buFont typeface="Wingdings" panose="05000000000000000000" pitchFamily="2" charset="2"/>
              <a:buChar char="u"/>
              <a:defRPr/>
            </a:pPr>
            <a:r>
              <a:rPr kumimoji="1" lang="zh-CN" altLang="en-US" sz="2000" b="1" dirty="0">
                <a:solidFill>
                  <a:srgbClr val="0033CC"/>
                </a:solidFill>
                <a:ea typeface="幼圆" panose="02010509060101010101" pitchFamily="49" charset="-122"/>
                <a:cs typeface="Times New Roman" panose="02020603050405020304" pitchFamily="18" charset="0"/>
              </a:rPr>
              <a:t>膨胀功</a:t>
            </a:r>
            <a:r>
              <a:rPr kumimoji="1" lang="zh-CN" altLang="en-US" sz="2000" b="1" dirty="0">
                <a:ea typeface="幼圆" panose="02010509060101010101" pitchFamily="49" charset="-122"/>
                <a:cs typeface="Times New Roman" panose="02020603050405020304" pitchFamily="18" charset="0"/>
              </a:rPr>
              <a:t>和</a:t>
            </a:r>
            <a:r>
              <a:rPr kumimoji="1" lang="zh-CN" altLang="en-US" sz="2000" b="1" dirty="0" smtClean="0">
                <a:solidFill>
                  <a:srgbClr val="0033CC"/>
                </a:solidFill>
                <a:ea typeface="幼圆" panose="02010509060101010101" pitchFamily="49" charset="-122"/>
                <a:cs typeface="Times New Roman" panose="02020603050405020304" pitchFamily="18" charset="0"/>
              </a:rPr>
              <a:t>压缩功</a:t>
            </a:r>
            <a:r>
              <a:rPr kumimoji="1" lang="zh-CN" altLang="en-US" sz="2000" b="1" dirty="0">
                <a:ea typeface="幼圆" panose="02010509060101010101" pitchFamily="49" charset="-122"/>
                <a:cs typeface="Times New Roman" panose="02020603050405020304" pitchFamily="18" charset="0"/>
              </a:rPr>
              <a:t>都是</a:t>
            </a:r>
            <a:r>
              <a:rPr kumimoji="1" lang="zh-CN" altLang="en-US" sz="2000" b="1" dirty="0" smtClean="0">
                <a:ea typeface="幼圆" panose="02010509060101010101" pitchFamily="49" charset="-122"/>
                <a:cs typeface="Times New Roman" panose="02020603050405020304" pitchFamily="18" charset="0"/>
              </a:rPr>
              <a:t>通过</a:t>
            </a:r>
            <a:r>
              <a:rPr kumimoji="1" lang="zh-CN" altLang="en-US" sz="2000" b="1" dirty="0">
                <a:ea typeface="幼圆" panose="02010509060101010101" pitchFamily="49" charset="-122"/>
                <a:cs typeface="Times New Roman" panose="02020603050405020304" pitchFamily="18" charset="0"/>
              </a:rPr>
              <a:t>工质体积变化而与外界交换的</a:t>
            </a:r>
            <a:r>
              <a:rPr kumimoji="1" lang="zh-CN" altLang="en-US" sz="2000" b="1" dirty="0" smtClean="0">
                <a:ea typeface="幼圆" panose="02010509060101010101" pitchFamily="49" charset="-122"/>
                <a:cs typeface="Times New Roman" panose="02020603050405020304" pitchFamily="18" charset="0"/>
              </a:rPr>
              <a:t>功，</a:t>
            </a:r>
            <a:endParaRPr kumimoji="1" lang="en-US" altLang="zh-CN" sz="2000" b="1" dirty="0" smtClean="0">
              <a:ea typeface="幼圆" panose="02010509060101010101" pitchFamily="49" charset="-122"/>
              <a:cs typeface="Times New Roman" panose="02020603050405020304" pitchFamily="18" charset="0"/>
            </a:endParaRPr>
          </a:p>
          <a:p>
            <a:pPr marL="0" indent="0">
              <a:lnSpc>
                <a:spcPct val="150000"/>
              </a:lnSpc>
              <a:buClr>
                <a:srgbClr val="FF0000"/>
              </a:buClr>
              <a:defRPr/>
            </a:pPr>
            <a:r>
              <a:rPr kumimoji="1" lang="en-US" altLang="zh-CN" sz="2000" b="1" dirty="0">
                <a:ea typeface="幼圆" panose="02010509060101010101" pitchFamily="49" charset="-122"/>
                <a:cs typeface="Times New Roman" panose="02020603050405020304" pitchFamily="18" charset="0"/>
              </a:rPr>
              <a:t> </a:t>
            </a:r>
            <a:r>
              <a:rPr kumimoji="1" lang="en-US" altLang="zh-CN" sz="2000" b="1" dirty="0" smtClean="0">
                <a:ea typeface="幼圆" panose="02010509060101010101" pitchFamily="49" charset="-122"/>
                <a:cs typeface="Times New Roman" panose="02020603050405020304" pitchFamily="18" charset="0"/>
              </a:rPr>
              <a:t>    </a:t>
            </a:r>
            <a:r>
              <a:rPr kumimoji="1" lang="zh-CN" altLang="en-US" sz="2000" b="1" dirty="0" smtClean="0">
                <a:ea typeface="幼圆" panose="02010509060101010101" pitchFamily="49" charset="-122"/>
                <a:cs typeface="Times New Roman" panose="02020603050405020304" pitchFamily="18" charset="0"/>
              </a:rPr>
              <a:t>统称为</a:t>
            </a:r>
            <a:r>
              <a:rPr kumimoji="1" lang="zh-CN" altLang="en-US" sz="2000" b="1" dirty="0" smtClean="0">
                <a:solidFill>
                  <a:srgbClr val="FF0000"/>
                </a:solidFill>
                <a:ea typeface="幼圆" panose="02010509060101010101" pitchFamily="49" charset="-122"/>
                <a:cs typeface="Times New Roman" panose="02020603050405020304" pitchFamily="18" charset="0"/>
              </a:rPr>
              <a:t>体积</a:t>
            </a:r>
            <a:r>
              <a:rPr kumimoji="1" lang="zh-CN" altLang="en-US" sz="2000" b="1" dirty="0">
                <a:solidFill>
                  <a:srgbClr val="FF0000"/>
                </a:solidFill>
                <a:ea typeface="幼圆" panose="02010509060101010101" pitchFamily="49" charset="-122"/>
                <a:cs typeface="Times New Roman" panose="02020603050405020304" pitchFamily="18" charset="0"/>
              </a:rPr>
              <a:t>变化</a:t>
            </a:r>
            <a:r>
              <a:rPr kumimoji="1" lang="zh-CN" altLang="en-US" sz="2000" b="1" dirty="0" smtClean="0">
                <a:solidFill>
                  <a:srgbClr val="FF0000"/>
                </a:solidFill>
                <a:ea typeface="幼圆" panose="02010509060101010101" pitchFamily="49" charset="-122"/>
                <a:cs typeface="Times New Roman" panose="02020603050405020304" pitchFamily="18" charset="0"/>
              </a:rPr>
              <a:t>功</a:t>
            </a:r>
            <a:r>
              <a:rPr kumimoji="1" lang="zh-CN" altLang="en-US" sz="2000" b="1" dirty="0" smtClean="0">
                <a:ea typeface="幼圆" panose="02010509060101010101" pitchFamily="49" charset="-122"/>
                <a:cs typeface="Times New Roman" panose="02020603050405020304" pitchFamily="18" charset="0"/>
              </a:rPr>
              <a:t>。</a:t>
            </a:r>
            <a:endParaRPr kumimoji="1" lang="en-US" altLang="zh-CN" sz="2000" b="1" dirty="0">
              <a:ea typeface="幼圆" panose="02010509060101010101" pitchFamily="49" charset="-122"/>
              <a:cs typeface="Times New Roman" panose="02020603050405020304" pitchFamily="18" charset="0"/>
            </a:endParaRPr>
          </a:p>
        </p:txBody>
      </p:sp>
      <p:sp>
        <p:nvSpPr>
          <p:cNvPr id="110596" name="圆角矩形 14"/>
          <p:cNvSpPr>
            <a:spLocks noChangeArrowheads="1"/>
          </p:cNvSpPr>
          <p:nvPr/>
        </p:nvSpPr>
        <p:spPr bwMode="auto">
          <a:xfrm>
            <a:off x="582613" y="981075"/>
            <a:ext cx="8137525" cy="576263"/>
          </a:xfrm>
          <a:prstGeom prst="roundRect">
            <a:avLst>
              <a:gd name="adj" fmla="val 16667"/>
            </a:avLst>
          </a:prstGeom>
          <a:solidFill>
            <a:srgbClr val="FFFFCC"/>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marL="342900" indent="-3429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buClr>
                <a:srgbClr val="FF0000"/>
              </a:buClr>
              <a:buFont typeface="Wingdings" panose="05000000000000000000" pitchFamily="2" charset="2"/>
              <a:buChar char="u"/>
            </a:pPr>
            <a:r>
              <a:rPr kumimoji="1" lang="zh-CN" altLang="en-US" sz="2000" b="1">
                <a:ea typeface="幼圆" panose="02010509060101010101" pitchFamily="49" charset="-122"/>
                <a:cs typeface="Times New Roman" panose="02020603050405020304" pitchFamily="18" charset="0"/>
              </a:rPr>
              <a:t>对于压缩过程</a:t>
            </a:r>
            <a:r>
              <a:rPr kumimoji="1" lang="en-US" altLang="zh-CN" sz="2000" b="1">
                <a:ea typeface="幼圆" panose="02010509060101010101" pitchFamily="49" charset="-122"/>
                <a:cs typeface="Times New Roman" panose="02020603050405020304" pitchFamily="18" charset="0"/>
              </a:rPr>
              <a:t>(</a:t>
            </a:r>
            <a:r>
              <a:rPr kumimoji="1" lang="zh-CN" altLang="en-US" sz="2000" b="1">
                <a:ea typeface="幼圆" panose="02010509060101010101" pitchFamily="49" charset="-122"/>
                <a:cs typeface="Times New Roman" panose="02020603050405020304" pitchFamily="18" charset="0"/>
              </a:rPr>
              <a:t>从状态</a:t>
            </a:r>
            <a:r>
              <a:rPr kumimoji="1" lang="en-US" altLang="zh-CN" sz="2000" b="1">
                <a:ea typeface="幼圆" panose="02010509060101010101" pitchFamily="49" charset="-122"/>
                <a:cs typeface="Times New Roman" panose="02020603050405020304" pitchFamily="18" charset="0"/>
              </a:rPr>
              <a:t>2</a:t>
            </a:r>
            <a:r>
              <a:rPr kumimoji="1" lang="zh-CN" altLang="en-US" sz="2000" b="1">
                <a:ea typeface="幼圆" panose="02010509060101010101" pitchFamily="49" charset="-122"/>
                <a:cs typeface="Times New Roman" panose="02020603050405020304" pitchFamily="18" charset="0"/>
              </a:rPr>
              <a:t>到状态</a:t>
            </a:r>
            <a:r>
              <a:rPr kumimoji="1" lang="en-US" altLang="zh-CN" sz="2000" b="1">
                <a:ea typeface="幼圆" panose="02010509060101010101" pitchFamily="49" charset="-122"/>
                <a:cs typeface="Times New Roman" panose="02020603050405020304" pitchFamily="18" charset="0"/>
              </a:rPr>
              <a:t>1)</a:t>
            </a:r>
            <a:r>
              <a:rPr kumimoji="1" lang="zh-CN" altLang="en-US" sz="2000" b="1">
                <a:ea typeface="幼圆" panose="02010509060101010101" pitchFamily="49" charset="-122"/>
                <a:cs typeface="Times New Roman" panose="02020603050405020304" pitchFamily="18" charset="0"/>
              </a:rPr>
              <a:t>，</a:t>
            </a:r>
            <a:r>
              <a:rPr kumimoji="1" lang="en-US" altLang="zh-CN" sz="2000" b="1">
                <a:ea typeface="幼圆" panose="02010509060101010101" pitchFamily="49" charset="-122"/>
                <a:cs typeface="Times New Roman" panose="02020603050405020304" pitchFamily="18" charset="0"/>
              </a:rPr>
              <a:t>dv</a:t>
            </a:r>
            <a:r>
              <a:rPr kumimoji="1" lang="zh-CN" altLang="en-US" sz="2000" b="1">
                <a:ea typeface="幼圆" panose="02010509060101010101" pitchFamily="49" charset="-122"/>
                <a:cs typeface="Times New Roman" panose="02020603050405020304" pitchFamily="18" charset="0"/>
              </a:rPr>
              <a:t>为负值，所得的功也是负值。</a:t>
            </a:r>
            <a:endParaRPr kumimoji="1" lang="en-US" altLang="zh-CN" sz="2000" b="1">
              <a:solidFill>
                <a:srgbClr val="0033CC"/>
              </a:solidFill>
              <a:ea typeface="幼圆" panose="02010509060101010101" pitchFamily="49" charset="-122"/>
              <a:cs typeface="Times New Roman" panose="02020603050405020304" pitchFamily="18" charset="0"/>
            </a:endParaRPr>
          </a:p>
        </p:txBody>
      </p:sp>
      <p:graphicFrame>
        <p:nvGraphicFramePr>
          <p:cNvPr id="110597" name="Object 1"/>
          <p:cNvGraphicFramePr>
            <a:graphicFrameLocks noChangeAspect="1"/>
          </p:cNvGraphicFramePr>
          <p:nvPr/>
        </p:nvGraphicFramePr>
        <p:xfrm>
          <a:off x="2973388" y="1774825"/>
          <a:ext cx="2449512" cy="790575"/>
        </p:xfrm>
        <a:graphic>
          <a:graphicData uri="http://schemas.openxmlformats.org/presentationml/2006/ole">
            <mc:AlternateContent xmlns:mc="http://schemas.openxmlformats.org/markup-compatibility/2006">
              <mc:Choice xmlns:v="urn:schemas-microsoft-com:vml" Requires="v">
                <p:oleObj spid="_x0000_s110603" name="Equation" r:id="rId3" imgW="1091726" imgH="330057" progId="Equation.DSMT4">
                  <p:embed/>
                </p:oleObj>
              </mc:Choice>
              <mc:Fallback>
                <p:oleObj name="Equation" r:id="rId3" imgW="1091726" imgH="330057"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3388" y="1774825"/>
                        <a:ext cx="2449512"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圆角矩形 16"/>
          <p:cNvSpPr>
            <a:spLocks noChangeArrowheads="1"/>
          </p:cNvSpPr>
          <p:nvPr/>
        </p:nvSpPr>
        <p:spPr bwMode="auto">
          <a:xfrm>
            <a:off x="582613" y="2620963"/>
            <a:ext cx="8137525" cy="1168400"/>
          </a:xfrm>
          <a:prstGeom prst="roundRect">
            <a:avLst>
              <a:gd name="adj" fmla="val 16667"/>
            </a:avLst>
          </a:prstGeom>
          <a:solidFill>
            <a:srgbClr val="CCFF99"/>
          </a:solidFill>
          <a:ln w="12700">
            <a:noFill/>
          </a:ln>
        </p:spPr>
        <p:txBody>
          <a:bodyPr anchor="ctr"/>
          <a:lstStyle>
            <a:lvl1pPr marL="342900" indent="-3429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buClr>
                <a:srgbClr val="FF0000"/>
              </a:buClr>
              <a:buFont typeface="Wingdings" panose="05000000000000000000" pitchFamily="2" charset="2"/>
              <a:buChar char="u"/>
              <a:defRPr/>
            </a:pPr>
            <a:r>
              <a:rPr kumimoji="1" lang="zh-CN" altLang="en-US" sz="2000" b="1" dirty="0" smtClean="0">
                <a:solidFill>
                  <a:srgbClr val="0033CC"/>
                </a:solidFill>
                <a:ea typeface="幼圆" panose="02010509060101010101" pitchFamily="49" charset="-122"/>
                <a:cs typeface="Times New Roman" panose="02020603050405020304" pitchFamily="18" charset="0"/>
              </a:rPr>
              <a:t>工程热力学约定： 功为</a:t>
            </a:r>
            <a:r>
              <a:rPr kumimoji="1" lang="zh-CN" altLang="en-US" sz="2000" b="1" dirty="0" smtClean="0">
                <a:solidFill>
                  <a:srgbClr val="FF0000"/>
                </a:solidFill>
                <a:ea typeface="幼圆" panose="02010509060101010101" pitchFamily="49" charset="-122"/>
                <a:cs typeface="Times New Roman" panose="02020603050405020304" pitchFamily="18" charset="0"/>
              </a:rPr>
              <a:t>正</a:t>
            </a:r>
            <a:r>
              <a:rPr kumimoji="1" lang="zh-CN" altLang="en-US" sz="2000" b="1" dirty="0" smtClean="0">
                <a:solidFill>
                  <a:srgbClr val="0033CC"/>
                </a:solidFill>
                <a:ea typeface="幼圆" panose="02010509060101010101" pitchFamily="49" charset="-122"/>
                <a:cs typeface="Times New Roman" panose="02020603050405020304" pitchFamily="18" charset="0"/>
              </a:rPr>
              <a:t>值，代表气体</a:t>
            </a:r>
            <a:r>
              <a:rPr kumimoji="1" lang="zh-CN" altLang="en-US" sz="2000" b="1" dirty="0" smtClean="0">
                <a:solidFill>
                  <a:srgbClr val="FF0000"/>
                </a:solidFill>
                <a:ea typeface="幼圆" panose="02010509060101010101" pitchFamily="49" charset="-122"/>
                <a:cs typeface="Times New Roman" panose="02020603050405020304" pitchFamily="18" charset="0"/>
              </a:rPr>
              <a:t>膨胀</a:t>
            </a:r>
            <a:r>
              <a:rPr kumimoji="1" lang="zh-CN" altLang="en-US" sz="2000" b="1" dirty="0" smtClean="0">
                <a:solidFill>
                  <a:srgbClr val="0033CC"/>
                </a:solidFill>
                <a:ea typeface="幼圆" panose="02010509060101010101" pitchFamily="49" charset="-122"/>
                <a:cs typeface="Times New Roman" panose="02020603050405020304" pitchFamily="18" charset="0"/>
              </a:rPr>
              <a:t>对外做的功；</a:t>
            </a:r>
            <a:endParaRPr kumimoji="1" lang="en-US" altLang="zh-CN" sz="2000" b="1" dirty="0" smtClean="0">
              <a:solidFill>
                <a:srgbClr val="0033CC"/>
              </a:solidFill>
              <a:ea typeface="幼圆" panose="02010509060101010101" pitchFamily="49" charset="-122"/>
              <a:cs typeface="Times New Roman" panose="02020603050405020304" pitchFamily="18" charset="0"/>
            </a:endParaRPr>
          </a:p>
          <a:p>
            <a:pPr marL="0" indent="0">
              <a:lnSpc>
                <a:spcPct val="150000"/>
              </a:lnSpc>
              <a:buClr>
                <a:srgbClr val="FF0000"/>
              </a:buClr>
              <a:defRPr/>
            </a:pPr>
            <a:r>
              <a:rPr kumimoji="1" lang="en-US" altLang="zh-CN" sz="2000" b="1" dirty="0">
                <a:solidFill>
                  <a:srgbClr val="0033CC"/>
                </a:solidFill>
                <a:ea typeface="幼圆" panose="02010509060101010101" pitchFamily="49" charset="-122"/>
                <a:cs typeface="Times New Roman" panose="02020603050405020304" pitchFamily="18" charset="0"/>
              </a:rPr>
              <a:t> </a:t>
            </a:r>
            <a:r>
              <a:rPr kumimoji="1" lang="en-US" altLang="zh-CN" sz="2000" b="1" dirty="0" smtClean="0">
                <a:solidFill>
                  <a:srgbClr val="0033CC"/>
                </a:solidFill>
                <a:ea typeface="幼圆" panose="02010509060101010101" pitchFamily="49" charset="-122"/>
                <a:cs typeface="Times New Roman" panose="02020603050405020304" pitchFamily="18" charset="0"/>
              </a:rPr>
              <a:t>                                     </a:t>
            </a:r>
            <a:r>
              <a:rPr kumimoji="1" lang="zh-CN" altLang="en-US" sz="2000" b="1" dirty="0" smtClean="0">
                <a:solidFill>
                  <a:srgbClr val="0033CC"/>
                </a:solidFill>
                <a:ea typeface="幼圆" panose="02010509060101010101" pitchFamily="49" charset="-122"/>
                <a:cs typeface="Times New Roman" panose="02020603050405020304" pitchFamily="18" charset="0"/>
              </a:rPr>
              <a:t>功为</a:t>
            </a:r>
            <a:r>
              <a:rPr kumimoji="1" lang="zh-CN" altLang="en-US" sz="2000" b="1" dirty="0" smtClean="0">
                <a:solidFill>
                  <a:srgbClr val="FF0000"/>
                </a:solidFill>
                <a:ea typeface="幼圆" panose="02010509060101010101" pitchFamily="49" charset="-122"/>
                <a:cs typeface="Times New Roman" panose="02020603050405020304" pitchFamily="18" charset="0"/>
              </a:rPr>
              <a:t>负</a:t>
            </a:r>
            <a:r>
              <a:rPr kumimoji="1" lang="zh-CN" altLang="en-US" sz="2000" b="1" dirty="0" smtClean="0">
                <a:solidFill>
                  <a:srgbClr val="0033CC"/>
                </a:solidFill>
                <a:ea typeface="幼圆" panose="02010509060101010101" pitchFamily="49" charset="-122"/>
                <a:cs typeface="Times New Roman" panose="02020603050405020304" pitchFamily="18" charset="0"/>
              </a:rPr>
              <a:t>值，代表外力</a:t>
            </a:r>
            <a:r>
              <a:rPr kumimoji="1" lang="zh-CN" altLang="en-US" sz="2000" b="1" dirty="0" smtClean="0">
                <a:solidFill>
                  <a:srgbClr val="FF0000"/>
                </a:solidFill>
                <a:ea typeface="幼圆" panose="02010509060101010101" pitchFamily="49" charset="-122"/>
                <a:cs typeface="Times New Roman" panose="02020603050405020304" pitchFamily="18" charset="0"/>
              </a:rPr>
              <a:t>压缩</a:t>
            </a:r>
            <a:r>
              <a:rPr kumimoji="1" lang="zh-CN" altLang="en-US" sz="2000" b="1" dirty="0" smtClean="0">
                <a:solidFill>
                  <a:srgbClr val="0033CC"/>
                </a:solidFill>
                <a:ea typeface="幼圆" panose="02010509060101010101" pitchFamily="49" charset="-122"/>
                <a:cs typeface="Times New Roman" panose="02020603050405020304" pitchFamily="18" charset="0"/>
              </a:rPr>
              <a:t>气体所消耗的功</a:t>
            </a:r>
            <a:endParaRPr kumimoji="1" lang="en-US" altLang="zh-CN" sz="2000" b="1" dirty="0">
              <a:solidFill>
                <a:srgbClr val="0033CC"/>
              </a:solidFill>
              <a:ea typeface="幼圆" panose="02010509060101010101" pitchFamily="49" charset="-122"/>
              <a:cs typeface="Times New Roman" panose="02020603050405020304" pitchFamily="18" charset="0"/>
            </a:endParaRPr>
          </a:p>
        </p:txBody>
      </p:sp>
    </p:spTree>
  </p:cSld>
  <p:clrMapOvr>
    <a:masterClrMapping/>
  </p:clrMapOvr>
  <p:transition spd="slow">
    <p:checke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圆角矩形 17"/>
          <p:cNvSpPr>
            <a:spLocks noChangeArrowheads="1"/>
          </p:cNvSpPr>
          <p:nvPr/>
        </p:nvSpPr>
        <p:spPr bwMode="auto">
          <a:xfrm>
            <a:off x="415925" y="1484313"/>
            <a:ext cx="8281988" cy="1368425"/>
          </a:xfrm>
          <a:prstGeom prst="roundRect">
            <a:avLst>
              <a:gd name="adj" fmla="val 16667"/>
            </a:avLst>
          </a:prstGeom>
          <a:solidFill>
            <a:srgbClr val="FFFFCC"/>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marL="285750" indent="-28575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200000"/>
              </a:lnSpc>
              <a:buClr>
                <a:srgbClr val="FF0000"/>
              </a:buClr>
              <a:buFont typeface="Wingdings" panose="05000000000000000000" pitchFamily="2" charset="2"/>
              <a:buChar char="u"/>
            </a:pPr>
            <a:endParaRPr kumimoji="1" lang="zh-CN" altLang="en-US" b="1">
              <a:latin typeface="幼圆" panose="02010509060101010101" pitchFamily="49" charset="-122"/>
              <a:ea typeface="幼圆" panose="02010509060101010101" pitchFamily="49" charset="-122"/>
              <a:cs typeface="Times New Roman" panose="02020603050405020304" pitchFamily="18" charset="0"/>
            </a:endParaRPr>
          </a:p>
        </p:txBody>
      </p:sp>
      <p:sp>
        <p:nvSpPr>
          <p:cNvPr id="111619" name="Text Box 10"/>
          <p:cNvSpPr txBox="1">
            <a:spLocks noChangeArrowheads="1"/>
          </p:cNvSpPr>
          <p:nvPr/>
        </p:nvSpPr>
        <p:spPr bwMode="auto">
          <a:xfrm>
            <a:off x="415925" y="152400"/>
            <a:ext cx="40116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zh-CN" altLang="en-US" sz="2800" b="1">
                <a:solidFill>
                  <a:srgbClr val="FF0000"/>
                </a:solidFill>
                <a:latin typeface="幼圆" panose="02010509060101010101" pitchFamily="49" charset="-122"/>
                <a:ea typeface="幼圆" panose="02010509060101010101" pitchFamily="49" charset="-122"/>
              </a:rPr>
              <a:t>有用功</a:t>
            </a:r>
            <a:r>
              <a:rPr kumimoji="1" lang="en-US" altLang="zh-CN" b="1">
                <a:solidFill>
                  <a:srgbClr val="0033CC"/>
                </a:solidFill>
                <a:ea typeface="幼圆" panose="02010509060101010101" pitchFamily="49" charset="-122"/>
                <a:cs typeface="Times New Roman" panose="02020603050405020304" pitchFamily="18" charset="0"/>
              </a:rPr>
              <a:t>(Useful work)</a:t>
            </a:r>
            <a:endParaRPr kumimoji="1" lang="zh-CN" altLang="en-US" b="1">
              <a:solidFill>
                <a:srgbClr val="0033CC"/>
              </a:solidFill>
              <a:ea typeface="幼圆" panose="02010509060101010101" pitchFamily="49" charset="-122"/>
              <a:cs typeface="Times New Roman" panose="02020603050405020304" pitchFamily="18" charset="0"/>
            </a:endParaRPr>
          </a:p>
        </p:txBody>
      </p:sp>
      <p:sp>
        <p:nvSpPr>
          <p:cNvPr id="111620" name="Text Box 4"/>
          <p:cNvSpPr txBox="1">
            <a:spLocks noChangeArrowheads="1"/>
          </p:cNvSpPr>
          <p:nvPr/>
        </p:nvSpPr>
        <p:spPr bwMode="auto">
          <a:xfrm>
            <a:off x="3924300" y="928688"/>
            <a:ext cx="2951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400" b="1">
                <a:solidFill>
                  <a:srgbClr val="FF0000"/>
                </a:solidFill>
                <a:ea typeface="幼圆" panose="02010509060101010101" pitchFamily="49" charset="-122"/>
                <a:cs typeface="Times New Roman" panose="02020603050405020304" pitchFamily="18" charset="0"/>
              </a:rPr>
              <a:t>有用功</a:t>
            </a:r>
            <a:endParaRPr kumimoji="1" lang="zh-CN" altLang="en-US" b="1">
              <a:ea typeface="幼圆" panose="02010509060101010101" pitchFamily="49" charset="-122"/>
              <a:cs typeface="Times New Roman" panose="02020603050405020304" pitchFamily="18" charset="0"/>
            </a:endParaRPr>
          </a:p>
        </p:txBody>
      </p:sp>
      <p:graphicFrame>
        <p:nvGraphicFramePr>
          <p:cNvPr id="111621" name="Object 7"/>
          <p:cNvGraphicFramePr>
            <a:graphicFrameLocks noChangeAspect="1"/>
          </p:cNvGraphicFramePr>
          <p:nvPr/>
        </p:nvGraphicFramePr>
        <p:xfrm>
          <a:off x="3008313" y="1622425"/>
          <a:ext cx="2982912" cy="639763"/>
        </p:xfrm>
        <a:graphic>
          <a:graphicData uri="http://schemas.openxmlformats.org/presentationml/2006/ole">
            <mc:AlternateContent xmlns:mc="http://schemas.openxmlformats.org/markup-compatibility/2006">
              <mc:Choice xmlns:v="urn:schemas-microsoft-com:vml" Requires="v">
                <p:oleObj spid="_x0000_s111635" name="Equation" r:id="rId3" imgW="1155700" imgH="241300" progId="Equation.3">
                  <p:embed/>
                </p:oleObj>
              </mc:Choice>
              <mc:Fallback>
                <p:oleObj name="Equation" r:id="rId3" imgW="1155700" imgH="2413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8313" y="1622425"/>
                        <a:ext cx="2982912"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1622" name="Text Box 8"/>
          <p:cNvSpPr txBox="1">
            <a:spLocks noChangeArrowheads="1"/>
          </p:cNvSpPr>
          <p:nvPr/>
        </p:nvSpPr>
        <p:spPr bwMode="auto">
          <a:xfrm>
            <a:off x="703263" y="2262188"/>
            <a:ext cx="8139112" cy="554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kumimoji="1" lang="en-US" altLang="zh-CN" sz="2000" b="1" i="1">
                <a:ea typeface="幼圆" panose="02010509060101010101" pitchFamily="49" charset="-122"/>
                <a:cs typeface="Times New Roman" panose="02020603050405020304" pitchFamily="18" charset="0"/>
              </a:rPr>
              <a:t>W   </a:t>
            </a:r>
            <a:r>
              <a:rPr kumimoji="1" lang="en-US" altLang="zh-CN" sz="2000" b="1">
                <a:ea typeface="幼圆" panose="02010509060101010101" pitchFamily="49" charset="-122"/>
                <a:cs typeface="Times New Roman" panose="02020603050405020304" pitchFamily="18" charset="0"/>
              </a:rPr>
              <a:t>—</a:t>
            </a:r>
            <a:r>
              <a:rPr kumimoji="1" lang="zh-CN" altLang="en-US" sz="2000" b="1">
                <a:ea typeface="幼圆" panose="02010509060101010101" pitchFamily="49" charset="-122"/>
                <a:cs typeface="Times New Roman" panose="02020603050405020304" pitchFamily="18" charset="0"/>
              </a:rPr>
              <a:t>膨胀功</a:t>
            </a:r>
            <a:r>
              <a:rPr kumimoji="1" lang="en-US" altLang="zh-CN" sz="2000">
                <a:ea typeface="幼圆" panose="02010509060101010101" pitchFamily="49" charset="-122"/>
                <a:cs typeface="Times New Roman" panose="02020603050405020304" pitchFamily="18" charset="0"/>
              </a:rPr>
              <a:t>(Expansion work)</a:t>
            </a:r>
            <a:r>
              <a:rPr kumimoji="1" lang="zh-CN" altLang="en-US" sz="2000">
                <a:ea typeface="幼圆" panose="02010509060101010101" pitchFamily="49" charset="-122"/>
                <a:cs typeface="Times New Roman" panose="02020603050405020304" pitchFamily="18" charset="0"/>
              </a:rPr>
              <a:t>；</a:t>
            </a:r>
            <a:r>
              <a:rPr kumimoji="1" lang="en-US" altLang="zh-CN" sz="2000" b="1" i="1">
                <a:ea typeface="幼圆" panose="02010509060101010101" pitchFamily="49" charset="-122"/>
                <a:cs typeface="Times New Roman" panose="02020603050405020304" pitchFamily="18" charset="0"/>
              </a:rPr>
              <a:t>W</a:t>
            </a:r>
            <a:r>
              <a:rPr kumimoji="1" lang="en-US" altLang="zh-CN" sz="2000" b="1" i="1" baseline="-25000">
                <a:ea typeface="幼圆" panose="02010509060101010101" pitchFamily="49" charset="-122"/>
                <a:cs typeface="Times New Roman" panose="02020603050405020304" pitchFamily="18" charset="0"/>
              </a:rPr>
              <a:t>l   </a:t>
            </a:r>
            <a:r>
              <a:rPr kumimoji="1" lang="en-US" altLang="zh-CN" sz="2000" b="1">
                <a:ea typeface="幼圆" panose="02010509060101010101" pitchFamily="49" charset="-122"/>
                <a:cs typeface="Times New Roman" panose="02020603050405020304" pitchFamily="18" charset="0"/>
              </a:rPr>
              <a:t>—  </a:t>
            </a:r>
            <a:r>
              <a:rPr kumimoji="1" lang="zh-CN" altLang="en-US" sz="2000" b="1">
                <a:ea typeface="幼圆" panose="02010509060101010101" pitchFamily="49" charset="-122"/>
                <a:cs typeface="Times New Roman" panose="02020603050405020304" pitchFamily="18" charset="0"/>
              </a:rPr>
              <a:t>摩擦耗功；</a:t>
            </a:r>
            <a:r>
              <a:rPr kumimoji="1" lang="en-US" altLang="zh-CN" sz="2000" b="1" i="1">
                <a:ea typeface="幼圆" panose="02010509060101010101" pitchFamily="49" charset="-122"/>
                <a:cs typeface="Times New Roman" panose="02020603050405020304" pitchFamily="18" charset="0"/>
              </a:rPr>
              <a:t>W</a:t>
            </a:r>
            <a:r>
              <a:rPr kumimoji="1" lang="en-US" altLang="zh-CN" sz="2000" b="1" i="1" baseline="-25000">
                <a:ea typeface="幼圆" panose="02010509060101010101" pitchFamily="49" charset="-122"/>
                <a:cs typeface="Times New Roman" panose="02020603050405020304" pitchFamily="18" charset="0"/>
              </a:rPr>
              <a:t>p  </a:t>
            </a:r>
            <a:r>
              <a:rPr kumimoji="1" lang="zh-CN" altLang="en-US" sz="2000" b="1">
                <a:ea typeface="幼圆" panose="02010509060101010101" pitchFamily="49" charset="-122"/>
                <a:cs typeface="Times New Roman" panose="02020603050405020304" pitchFamily="18" charset="0"/>
              </a:rPr>
              <a:t>＿  排斥大气功。</a:t>
            </a:r>
          </a:p>
        </p:txBody>
      </p:sp>
      <p:sp>
        <p:nvSpPr>
          <p:cNvPr id="111623" name="圆角矩形 17"/>
          <p:cNvSpPr>
            <a:spLocks noChangeArrowheads="1"/>
          </p:cNvSpPr>
          <p:nvPr/>
        </p:nvSpPr>
        <p:spPr bwMode="auto">
          <a:xfrm>
            <a:off x="415925" y="4046538"/>
            <a:ext cx="8281988" cy="1685925"/>
          </a:xfrm>
          <a:prstGeom prst="roundRect">
            <a:avLst>
              <a:gd name="adj" fmla="val 16667"/>
            </a:avLst>
          </a:prstGeom>
          <a:solidFill>
            <a:srgbClr val="CCFF99"/>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marL="285750" indent="-28575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200000"/>
              </a:lnSpc>
              <a:buClr>
                <a:srgbClr val="FF0000"/>
              </a:buClr>
              <a:buFont typeface="Wingdings" panose="05000000000000000000" pitchFamily="2" charset="2"/>
              <a:buChar char="u"/>
            </a:pPr>
            <a:endParaRPr kumimoji="1" lang="zh-CN" altLang="en-US" b="1">
              <a:latin typeface="幼圆" panose="02010509060101010101" pitchFamily="49" charset="-122"/>
              <a:ea typeface="幼圆" panose="02010509060101010101" pitchFamily="49" charset="-122"/>
              <a:cs typeface="Times New Roman" panose="02020603050405020304" pitchFamily="18" charset="0"/>
            </a:endParaRPr>
          </a:p>
        </p:txBody>
      </p:sp>
      <p:sp>
        <p:nvSpPr>
          <p:cNvPr id="111624" name="Text Box 4"/>
          <p:cNvSpPr txBox="1">
            <a:spLocks noChangeArrowheads="1"/>
          </p:cNvSpPr>
          <p:nvPr/>
        </p:nvSpPr>
        <p:spPr bwMode="auto">
          <a:xfrm>
            <a:off x="3081338" y="3508375"/>
            <a:ext cx="29511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400" b="1">
                <a:solidFill>
                  <a:srgbClr val="FF0000"/>
                </a:solidFill>
                <a:ea typeface="幼圆" panose="02010509060101010101" pitchFamily="49" charset="-122"/>
                <a:cs typeface="Times New Roman" panose="02020603050405020304" pitchFamily="18" charset="0"/>
              </a:rPr>
              <a:t>可逆过程中的有用功</a:t>
            </a:r>
            <a:endParaRPr kumimoji="1" lang="zh-CN" altLang="en-US" b="1">
              <a:ea typeface="幼圆" panose="02010509060101010101" pitchFamily="49" charset="-122"/>
              <a:cs typeface="Times New Roman" panose="02020603050405020304" pitchFamily="18" charset="0"/>
            </a:endParaRPr>
          </a:p>
        </p:txBody>
      </p:sp>
      <p:graphicFrame>
        <p:nvGraphicFramePr>
          <p:cNvPr id="111625" name="Object 26"/>
          <p:cNvGraphicFramePr>
            <a:graphicFrameLocks noChangeAspect="1"/>
          </p:cNvGraphicFramePr>
          <p:nvPr/>
        </p:nvGraphicFramePr>
        <p:xfrm>
          <a:off x="2124075" y="4864100"/>
          <a:ext cx="4210050" cy="855663"/>
        </p:xfrm>
        <a:graphic>
          <a:graphicData uri="http://schemas.openxmlformats.org/presentationml/2006/ole">
            <mc:AlternateContent xmlns:mc="http://schemas.openxmlformats.org/markup-compatibility/2006">
              <mc:Choice xmlns:v="urn:schemas-microsoft-com:vml" Requires="v">
                <p:oleObj spid="_x0000_s111636" name="Equation" r:id="rId5" imgW="1574800" imgH="330200" progId="Equation.DSMT4">
                  <p:embed/>
                </p:oleObj>
              </mc:Choice>
              <mc:Fallback>
                <p:oleObj name="Equation" r:id="rId5" imgW="1574800" imgH="330200" progId="Equation.DSMT4">
                  <p:embed/>
                  <p:pic>
                    <p:nvPicPr>
                      <p:cNvPr id="0" name="Object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4075" y="4864100"/>
                        <a:ext cx="421005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1626" name="Text Box 8"/>
          <p:cNvSpPr txBox="1">
            <a:spLocks noChangeArrowheads="1"/>
          </p:cNvSpPr>
          <p:nvPr/>
        </p:nvSpPr>
        <p:spPr bwMode="auto">
          <a:xfrm>
            <a:off x="3860800" y="4095750"/>
            <a:ext cx="1277938" cy="55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kumimoji="1" lang="en-US" altLang="zh-CN" sz="2000" b="1" i="1">
                <a:ea typeface="幼圆" panose="02010509060101010101" pitchFamily="49" charset="-122"/>
                <a:cs typeface="Times New Roman" panose="02020603050405020304" pitchFamily="18" charset="0"/>
              </a:rPr>
              <a:t>W</a:t>
            </a:r>
            <a:r>
              <a:rPr kumimoji="1" lang="en-US" altLang="zh-CN" sz="2000" b="1" i="1" baseline="-25000">
                <a:ea typeface="幼圆" panose="02010509060101010101" pitchFamily="49" charset="-122"/>
                <a:cs typeface="Times New Roman" panose="02020603050405020304" pitchFamily="18" charset="0"/>
              </a:rPr>
              <a:t>l   </a:t>
            </a:r>
            <a:r>
              <a:rPr kumimoji="1" lang="en-US" altLang="zh-CN" sz="2000" b="1">
                <a:ea typeface="幼圆" panose="02010509060101010101" pitchFamily="49" charset="-122"/>
                <a:cs typeface="Times New Roman" panose="02020603050405020304" pitchFamily="18" charset="0"/>
              </a:rPr>
              <a:t> =0</a:t>
            </a:r>
            <a:endParaRPr kumimoji="1" lang="zh-CN" altLang="en-US" sz="2000" b="1">
              <a:ea typeface="幼圆" panose="02010509060101010101" pitchFamily="49" charset="-122"/>
              <a:cs typeface="Times New Roman" panose="02020603050405020304" pitchFamily="18" charset="0"/>
            </a:endParaRPr>
          </a:p>
        </p:txBody>
      </p:sp>
    </p:spTree>
  </p:cSld>
  <p:clrMapOvr>
    <a:masterClrMapping/>
  </p:clrMapOvr>
  <p:transition spd="slow">
    <p:cove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ext Box 10"/>
          <p:cNvSpPr txBox="1">
            <a:spLocks noChangeArrowheads="1"/>
          </p:cNvSpPr>
          <p:nvPr/>
        </p:nvSpPr>
        <p:spPr bwMode="auto">
          <a:xfrm>
            <a:off x="415925" y="152400"/>
            <a:ext cx="47323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zh-CN" altLang="en-US" sz="2800" b="1">
                <a:solidFill>
                  <a:srgbClr val="FF0000"/>
                </a:solidFill>
                <a:latin typeface="幼圆" panose="02010509060101010101" pitchFamily="49" charset="-122"/>
                <a:ea typeface="幼圆" panose="02010509060101010101" pitchFamily="49" charset="-122"/>
              </a:rPr>
              <a:t>系统与外界能量交换的方式</a:t>
            </a:r>
          </a:p>
        </p:txBody>
      </p:sp>
      <p:sp>
        <p:nvSpPr>
          <p:cNvPr id="3" name="圆角矩形 14"/>
          <p:cNvSpPr>
            <a:spLocks noChangeArrowheads="1"/>
          </p:cNvSpPr>
          <p:nvPr/>
        </p:nvSpPr>
        <p:spPr bwMode="auto">
          <a:xfrm>
            <a:off x="1116013" y="2439988"/>
            <a:ext cx="2879725" cy="1368425"/>
          </a:xfrm>
          <a:prstGeom prst="roundRect">
            <a:avLst>
              <a:gd name="adj" fmla="val 16667"/>
            </a:avLst>
          </a:prstGeom>
          <a:solidFill>
            <a:srgbClr val="FFCC99"/>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50000"/>
              </a:lnSpc>
              <a:defRPr/>
            </a:pPr>
            <a:r>
              <a:rPr kumimoji="1" lang="en-US" altLang="zh-CN" sz="2400" b="1" dirty="0" smtClean="0">
                <a:latin typeface="幼圆" panose="02010509060101010101" pitchFamily="49" charset="-122"/>
                <a:ea typeface="幼圆" panose="02010509060101010101" pitchFamily="49" charset="-122"/>
              </a:rPr>
              <a:t>(</a:t>
            </a:r>
            <a:r>
              <a:rPr kumimoji="1" lang="zh-CN" altLang="en-US" sz="2400" b="1" dirty="0" smtClean="0">
                <a:latin typeface="幼圆" panose="02010509060101010101" pitchFamily="49" charset="-122"/>
                <a:ea typeface="幼圆" panose="02010509060101010101" pitchFamily="49" charset="-122"/>
              </a:rPr>
              <a:t>热力</a:t>
            </a:r>
            <a:r>
              <a:rPr kumimoji="1" lang="en-US" altLang="zh-CN" sz="2400" b="1" dirty="0" smtClean="0">
                <a:latin typeface="幼圆" panose="02010509060101010101" pitchFamily="49" charset="-122"/>
                <a:ea typeface="幼圆" panose="02010509060101010101" pitchFamily="49" charset="-122"/>
              </a:rPr>
              <a:t>)</a:t>
            </a:r>
            <a:r>
              <a:rPr kumimoji="1" lang="zh-CN" altLang="en-US" sz="2400" b="1" dirty="0" smtClean="0">
                <a:latin typeface="幼圆" panose="02010509060101010101" pitchFamily="49" charset="-122"/>
                <a:ea typeface="幼圆" panose="02010509060101010101" pitchFamily="49" charset="-122"/>
              </a:rPr>
              <a:t>系统与</a:t>
            </a:r>
            <a:r>
              <a:rPr kumimoji="1" lang="zh-CN" altLang="en-US" sz="2400" b="1" dirty="0" smtClean="0">
                <a:solidFill>
                  <a:srgbClr val="FF0000"/>
                </a:solidFill>
                <a:latin typeface="幼圆" panose="02010509060101010101" pitchFamily="49" charset="-122"/>
                <a:ea typeface="幼圆" panose="02010509060101010101" pitchFamily="49" charset="-122"/>
              </a:rPr>
              <a:t>外界</a:t>
            </a:r>
            <a:endParaRPr kumimoji="1" lang="en-US" altLang="zh-CN" sz="2400" b="1" dirty="0" smtClean="0">
              <a:solidFill>
                <a:srgbClr val="FF0000"/>
              </a:solidFill>
              <a:latin typeface="幼圆" panose="02010509060101010101" pitchFamily="49" charset="-122"/>
              <a:ea typeface="幼圆" panose="02010509060101010101" pitchFamily="49" charset="-122"/>
            </a:endParaRPr>
          </a:p>
          <a:p>
            <a:pPr algn="ctr">
              <a:lnSpc>
                <a:spcPct val="150000"/>
              </a:lnSpc>
              <a:defRPr/>
            </a:pPr>
            <a:r>
              <a:rPr kumimoji="1" lang="zh-CN" altLang="en-US" sz="2400" b="1" dirty="0" smtClean="0">
                <a:latin typeface="幼圆" panose="02010509060101010101" pitchFamily="49" charset="-122"/>
                <a:ea typeface="幼圆" panose="02010509060101010101" pitchFamily="49" charset="-122"/>
              </a:rPr>
              <a:t>能量</a:t>
            </a:r>
            <a:r>
              <a:rPr kumimoji="1" lang="zh-CN" altLang="en-US" sz="2400" b="1" dirty="0" smtClean="0">
                <a:solidFill>
                  <a:schemeClr val="accent6"/>
                </a:solidFill>
                <a:latin typeface="幼圆" panose="02010509060101010101" pitchFamily="49" charset="-122"/>
                <a:ea typeface="幼圆" panose="02010509060101010101" pitchFamily="49" charset="-122"/>
              </a:rPr>
              <a:t>交换</a:t>
            </a:r>
            <a:r>
              <a:rPr kumimoji="1" lang="zh-CN" altLang="en-US" sz="2400" b="1" dirty="0" smtClean="0">
                <a:latin typeface="幼圆" panose="02010509060101010101" pitchFamily="49" charset="-122"/>
                <a:ea typeface="幼圆" panose="02010509060101010101" pitchFamily="49" charset="-122"/>
              </a:rPr>
              <a:t>的方式</a:t>
            </a:r>
          </a:p>
        </p:txBody>
      </p:sp>
      <p:cxnSp>
        <p:nvCxnSpPr>
          <p:cNvPr id="112644" name="直接连接符 2"/>
          <p:cNvCxnSpPr>
            <a:cxnSpLocks noChangeShapeType="1"/>
          </p:cNvCxnSpPr>
          <p:nvPr/>
        </p:nvCxnSpPr>
        <p:spPr bwMode="auto">
          <a:xfrm>
            <a:off x="4200525" y="2584450"/>
            <a:ext cx="0" cy="1116013"/>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112645" name="直接连接符 2"/>
          <p:cNvCxnSpPr>
            <a:cxnSpLocks noChangeShapeType="1"/>
          </p:cNvCxnSpPr>
          <p:nvPr/>
        </p:nvCxnSpPr>
        <p:spPr bwMode="auto">
          <a:xfrm flipH="1" flipV="1">
            <a:off x="4211638" y="2601913"/>
            <a:ext cx="647700"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112646" name="直接连接符 2"/>
          <p:cNvCxnSpPr>
            <a:cxnSpLocks noChangeShapeType="1"/>
          </p:cNvCxnSpPr>
          <p:nvPr/>
        </p:nvCxnSpPr>
        <p:spPr bwMode="auto">
          <a:xfrm flipH="1" flipV="1">
            <a:off x="4211638" y="3690938"/>
            <a:ext cx="647700"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112647" name="直接连接符 2"/>
          <p:cNvCxnSpPr>
            <a:cxnSpLocks noChangeShapeType="1"/>
          </p:cNvCxnSpPr>
          <p:nvPr/>
        </p:nvCxnSpPr>
        <p:spPr bwMode="auto">
          <a:xfrm flipH="1" flipV="1">
            <a:off x="3984625" y="3141663"/>
            <a:ext cx="215900"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sp>
        <p:nvSpPr>
          <p:cNvPr id="8" name="圆角矩形 14"/>
          <p:cNvSpPr>
            <a:spLocks noChangeArrowheads="1"/>
          </p:cNvSpPr>
          <p:nvPr/>
        </p:nvSpPr>
        <p:spPr bwMode="auto">
          <a:xfrm>
            <a:off x="4848225" y="2205038"/>
            <a:ext cx="2676525" cy="792162"/>
          </a:xfrm>
          <a:prstGeom prst="roundRect">
            <a:avLst>
              <a:gd name="adj" fmla="val 16667"/>
            </a:avLst>
          </a:prstGeom>
          <a:solidFill>
            <a:schemeClr val="accent2">
              <a:lumMod val="75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50000"/>
              </a:lnSpc>
              <a:defRPr/>
            </a:pPr>
            <a:r>
              <a:rPr kumimoji="1" lang="zh-CN" altLang="en-US" sz="2400" b="1" dirty="0" smtClean="0">
                <a:solidFill>
                  <a:schemeClr val="bg1"/>
                </a:solidFill>
                <a:latin typeface="幼圆" panose="02010509060101010101" pitchFamily="49" charset="-122"/>
                <a:ea typeface="幼圆" panose="02010509060101010101" pitchFamily="49" charset="-122"/>
              </a:rPr>
              <a:t>做功</a:t>
            </a:r>
          </a:p>
        </p:txBody>
      </p:sp>
      <p:sp>
        <p:nvSpPr>
          <p:cNvPr id="112649" name="圆角矩形 14"/>
          <p:cNvSpPr>
            <a:spLocks noChangeArrowheads="1"/>
          </p:cNvSpPr>
          <p:nvPr/>
        </p:nvSpPr>
        <p:spPr bwMode="auto">
          <a:xfrm>
            <a:off x="4859338" y="3284538"/>
            <a:ext cx="2665412" cy="793750"/>
          </a:xfrm>
          <a:prstGeom prst="roundRect">
            <a:avLst>
              <a:gd name="adj" fmla="val 16667"/>
            </a:avLst>
          </a:pr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lnSpc>
                <a:spcPct val="150000"/>
              </a:lnSpc>
            </a:pPr>
            <a:r>
              <a:rPr kumimoji="1" lang="zh-CN" altLang="en-US" sz="2400" b="1">
                <a:solidFill>
                  <a:schemeClr val="bg1"/>
                </a:solidFill>
                <a:latin typeface="幼圆" panose="02010509060101010101" pitchFamily="49" charset="-122"/>
                <a:ea typeface="幼圆" panose="02010509060101010101" pitchFamily="49" charset="-122"/>
              </a:rPr>
              <a:t>传热</a:t>
            </a:r>
          </a:p>
        </p:txBody>
      </p:sp>
      <p:sp>
        <p:nvSpPr>
          <p:cNvPr id="10" name="椭圆 9"/>
          <p:cNvSpPr>
            <a:spLocks noChangeArrowheads="1"/>
          </p:cNvSpPr>
          <p:nvPr/>
        </p:nvSpPr>
        <p:spPr bwMode="auto">
          <a:xfrm>
            <a:off x="7700963" y="3305175"/>
            <a:ext cx="504825" cy="503238"/>
          </a:xfrm>
          <a:prstGeom prst="ellipse">
            <a:avLst/>
          </a:prstGeom>
          <a:solidFill>
            <a:srgbClr val="CCFF99"/>
          </a:solidFill>
          <a:ln w="9525" algn="ctr">
            <a:solidFill>
              <a:schemeClr val="tx1"/>
            </a:solidFill>
            <a:round/>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ChangeArrowheads="1"/>
          </p:cNvSpPr>
          <p:nvPr/>
        </p:nvSpPr>
        <p:spPr bwMode="auto">
          <a:xfrm>
            <a:off x="152400" y="173038"/>
            <a:ext cx="38100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800" b="1">
                <a:solidFill>
                  <a:srgbClr val="FF0000"/>
                </a:solidFill>
                <a:ea typeface="幼圆" panose="02010509060101010101" pitchFamily="49" charset="-122"/>
                <a:cs typeface="Times New Roman" panose="02020603050405020304" pitchFamily="18" charset="0"/>
              </a:rPr>
              <a:t>热量</a:t>
            </a:r>
            <a:r>
              <a:rPr kumimoji="1" lang="zh-CN" altLang="en-US" sz="2400">
                <a:solidFill>
                  <a:srgbClr val="0033CC"/>
                </a:solidFill>
                <a:ea typeface="幼圆" panose="02010509060101010101" pitchFamily="49" charset="-122"/>
                <a:cs typeface="Times New Roman" panose="02020603050405020304" pitchFamily="18" charset="0"/>
              </a:rPr>
              <a:t>（</a:t>
            </a:r>
            <a:r>
              <a:rPr kumimoji="1" lang="en-US" altLang="zh-CN" sz="2400">
                <a:solidFill>
                  <a:srgbClr val="0033CC"/>
                </a:solidFill>
                <a:ea typeface="幼圆" panose="02010509060101010101" pitchFamily="49" charset="-122"/>
                <a:cs typeface="Times New Roman" panose="02020603050405020304" pitchFamily="18" charset="0"/>
              </a:rPr>
              <a:t>Heat</a:t>
            </a:r>
            <a:r>
              <a:rPr kumimoji="1" lang="zh-CN" altLang="en-US" sz="2400">
                <a:solidFill>
                  <a:srgbClr val="0033CC"/>
                </a:solidFill>
                <a:ea typeface="幼圆" panose="02010509060101010101" pitchFamily="49" charset="-122"/>
                <a:cs typeface="Times New Roman" panose="02020603050405020304" pitchFamily="18" charset="0"/>
              </a:rPr>
              <a:t>）</a:t>
            </a:r>
          </a:p>
        </p:txBody>
      </p:sp>
      <p:sp>
        <p:nvSpPr>
          <p:cNvPr id="113667" name="圆角矩形 14"/>
          <p:cNvSpPr>
            <a:spLocks noChangeArrowheads="1"/>
          </p:cNvSpPr>
          <p:nvPr/>
        </p:nvSpPr>
        <p:spPr bwMode="auto">
          <a:xfrm>
            <a:off x="296863" y="1136650"/>
            <a:ext cx="8539162" cy="668338"/>
          </a:xfrm>
          <a:prstGeom prst="roundRect">
            <a:avLst>
              <a:gd name="adj" fmla="val 16667"/>
            </a:avLst>
          </a:prstGeom>
          <a:solidFill>
            <a:srgbClr val="CCFF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pPr>
            <a:r>
              <a:rPr kumimoji="1" lang="zh-CN" altLang="en-US" sz="2000" b="1">
                <a:solidFill>
                  <a:srgbClr val="FF0000"/>
                </a:solidFill>
                <a:latin typeface="幼圆" panose="02010509060101010101" pitchFamily="49" charset="-122"/>
                <a:ea typeface="幼圆" panose="02010509060101010101" pitchFamily="49" charset="-122"/>
              </a:rPr>
              <a:t>定义：</a:t>
            </a:r>
            <a:r>
              <a:rPr kumimoji="1" lang="zh-CN" altLang="en-US" sz="2000" b="1">
                <a:latin typeface="幼圆" panose="02010509060101010101" pitchFamily="49" charset="-122"/>
                <a:ea typeface="幼圆" panose="02010509060101010101" pitchFamily="49" charset="-122"/>
              </a:rPr>
              <a:t>热力系统和外界之间</a:t>
            </a:r>
            <a:r>
              <a:rPr kumimoji="1" lang="zh-CN" altLang="en-US" sz="2000" b="1">
                <a:solidFill>
                  <a:srgbClr val="0033CC"/>
                </a:solidFill>
                <a:latin typeface="幼圆" panose="02010509060101010101" pitchFamily="49" charset="-122"/>
                <a:ea typeface="幼圆" panose="02010509060101010101" pitchFamily="49" charset="-122"/>
              </a:rPr>
              <a:t>仅仅</a:t>
            </a:r>
            <a:r>
              <a:rPr kumimoji="1" lang="zh-CN" altLang="en-US" sz="2000" b="1">
                <a:latin typeface="幼圆" panose="02010509060101010101" pitchFamily="49" charset="-122"/>
                <a:ea typeface="幼圆" panose="02010509060101010101" pitchFamily="49" charset="-122"/>
              </a:rPr>
              <a:t>由于</a:t>
            </a:r>
            <a:r>
              <a:rPr kumimoji="1" lang="zh-CN" altLang="en-US" sz="2000" b="1">
                <a:solidFill>
                  <a:srgbClr val="FF0000"/>
                </a:solidFill>
                <a:latin typeface="幼圆" panose="02010509060101010101" pitchFamily="49" charset="-122"/>
                <a:ea typeface="幼圆" panose="02010509060101010101" pitchFamily="49" charset="-122"/>
              </a:rPr>
              <a:t>温度不同</a:t>
            </a:r>
            <a:r>
              <a:rPr kumimoji="1" lang="zh-CN" altLang="en-US" sz="2000" b="1">
                <a:latin typeface="幼圆" panose="02010509060101010101" pitchFamily="49" charset="-122"/>
                <a:ea typeface="幼圆" panose="02010509060101010101" pitchFamily="49" charset="-122"/>
              </a:rPr>
              <a:t>而通过</a:t>
            </a:r>
            <a:r>
              <a:rPr kumimoji="1" lang="zh-CN" altLang="en-US" sz="2000" b="1">
                <a:solidFill>
                  <a:srgbClr val="0033CC"/>
                </a:solidFill>
                <a:latin typeface="幼圆" panose="02010509060101010101" pitchFamily="49" charset="-122"/>
                <a:ea typeface="幼圆" panose="02010509060101010101" pitchFamily="49" charset="-122"/>
              </a:rPr>
              <a:t>边界</a:t>
            </a:r>
            <a:r>
              <a:rPr kumimoji="1" lang="zh-CN" altLang="en-US" sz="2000" b="1">
                <a:latin typeface="幼圆" panose="02010509060101010101" pitchFamily="49" charset="-122"/>
                <a:ea typeface="幼圆" panose="02010509060101010101" pitchFamily="49" charset="-122"/>
              </a:rPr>
              <a:t>传递的能量。</a:t>
            </a:r>
            <a:endParaRPr kumimoji="1" lang="en-US" altLang="zh-CN" sz="2000" b="1">
              <a:latin typeface="幼圆" panose="02010509060101010101" pitchFamily="49" charset="-122"/>
              <a:ea typeface="幼圆" panose="02010509060101010101" pitchFamily="49" charset="-122"/>
            </a:endParaRPr>
          </a:p>
        </p:txBody>
      </p:sp>
      <p:sp>
        <p:nvSpPr>
          <p:cNvPr id="107524" name="圆角矩形 14"/>
          <p:cNvSpPr>
            <a:spLocks noChangeArrowheads="1"/>
          </p:cNvSpPr>
          <p:nvPr/>
        </p:nvSpPr>
        <p:spPr bwMode="auto">
          <a:xfrm>
            <a:off x="300038" y="2162175"/>
            <a:ext cx="8547100" cy="1114425"/>
          </a:xfrm>
          <a:prstGeom prst="roundRect">
            <a:avLst>
              <a:gd name="adj" fmla="val 16667"/>
            </a:avLst>
          </a:pr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marL="342900" indent="-3429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buClr>
                <a:srgbClr val="FF0000"/>
              </a:buClr>
              <a:buFont typeface="Wingdings" panose="05000000000000000000" pitchFamily="2" charset="2"/>
              <a:buChar char="u"/>
            </a:pPr>
            <a:r>
              <a:rPr kumimoji="1" lang="zh-CN" altLang="en-US" sz="2000" b="1">
                <a:ea typeface="幼圆" panose="02010509060101010101" pitchFamily="49" charset="-122"/>
                <a:cs typeface="Times New Roman" panose="02020603050405020304" pitchFamily="18" charset="0"/>
              </a:rPr>
              <a:t>热量的单位： </a:t>
            </a:r>
            <a:r>
              <a:rPr kumimoji="1" lang="en-US" altLang="zh-CN" sz="2000" b="1">
                <a:solidFill>
                  <a:srgbClr val="FF0000"/>
                </a:solidFill>
                <a:ea typeface="幼圆" panose="02010509060101010101" pitchFamily="49" charset="-122"/>
                <a:cs typeface="Times New Roman" panose="02020603050405020304" pitchFamily="18" charset="0"/>
              </a:rPr>
              <a:t>J(</a:t>
            </a:r>
            <a:r>
              <a:rPr kumimoji="1" lang="zh-CN" altLang="en-US" sz="2000" b="1">
                <a:solidFill>
                  <a:srgbClr val="FF0000"/>
                </a:solidFill>
                <a:ea typeface="幼圆" panose="02010509060101010101" pitchFamily="49" charset="-122"/>
                <a:cs typeface="Times New Roman" panose="02020603050405020304" pitchFamily="18" charset="0"/>
              </a:rPr>
              <a:t>焦耳</a:t>
            </a:r>
            <a:r>
              <a:rPr kumimoji="1" lang="en-US" altLang="zh-CN" sz="2000" b="1">
                <a:solidFill>
                  <a:srgbClr val="FF0000"/>
                </a:solidFill>
                <a:ea typeface="幼圆" panose="02010509060101010101" pitchFamily="49" charset="-122"/>
                <a:cs typeface="Times New Roman" panose="02020603050405020304" pitchFamily="18" charset="0"/>
              </a:rPr>
              <a:t>)         </a:t>
            </a:r>
            <a:r>
              <a:rPr kumimoji="1" lang="zh-CN" altLang="en-US" sz="2000" b="1">
                <a:ea typeface="幼圆" panose="02010509060101010101" pitchFamily="49" charset="-122"/>
                <a:cs typeface="Times New Roman" panose="02020603050405020304" pitchFamily="18" charset="0"/>
              </a:rPr>
              <a:t>工程常用 </a:t>
            </a:r>
            <a:r>
              <a:rPr kumimoji="1" lang="en-US" altLang="zh-CN" sz="2000" b="1">
                <a:ea typeface="幼圆" panose="02010509060101010101" pitchFamily="49" charset="-122"/>
                <a:cs typeface="Times New Roman" panose="02020603050405020304" pitchFamily="18" charset="0"/>
              </a:rPr>
              <a:t>kJ(</a:t>
            </a:r>
            <a:r>
              <a:rPr kumimoji="1" lang="zh-CN" altLang="en-US" sz="2000" b="1">
                <a:ea typeface="幼圆" panose="02010509060101010101" pitchFamily="49" charset="-122"/>
                <a:cs typeface="Times New Roman" panose="02020603050405020304" pitchFamily="18" charset="0"/>
              </a:rPr>
              <a:t>千焦）</a:t>
            </a:r>
            <a:endParaRPr kumimoji="1" lang="en-US" altLang="zh-CN" sz="2000" b="1">
              <a:ea typeface="幼圆" panose="02010509060101010101" pitchFamily="49" charset="-122"/>
              <a:cs typeface="Times New Roman" panose="02020603050405020304" pitchFamily="18" charset="0"/>
            </a:endParaRPr>
          </a:p>
          <a:p>
            <a:pPr>
              <a:lnSpc>
                <a:spcPct val="150000"/>
              </a:lnSpc>
              <a:buClr>
                <a:srgbClr val="FF0000"/>
              </a:buClr>
              <a:buFont typeface="Wingdings" panose="05000000000000000000" pitchFamily="2" charset="2"/>
              <a:buChar char="u"/>
            </a:pPr>
            <a:r>
              <a:rPr kumimoji="1" lang="zh-CN" altLang="en-US" sz="2000" b="1">
                <a:ea typeface="幼圆" panose="02010509060101010101" pitchFamily="49" charset="-122"/>
                <a:cs typeface="Times New Roman" panose="02020603050405020304" pitchFamily="18" charset="0"/>
              </a:rPr>
              <a:t>系统</a:t>
            </a:r>
            <a:r>
              <a:rPr kumimoji="1" lang="zh-CN" altLang="en-US" sz="2000" b="1">
                <a:solidFill>
                  <a:srgbClr val="FF0000"/>
                </a:solidFill>
                <a:ea typeface="幼圆" panose="02010509060101010101" pitchFamily="49" charset="-122"/>
                <a:cs typeface="Times New Roman" panose="02020603050405020304" pitchFamily="18" charset="0"/>
              </a:rPr>
              <a:t>吸热</a:t>
            </a:r>
            <a:r>
              <a:rPr kumimoji="1" lang="zh-CN" altLang="en-US" sz="2000" b="1">
                <a:ea typeface="幼圆" panose="02010509060101010101" pitchFamily="49" charset="-122"/>
                <a:cs typeface="Times New Roman" panose="02020603050405020304" pitchFamily="18" charset="0"/>
              </a:rPr>
              <a:t>，热量为</a:t>
            </a:r>
            <a:r>
              <a:rPr kumimoji="1" lang="zh-CN" altLang="en-US" sz="2000" b="1">
                <a:solidFill>
                  <a:srgbClr val="FF0000"/>
                </a:solidFill>
                <a:ea typeface="幼圆" panose="02010509060101010101" pitchFamily="49" charset="-122"/>
                <a:cs typeface="Times New Roman" panose="02020603050405020304" pitchFamily="18" charset="0"/>
              </a:rPr>
              <a:t>正</a:t>
            </a:r>
            <a:r>
              <a:rPr kumimoji="1" lang="zh-CN" altLang="en-US" sz="2000" b="1">
                <a:ea typeface="幼圆" panose="02010509060101010101" pitchFamily="49" charset="-122"/>
                <a:cs typeface="Times New Roman" panose="02020603050405020304" pitchFamily="18" charset="0"/>
              </a:rPr>
              <a:t>，系统</a:t>
            </a:r>
            <a:r>
              <a:rPr kumimoji="1" lang="zh-CN" altLang="en-US" sz="2000" b="1">
                <a:solidFill>
                  <a:srgbClr val="FF0000"/>
                </a:solidFill>
                <a:ea typeface="幼圆" panose="02010509060101010101" pitchFamily="49" charset="-122"/>
                <a:cs typeface="Times New Roman" panose="02020603050405020304" pitchFamily="18" charset="0"/>
              </a:rPr>
              <a:t>放热</a:t>
            </a:r>
            <a:r>
              <a:rPr kumimoji="1" lang="zh-CN" altLang="en-US" sz="2000" b="1">
                <a:ea typeface="幼圆" panose="02010509060101010101" pitchFamily="49" charset="-122"/>
                <a:cs typeface="Times New Roman" panose="02020603050405020304" pitchFamily="18" charset="0"/>
              </a:rPr>
              <a:t>，热量为</a:t>
            </a:r>
            <a:r>
              <a:rPr kumimoji="1" lang="zh-CN" altLang="en-US" sz="2000" b="1">
                <a:solidFill>
                  <a:srgbClr val="FF0000"/>
                </a:solidFill>
                <a:ea typeface="幼圆" panose="02010509060101010101" pitchFamily="49" charset="-122"/>
                <a:cs typeface="Times New Roman" panose="02020603050405020304" pitchFamily="18" charset="0"/>
              </a:rPr>
              <a:t>负</a:t>
            </a:r>
            <a:r>
              <a:rPr kumimoji="1" lang="zh-CN" altLang="en-US" sz="2000" b="1">
                <a:ea typeface="幼圆" panose="02010509060101010101" pitchFamily="49" charset="-122"/>
                <a:cs typeface="Times New Roman" panose="02020603050405020304" pitchFamily="18" charset="0"/>
              </a:rPr>
              <a:t>。</a:t>
            </a:r>
          </a:p>
        </p:txBody>
      </p:sp>
      <p:grpSp>
        <p:nvGrpSpPr>
          <p:cNvPr id="2" name="组合 1"/>
          <p:cNvGrpSpPr>
            <a:grpSpLocks/>
          </p:cNvGrpSpPr>
          <p:nvPr/>
        </p:nvGrpSpPr>
        <p:grpSpPr bwMode="auto">
          <a:xfrm>
            <a:off x="320675" y="3575050"/>
            <a:ext cx="8572500" cy="2517775"/>
            <a:chOff x="320675" y="3575050"/>
            <a:chExt cx="8571805" cy="2518246"/>
          </a:xfrm>
        </p:grpSpPr>
        <p:sp>
          <p:nvSpPr>
            <p:cNvPr id="12" name="圆角矩形 14"/>
            <p:cNvSpPr>
              <a:spLocks noChangeArrowheads="1"/>
            </p:cNvSpPr>
            <p:nvPr/>
          </p:nvSpPr>
          <p:spPr bwMode="auto">
            <a:xfrm>
              <a:off x="320675" y="4221284"/>
              <a:ext cx="8571805" cy="1872012"/>
            </a:xfrm>
            <a:prstGeom prst="roundRect">
              <a:avLst>
                <a:gd name="adj" fmla="val 16667"/>
              </a:avLst>
            </a:prstGeom>
            <a:solidFill>
              <a:schemeClr val="accent1">
                <a:lumMod val="20000"/>
                <a:lumOff val="80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marL="342900" indent="-342900">
                <a:lnSpc>
                  <a:spcPct val="150000"/>
                </a:lnSpc>
                <a:buClr>
                  <a:srgbClr val="FF0000"/>
                </a:buClr>
                <a:buFont typeface="Wingdings" panose="05000000000000000000" pitchFamily="2" charset="2"/>
                <a:buChar char="u"/>
                <a:defRPr/>
              </a:pPr>
              <a:r>
                <a:rPr kumimoji="1" lang="zh-CN" altLang="en-US" b="1" dirty="0" smtClean="0">
                  <a:latin typeface="幼圆" panose="02010509060101010101" pitchFamily="49" charset="-122"/>
                  <a:ea typeface="幼圆" panose="02010509060101010101" pitchFamily="49" charset="-122"/>
                </a:rPr>
                <a:t>热量是系统与外界之间</a:t>
              </a:r>
              <a:r>
                <a:rPr kumimoji="1" lang="zh-CN" altLang="en-US" b="1" dirty="0" smtClean="0">
                  <a:solidFill>
                    <a:srgbClr val="0033CC"/>
                  </a:solidFill>
                  <a:latin typeface="幼圆" panose="02010509060101010101" pitchFamily="49" charset="-122"/>
                  <a:ea typeface="幼圆" panose="02010509060101010101" pitchFamily="49" charset="-122"/>
                </a:rPr>
                <a:t>传递的能量</a:t>
              </a:r>
              <a:r>
                <a:rPr kumimoji="1" lang="zh-CN" altLang="en-US" b="1" dirty="0" smtClean="0">
                  <a:latin typeface="幼圆" panose="02010509060101010101" pitchFamily="49" charset="-122"/>
                  <a:ea typeface="幼圆" panose="02010509060101010101" pitchFamily="49" charset="-122"/>
                </a:rPr>
                <a:t>，不是系统本身所具有的能量。</a:t>
              </a:r>
              <a:endParaRPr kumimoji="1" lang="en-US" altLang="zh-CN" b="1" dirty="0" smtClean="0">
                <a:latin typeface="幼圆" panose="02010509060101010101" pitchFamily="49" charset="-122"/>
                <a:ea typeface="幼圆" panose="02010509060101010101" pitchFamily="49" charset="-122"/>
              </a:endParaRPr>
            </a:p>
            <a:p>
              <a:pPr marL="342900" indent="-342900">
                <a:lnSpc>
                  <a:spcPct val="150000"/>
                </a:lnSpc>
                <a:buClr>
                  <a:srgbClr val="FF0000"/>
                </a:buClr>
                <a:buFont typeface="Wingdings" panose="05000000000000000000" pitchFamily="2" charset="2"/>
                <a:buChar char="u"/>
                <a:defRPr/>
              </a:pPr>
              <a:r>
                <a:rPr kumimoji="1" lang="zh-CN" altLang="en-US" b="1" dirty="0" smtClean="0">
                  <a:latin typeface="幼圆" panose="02010509060101010101" pitchFamily="49" charset="-122"/>
                  <a:ea typeface="幼圆" panose="02010509060101010101" pitchFamily="49" charset="-122"/>
                </a:rPr>
                <a:t>热量的值并不由系统的状态确定，而是由传热时所</a:t>
              </a:r>
              <a:r>
                <a:rPr kumimoji="1" lang="zh-CN" altLang="en-US" b="1" dirty="0" smtClean="0">
                  <a:solidFill>
                    <a:srgbClr val="0033CC"/>
                  </a:solidFill>
                  <a:latin typeface="幼圆" panose="02010509060101010101" pitchFamily="49" charset="-122"/>
                  <a:ea typeface="幼圆" panose="02010509060101010101" pitchFamily="49" charset="-122"/>
                </a:rPr>
                <a:t>经历的具体过程</a:t>
              </a:r>
              <a:r>
                <a:rPr kumimoji="1" lang="zh-CN" altLang="en-US" b="1" dirty="0" smtClean="0">
                  <a:latin typeface="幼圆" panose="02010509060101010101" pitchFamily="49" charset="-122"/>
                  <a:ea typeface="幼圆" panose="02010509060101010101" pitchFamily="49" charset="-122"/>
                </a:rPr>
                <a:t>确定。</a:t>
              </a:r>
              <a:endParaRPr kumimoji="1" lang="en-US" altLang="zh-CN" b="1" dirty="0" smtClean="0">
                <a:latin typeface="幼圆" panose="02010509060101010101" pitchFamily="49" charset="-122"/>
                <a:ea typeface="幼圆" panose="02010509060101010101" pitchFamily="49" charset="-122"/>
              </a:endParaRPr>
            </a:p>
            <a:p>
              <a:pPr marL="342900" indent="-342900">
                <a:lnSpc>
                  <a:spcPct val="150000"/>
                </a:lnSpc>
                <a:buClr>
                  <a:srgbClr val="FF0000"/>
                </a:buClr>
                <a:buFont typeface="Wingdings" panose="05000000000000000000" pitchFamily="2" charset="2"/>
                <a:buChar char="u"/>
                <a:defRPr/>
              </a:pPr>
              <a:r>
                <a:rPr kumimoji="1" lang="zh-CN" altLang="en-US" b="1" dirty="0" smtClean="0">
                  <a:latin typeface="幼圆" panose="02010509060101010101" pitchFamily="49" charset="-122"/>
                  <a:ea typeface="幼圆" panose="02010509060101010101" pitchFamily="49" charset="-122"/>
                </a:rPr>
                <a:t>热量不是状态量，而是一个与过程相关的</a:t>
              </a:r>
              <a:r>
                <a:rPr kumimoji="1" lang="zh-CN" altLang="en-US" b="1" dirty="0" smtClean="0">
                  <a:solidFill>
                    <a:srgbClr val="0033CC"/>
                  </a:solidFill>
                  <a:latin typeface="幼圆" panose="02010509060101010101" pitchFamily="49" charset="-122"/>
                  <a:ea typeface="幼圆" panose="02010509060101010101" pitchFamily="49" charset="-122"/>
                </a:rPr>
                <a:t>过程量</a:t>
              </a:r>
              <a:r>
                <a:rPr kumimoji="1" lang="zh-CN" altLang="en-US" b="1" dirty="0" smtClean="0">
                  <a:latin typeface="幼圆" panose="02010509060101010101" pitchFamily="49" charset="-122"/>
                  <a:ea typeface="幼圆" panose="02010509060101010101" pitchFamily="49" charset="-122"/>
                </a:rPr>
                <a:t>。</a:t>
              </a:r>
              <a:endParaRPr kumimoji="1" lang="en-US" altLang="zh-CN" b="1" dirty="0" smtClean="0">
                <a:latin typeface="幼圆" panose="02010509060101010101" pitchFamily="49" charset="-122"/>
                <a:ea typeface="幼圆" panose="02010509060101010101" pitchFamily="49" charset="-122"/>
              </a:endParaRPr>
            </a:p>
            <a:p>
              <a:pPr>
                <a:lnSpc>
                  <a:spcPct val="150000"/>
                </a:lnSpc>
                <a:buClr>
                  <a:srgbClr val="FF0000"/>
                </a:buClr>
                <a:defRPr/>
              </a:pPr>
              <a:r>
                <a:rPr kumimoji="1" lang="en-US" altLang="zh-CN" b="1" dirty="0">
                  <a:latin typeface="幼圆" panose="02010509060101010101" pitchFamily="49" charset="-122"/>
                  <a:ea typeface="幼圆" panose="02010509060101010101" pitchFamily="49" charset="-122"/>
                </a:rPr>
                <a:t> </a:t>
              </a:r>
              <a:r>
                <a:rPr kumimoji="1" lang="en-US" altLang="zh-CN" b="1" dirty="0" smtClean="0">
                  <a:latin typeface="幼圆" panose="02010509060101010101" pitchFamily="49" charset="-122"/>
                  <a:ea typeface="幼圆" panose="02010509060101010101" pitchFamily="49" charset="-122"/>
                </a:rPr>
                <a:t>   </a:t>
              </a:r>
              <a:r>
                <a:rPr kumimoji="1" lang="zh-CN" altLang="en-US" b="1" dirty="0" smtClean="0">
                  <a:latin typeface="幼圆" panose="02010509060101010101" pitchFamily="49" charset="-122"/>
                  <a:ea typeface="幼圆" panose="02010509060101010101" pitchFamily="49" charset="-122"/>
                </a:rPr>
                <a:t>说一个系统具有多少热量，是毫无意义的。</a:t>
              </a:r>
            </a:p>
          </p:txBody>
        </p:sp>
        <p:sp>
          <p:nvSpPr>
            <p:cNvPr id="113671" name="矩形 12"/>
            <p:cNvSpPr>
              <a:spLocks noChangeArrowheads="1"/>
            </p:cNvSpPr>
            <p:nvPr/>
          </p:nvSpPr>
          <p:spPr bwMode="auto">
            <a:xfrm>
              <a:off x="3962400" y="3575050"/>
              <a:ext cx="1330325" cy="657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buClr>
                  <a:srgbClr val="FF0000"/>
                </a:buClr>
              </a:pPr>
              <a:r>
                <a:rPr kumimoji="1" lang="zh-CN" altLang="en-US" sz="2800" b="1">
                  <a:solidFill>
                    <a:srgbClr val="FF0000"/>
                  </a:solidFill>
                  <a:ea typeface="幼圆" panose="02010509060101010101" pitchFamily="49" charset="-122"/>
                  <a:cs typeface="Times New Roman" panose="02020603050405020304" pitchFamily="18" charset="0"/>
                </a:rPr>
                <a:t>说   明</a:t>
              </a:r>
              <a:endParaRPr kumimoji="1" lang="en-US" altLang="zh-CN" sz="2800" b="1">
                <a:solidFill>
                  <a:srgbClr val="FF0000"/>
                </a:solidFill>
                <a:ea typeface="幼圆" panose="02010509060101010101" pitchFamily="49" charset="-122"/>
                <a:cs typeface="Times New Roman" panose="02020603050405020304" pitchFamily="18" charset="0"/>
              </a:endParaRPr>
            </a:p>
          </p:txBody>
        </p:sp>
      </p:gr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7524"/>
                                        </p:tgtEl>
                                        <p:attrNameLst>
                                          <p:attrName>style.visibility</p:attrName>
                                        </p:attrNameLst>
                                      </p:cBhvr>
                                      <p:to>
                                        <p:strVal val="visible"/>
                                      </p:to>
                                    </p:set>
                                    <p:animEffect transition="in" filter="fade">
                                      <p:cBhvr>
                                        <p:cTn id="7" dur="1000"/>
                                        <p:tgtEl>
                                          <p:spTgt spid="107524"/>
                                        </p:tgtEl>
                                      </p:cBhvr>
                                    </p:animEffect>
                                    <p:anim calcmode="lin" valueType="num">
                                      <p:cBhvr>
                                        <p:cTn id="8" dur="1000" fill="hold"/>
                                        <p:tgtEl>
                                          <p:spTgt spid="107524"/>
                                        </p:tgtEl>
                                        <p:attrNameLst>
                                          <p:attrName>ppt_x</p:attrName>
                                        </p:attrNameLst>
                                      </p:cBhvr>
                                      <p:tavLst>
                                        <p:tav tm="0">
                                          <p:val>
                                            <p:strVal val="#ppt_x"/>
                                          </p:val>
                                        </p:tav>
                                        <p:tav tm="100000">
                                          <p:val>
                                            <p:strVal val="#ppt_x"/>
                                          </p:val>
                                        </p:tav>
                                      </p:tavLst>
                                    </p:anim>
                                    <p:anim calcmode="lin" valueType="num">
                                      <p:cBhvr>
                                        <p:cTn id="9" dur="1000" fill="hold"/>
                                        <p:tgtEl>
                                          <p:spTgt spid="107524"/>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ntr" presetSubtype="4"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4"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ChangeArrowheads="1"/>
          </p:cNvSpPr>
          <p:nvPr/>
        </p:nvSpPr>
        <p:spPr bwMode="auto">
          <a:xfrm>
            <a:off x="152400" y="173038"/>
            <a:ext cx="38100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800" b="1">
                <a:solidFill>
                  <a:srgbClr val="FF0000"/>
                </a:solidFill>
                <a:ea typeface="幼圆" panose="02010509060101010101" pitchFamily="49" charset="-122"/>
                <a:cs typeface="Times New Roman" panose="02020603050405020304" pitchFamily="18" charset="0"/>
              </a:rPr>
              <a:t>热量</a:t>
            </a:r>
            <a:r>
              <a:rPr kumimoji="1" lang="zh-CN" altLang="en-US" sz="2400">
                <a:solidFill>
                  <a:srgbClr val="0033CC"/>
                </a:solidFill>
                <a:ea typeface="幼圆" panose="02010509060101010101" pitchFamily="49" charset="-122"/>
                <a:cs typeface="Times New Roman" panose="02020603050405020304" pitchFamily="18" charset="0"/>
              </a:rPr>
              <a:t>（</a:t>
            </a:r>
            <a:r>
              <a:rPr kumimoji="1" lang="en-US" altLang="zh-CN" sz="2800">
                <a:solidFill>
                  <a:srgbClr val="0033CC"/>
                </a:solidFill>
                <a:ea typeface="幼圆" panose="02010509060101010101" pitchFamily="49" charset="-122"/>
                <a:cs typeface="Times New Roman" panose="02020603050405020304" pitchFamily="18" charset="0"/>
              </a:rPr>
              <a:t>Heat</a:t>
            </a:r>
            <a:r>
              <a:rPr kumimoji="1" lang="zh-CN" altLang="en-US" sz="2400">
                <a:solidFill>
                  <a:srgbClr val="0033CC"/>
                </a:solidFill>
                <a:ea typeface="幼圆" panose="02010509060101010101" pitchFamily="49" charset="-122"/>
                <a:cs typeface="Times New Roman" panose="02020603050405020304" pitchFamily="18" charset="0"/>
              </a:rPr>
              <a:t>）</a:t>
            </a:r>
          </a:p>
        </p:txBody>
      </p:sp>
      <p:sp>
        <p:nvSpPr>
          <p:cNvPr id="115715" name="圆角矩形 14"/>
          <p:cNvSpPr>
            <a:spLocks noChangeArrowheads="1"/>
          </p:cNvSpPr>
          <p:nvPr/>
        </p:nvSpPr>
        <p:spPr bwMode="auto">
          <a:xfrm>
            <a:off x="323850" y="1052513"/>
            <a:ext cx="8475663" cy="1101725"/>
          </a:xfrm>
          <a:prstGeom prst="roundRect">
            <a:avLst>
              <a:gd name="adj" fmla="val 16667"/>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buClr>
                <a:srgbClr val="FF0000"/>
              </a:buClr>
            </a:pPr>
            <a:r>
              <a:rPr kumimoji="1" lang="zh-CN" altLang="en-US" sz="2000" b="1">
                <a:solidFill>
                  <a:srgbClr val="0033CC"/>
                </a:solidFill>
                <a:ea typeface="幼圆" panose="02010509060101010101" pitchFamily="49" charset="-122"/>
                <a:cs typeface="Times New Roman" panose="02020603050405020304" pitchFamily="18" charset="0"/>
              </a:rPr>
              <a:t>能量单位</a:t>
            </a:r>
            <a:r>
              <a:rPr kumimoji="1" lang="zh-CN" altLang="en-US" sz="2000" b="1">
                <a:ea typeface="幼圆" panose="02010509060101010101" pitchFamily="49" charset="-122"/>
                <a:cs typeface="Times New Roman" panose="02020603050405020304" pitchFamily="18" charset="0"/>
              </a:rPr>
              <a:t>：</a:t>
            </a:r>
            <a:r>
              <a:rPr kumimoji="1" lang="en-US" altLang="zh-CN" sz="2400" b="1">
                <a:ea typeface="幼圆" panose="02010509060101010101" pitchFamily="49" charset="-122"/>
                <a:cs typeface="Times New Roman" panose="02020603050405020304" pitchFamily="18" charset="0"/>
              </a:rPr>
              <a:t>cal </a:t>
            </a:r>
            <a:r>
              <a:rPr kumimoji="1" lang="en-US" altLang="zh-CN" b="1">
                <a:ea typeface="幼圆" panose="02010509060101010101" pitchFamily="49" charset="-122"/>
                <a:cs typeface="Times New Roman" panose="02020603050405020304" pitchFamily="18" charset="0"/>
              </a:rPr>
              <a:t>(Calorie,</a:t>
            </a:r>
            <a:r>
              <a:rPr kumimoji="1" lang="zh-CN" altLang="en-US" b="1">
                <a:ea typeface="幼圆" panose="02010509060101010101" pitchFamily="49" charset="-122"/>
                <a:cs typeface="Times New Roman" panose="02020603050405020304" pitchFamily="18" charset="0"/>
              </a:rPr>
              <a:t>卡路里</a:t>
            </a:r>
            <a:r>
              <a:rPr kumimoji="1" lang="en-US" altLang="zh-CN" b="1">
                <a:ea typeface="幼圆" panose="02010509060101010101" pitchFamily="49" charset="-122"/>
                <a:cs typeface="Times New Roman" panose="02020603050405020304" pitchFamily="18" charset="0"/>
              </a:rPr>
              <a:t>)                </a:t>
            </a:r>
            <a:r>
              <a:rPr kumimoji="1" lang="en-US" altLang="zh-CN" sz="2400" b="1">
                <a:solidFill>
                  <a:srgbClr val="FF0000"/>
                </a:solidFill>
                <a:ea typeface="幼圆" panose="02010509060101010101" pitchFamily="49" charset="-122"/>
                <a:cs typeface="Times New Roman" panose="02020603050405020304" pitchFamily="18" charset="0"/>
              </a:rPr>
              <a:t>1cal</a:t>
            </a:r>
            <a:r>
              <a:rPr kumimoji="1" lang="zh-CN" altLang="en-US" sz="2400" b="1">
                <a:solidFill>
                  <a:srgbClr val="FF0000"/>
                </a:solidFill>
                <a:ea typeface="幼圆" panose="02010509060101010101" pitchFamily="49" charset="-122"/>
                <a:cs typeface="Times New Roman" panose="02020603050405020304" pitchFamily="18" charset="0"/>
              </a:rPr>
              <a:t> </a:t>
            </a:r>
            <a:r>
              <a:rPr kumimoji="1" lang="en-US" altLang="zh-CN" sz="2400" b="1">
                <a:solidFill>
                  <a:srgbClr val="FF0000"/>
                </a:solidFill>
                <a:ea typeface="幼圆" panose="02010509060101010101" pitchFamily="49" charset="-122"/>
                <a:cs typeface="Times New Roman" panose="02020603050405020304" pitchFamily="18" charset="0"/>
              </a:rPr>
              <a:t>=4.2J </a:t>
            </a:r>
          </a:p>
          <a:p>
            <a:pPr>
              <a:lnSpc>
                <a:spcPct val="150000"/>
              </a:lnSpc>
              <a:buClr>
                <a:srgbClr val="FF0000"/>
              </a:buClr>
            </a:pPr>
            <a:r>
              <a:rPr kumimoji="1" lang="zh-CN" altLang="en-US" sz="2000" b="1">
                <a:ea typeface="幼圆" panose="02010509060101010101" pitchFamily="49" charset="-122"/>
                <a:cs typeface="Times New Roman" panose="02020603050405020304" pitchFamily="18" charset="0"/>
              </a:rPr>
              <a:t>     将</a:t>
            </a:r>
            <a:r>
              <a:rPr kumimoji="1" lang="en-US" altLang="zh-CN" sz="2000" b="1">
                <a:ea typeface="幼圆" panose="02010509060101010101" pitchFamily="49" charset="-122"/>
                <a:cs typeface="Times New Roman" panose="02020603050405020304" pitchFamily="18" charset="0"/>
              </a:rPr>
              <a:t>1</a:t>
            </a:r>
            <a:r>
              <a:rPr kumimoji="1" lang="zh-CN" altLang="en-US" sz="2000" b="1">
                <a:ea typeface="幼圆" panose="02010509060101010101" pitchFamily="49" charset="-122"/>
                <a:cs typeface="Times New Roman" panose="02020603050405020304" pitchFamily="18" charset="0"/>
              </a:rPr>
              <a:t>克水在一个标准大气压下升高一摄氏度所需的能量。</a:t>
            </a:r>
            <a:endParaRPr kumimoji="1" lang="en-US" altLang="zh-CN" sz="2000" b="1">
              <a:ea typeface="幼圆" panose="02010509060101010101" pitchFamily="49" charset="-122"/>
              <a:cs typeface="Times New Roman" panose="02020603050405020304" pitchFamily="18" charset="0"/>
            </a:endParaRPr>
          </a:p>
        </p:txBody>
      </p:sp>
      <p:grpSp>
        <p:nvGrpSpPr>
          <p:cNvPr id="2" name="组合 1"/>
          <p:cNvGrpSpPr>
            <a:grpSpLocks/>
          </p:cNvGrpSpPr>
          <p:nvPr/>
        </p:nvGrpSpPr>
        <p:grpSpPr bwMode="auto">
          <a:xfrm>
            <a:off x="1017588" y="2209800"/>
            <a:ext cx="7226300" cy="1927225"/>
            <a:chOff x="1017588" y="2209800"/>
            <a:chExt cx="7226300" cy="1927225"/>
          </a:xfrm>
        </p:grpSpPr>
        <p:sp>
          <p:nvSpPr>
            <p:cNvPr id="115720" name="右箭头 9"/>
            <p:cNvSpPr>
              <a:spLocks noChangeArrowheads="1"/>
            </p:cNvSpPr>
            <p:nvPr/>
          </p:nvSpPr>
          <p:spPr bwMode="auto">
            <a:xfrm rot="5400000">
              <a:off x="4060031" y="1426369"/>
              <a:ext cx="719138" cy="2286000"/>
            </a:xfrm>
            <a:prstGeom prst="rightArrow">
              <a:avLst>
                <a:gd name="adj1" fmla="val 50000"/>
                <a:gd name="adj2" fmla="val 50000"/>
              </a:avLst>
            </a:prstGeom>
            <a:solidFill>
              <a:schemeClr val="accent1"/>
            </a:solidFill>
            <a:ln w="9525" algn="ctr">
              <a:solidFill>
                <a:schemeClr val="tx1"/>
              </a:solidFill>
              <a:round/>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1" name="圆角矩形 10"/>
            <p:cNvSpPr>
              <a:spLocks noChangeArrowheads="1"/>
            </p:cNvSpPr>
            <p:nvPr/>
          </p:nvSpPr>
          <p:spPr bwMode="auto">
            <a:xfrm>
              <a:off x="1017588" y="2984500"/>
              <a:ext cx="7226300" cy="1152525"/>
            </a:xfrm>
            <a:prstGeom prst="roundRect">
              <a:avLst>
                <a:gd name="adj" fmla="val 16667"/>
              </a:avLst>
            </a:prstGeom>
            <a:solidFill>
              <a:schemeClr val="accent1">
                <a:lumMod val="20000"/>
                <a:lumOff val="80000"/>
              </a:schemeClr>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buClr>
                  <a:srgbClr val="FF0000"/>
                </a:buClr>
                <a:defRPr/>
              </a:pPr>
              <a:r>
                <a:rPr kumimoji="1" lang="en-US" altLang="zh-CN" sz="2400" b="1" dirty="0" smtClean="0">
                  <a:solidFill>
                    <a:srgbClr val="0033CC"/>
                  </a:solidFill>
                  <a:ea typeface="幼圆" panose="02010509060101010101" pitchFamily="49" charset="-122"/>
                  <a:cs typeface="Times New Roman" panose="02020603050405020304" pitchFamily="18" charset="0"/>
                </a:rPr>
                <a:t>1 </a:t>
              </a:r>
              <a:r>
                <a:rPr kumimoji="1" lang="zh-CN" altLang="en-US" sz="2400" b="1" dirty="0" smtClean="0">
                  <a:solidFill>
                    <a:srgbClr val="0033CC"/>
                  </a:solidFill>
                  <a:ea typeface="幼圆" panose="02010509060101010101" pitchFamily="49" charset="-122"/>
                  <a:cs typeface="Times New Roman" panose="02020603050405020304" pitchFamily="18" charset="0"/>
                </a:rPr>
                <a:t>度电</a:t>
              </a:r>
              <a:r>
                <a:rPr kumimoji="1" lang="en-US" altLang="zh-CN" sz="2400" b="1" dirty="0" smtClean="0">
                  <a:ea typeface="幼圆" panose="02010509060101010101" pitchFamily="49" charset="-122"/>
                  <a:cs typeface="Times New Roman" panose="02020603050405020304" pitchFamily="18" charset="0"/>
                </a:rPr>
                <a:t>=3.6×10</a:t>
              </a:r>
              <a:r>
                <a:rPr kumimoji="1" lang="en-US" altLang="zh-CN" sz="2400" b="1" baseline="30000" dirty="0" smtClean="0">
                  <a:ea typeface="幼圆" panose="02010509060101010101" pitchFamily="49" charset="-122"/>
                  <a:cs typeface="Times New Roman" panose="02020603050405020304" pitchFamily="18" charset="0"/>
                </a:rPr>
                <a:t>6</a:t>
              </a:r>
              <a:r>
                <a:rPr kumimoji="1" lang="en-US" altLang="zh-CN" sz="2400" b="1" dirty="0" smtClean="0">
                  <a:ea typeface="幼圆" panose="02010509060101010101" pitchFamily="49" charset="-122"/>
                  <a:cs typeface="Times New Roman" panose="02020603050405020304" pitchFamily="18" charset="0"/>
                </a:rPr>
                <a:t>J  =8.57×10</a:t>
              </a:r>
              <a:r>
                <a:rPr kumimoji="1" lang="en-US" altLang="zh-CN" sz="2400" b="1" baseline="30000" dirty="0" smtClean="0">
                  <a:ea typeface="幼圆" panose="02010509060101010101" pitchFamily="49" charset="-122"/>
                  <a:cs typeface="Times New Roman" panose="02020603050405020304" pitchFamily="18" charset="0"/>
                </a:rPr>
                <a:t>5</a:t>
              </a:r>
              <a:r>
                <a:rPr kumimoji="1" lang="en-US" altLang="zh-CN" sz="2400" b="1" dirty="0" smtClean="0">
                  <a:ea typeface="幼圆" panose="02010509060101010101" pitchFamily="49" charset="-122"/>
                  <a:cs typeface="Times New Roman" panose="02020603050405020304" pitchFamily="18" charset="0"/>
                </a:rPr>
                <a:t>cal  </a:t>
              </a:r>
            </a:p>
            <a:p>
              <a:pPr>
                <a:lnSpc>
                  <a:spcPct val="150000"/>
                </a:lnSpc>
                <a:buClr>
                  <a:srgbClr val="FF0000"/>
                </a:buClr>
                <a:defRPr/>
              </a:pPr>
              <a:r>
                <a:rPr kumimoji="1" lang="en-US" altLang="zh-CN" sz="2400" b="1" dirty="0" smtClean="0">
                  <a:ea typeface="幼圆" panose="02010509060101010101" pitchFamily="49" charset="-122"/>
                  <a:cs typeface="Times New Roman" panose="02020603050405020304" pitchFamily="18" charset="0"/>
                </a:rPr>
                <a:t>                                 =857kcal   =  </a:t>
              </a:r>
              <a:r>
                <a:rPr kumimoji="1" lang="en-US" altLang="zh-CN" sz="2400" b="1" dirty="0" smtClean="0">
                  <a:solidFill>
                    <a:srgbClr val="0033CC"/>
                  </a:solidFill>
                  <a:ea typeface="幼圆" panose="02010509060101010101" pitchFamily="49" charset="-122"/>
                  <a:cs typeface="Times New Roman" panose="02020603050405020304" pitchFamily="18" charset="0"/>
                </a:rPr>
                <a:t>857C  (</a:t>
              </a:r>
              <a:r>
                <a:rPr kumimoji="1" lang="zh-CN" altLang="en-US" sz="2400" b="1" dirty="0" smtClean="0">
                  <a:solidFill>
                    <a:srgbClr val="0033CC"/>
                  </a:solidFill>
                  <a:ea typeface="幼圆" panose="02010509060101010101" pitchFamily="49" charset="-122"/>
                  <a:cs typeface="Times New Roman" panose="02020603050405020304" pitchFamily="18" charset="0"/>
                </a:rPr>
                <a:t>大卡</a:t>
              </a:r>
              <a:r>
                <a:rPr kumimoji="1" lang="en-US" altLang="zh-CN" sz="2400" b="1" dirty="0" smtClean="0">
                  <a:solidFill>
                    <a:srgbClr val="0033CC"/>
                  </a:solidFill>
                  <a:ea typeface="幼圆" panose="02010509060101010101" pitchFamily="49" charset="-122"/>
                  <a:cs typeface="Times New Roman" panose="02020603050405020304" pitchFamily="18" charset="0"/>
                </a:rPr>
                <a:t>)</a:t>
              </a:r>
              <a:r>
                <a:rPr kumimoji="1" lang="en-US" altLang="zh-CN" sz="2400" b="1" dirty="0" smtClean="0">
                  <a:ea typeface="幼圆" panose="02010509060101010101" pitchFamily="49" charset="-122"/>
                  <a:cs typeface="Times New Roman" panose="02020603050405020304" pitchFamily="18" charset="0"/>
                </a:rPr>
                <a:t>   </a:t>
              </a:r>
              <a:endParaRPr kumimoji="1" lang="en-US" altLang="zh-CN" sz="2400" b="1" dirty="0" smtClean="0">
                <a:solidFill>
                  <a:srgbClr val="FF0000"/>
                </a:solidFill>
                <a:ea typeface="幼圆" panose="02010509060101010101" pitchFamily="49" charset="-122"/>
                <a:cs typeface="Times New Roman" panose="02020603050405020304" pitchFamily="18" charset="0"/>
              </a:endParaRPr>
            </a:p>
          </p:txBody>
        </p:sp>
      </p:grpSp>
      <p:grpSp>
        <p:nvGrpSpPr>
          <p:cNvPr id="3" name="组合 2"/>
          <p:cNvGrpSpPr>
            <a:grpSpLocks/>
          </p:cNvGrpSpPr>
          <p:nvPr/>
        </p:nvGrpSpPr>
        <p:grpSpPr bwMode="auto">
          <a:xfrm>
            <a:off x="996950" y="4437063"/>
            <a:ext cx="7129463" cy="1492250"/>
            <a:chOff x="996950" y="4437063"/>
            <a:chExt cx="7129463" cy="1492250"/>
          </a:xfrm>
        </p:grpSpPr>
        <p:sp>
          <p:nvSpPr>
            <p:cNvPr id="115718" name="右箭头 12"/>
            <p:cNvSpPr>
              <a:spLocks noChangeArrowheads="1"/>
            </p:cNvSpPr>
            <p:nvPr/>
          </p:nvSpPr>
          <p:spPr bwMode="auto">
            <a:xfrm rot="5400000">
              <a:off x="4077494" y="3653632"/>
              <a:ext cx="720725" cy="2287587"/>
            </a:xfrm>
            <a:prstGeom prst="rightArrow">
              <a:avLst>
                <a:gd name="adj1" fmla="val 50000"/>
                <a:gd name="adj2" fmla="val 50000"/>
              </a:avLst>
            </a:prstGeom>
            <a:solidFill>
              <a:schemeClr val="accent1"/>
            </a:solidFill>
            <a:ln w="9525" algn="ctr">
              <a:solidFill>
                <a:schemeClr val="tx1"/>
              </a:solidFill>
              <a:round/>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15719" name="圆角矩形 13"/>
            <p:cNvSpPr>
              <a:spLocks noChangeArrowheads="1"/>
            </p:cNvSpPr>
            <p:nvPr/>
          </p:nvSpPr>
          <p:spPr bwMode="auto">
            <a:xfrm>
              <a:off x="996950" y="5275263"/>
              <a:ext cx="7129463" cy="654050"/>
            </a:xfrm>
            <a:prstGeom prst="roundRect">
              <a:avLst>
                <a:gd name="adj" fmla="val 16667"/>
              </a:avLst>
            </a:pr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buClr>
                  <a:srgbClr val="FF0000"/>
                </a:buClr>
              </a:pPr>
              <a:r>
                <a:rPr kumimoji="1" lang="zh-CN" altLang="en-US" sz="2400" b="1">
                  <a:ea typeface="幼圆" panose="02010509060101010101" pitchFamily="49" charset="-122"/>
                  <a:cs typeface="Times New Roman" panose="02020603050405020304" pitchFamily="18" charset="0"/>
                </a:rPr>
                <a:t>一碗排骨面 </a:t>
              </a:r>
              <a:r>
                <a:rPr kumimoji="1" lang="en-US" altLang="zh-CN" sz="2400" b="1">
                  <a:solidFill>
                    <a:srgbClr val="FF0000"/>
                  </a:solidFill>
                  <a:ea typeface="幼圆" panose="02010509060101010101" pitchFamily="49" charset="-122"/>
                  <a:cs typeface="Times New Roman" panose="02020603050405020304" pitchFamily="18" charset="0"/>
                </a:rPr>
                <a:t>or </a:t>
              </a:r>
              <a:r>
                <a:rPr kumimoji="1" lang="en-US" altLang="zh-CN" sz="2400" b="1">
                  <a:ea typeface="幼圆" panose="02010509060101010101" pitchFamily="49" charset="-122"/>
                  <a:cs typeface="Times New Roman" panose="02020603050405020304" pitchFamily="18" charset="0"/>
                </a:rPr>
                <a:t> 2</a:t>
              </a:r>
              <a:r>
                <a:rPr kumimoji="1" lang="zh-CN" altLang="en-US" sz="2400" b="1">
                  <a:ea typeface="幼圆" panose="02010509060101010101" pitchFamily="49" charset="-122"/>
                  <a:cs typeface="Times New Roman" panose="02020603050405020304" pitchFamily="18" charset="0"/>
                </a:rPr>
                <a:t>个甜筒冰淇淋</a:t>
              </a:r>
              <a:r>
                <a:rPr kumimoji="1" lang="zh-CN" altLang="en-US" sz="2400" b="1">
                  <a:solidFill>
                    <a:srgbClr val="FF0000"/>
                  </a:solidFill>
                  <a:ea typeface="幼圆" panose="02010509060101010101" pitchFamily="49" charset="-122"/>
                  <a:cs typeface="Times New Roman" panose="02020603050405020304" pitchFamily="18" charset="0"/>
                </a:rPr>
                <a:t> </a:t>
              </a:r>
              <a:r>
                <a:rPr kumimoji="1" lang="en-US" altLang="zh-CN" sz="2400" b="1">
                  <a:solidFill>
                    <a:srgbClr val="FF0000"/>
                  </a:solidFill>
                  <a:ea typeface="幼圆" panose="02010509060101010101" pitchFamily="49" charset="-122"/>
                  <a:cs typeface="Times New Roman" panose="02020603050405020304" pitchFamily="18" charset="0"/>
                </a:rPr>
                <a:t>or </a:t>
              </a:r>
              <a:r>
                <a:rPr kumimoji="1" lang="zh-CN" altLang="en-US" sz="2400" b="1">
                  <a:ea typeface="幼圆" panose="02010509060101010101" pitchFamily="49" charset="-122"/>
                  <a:cs typeface="Times New Roman" panose="02020603050405020304" pitchFamily="18" charset="0"/>
                </a:rPr>
                <a:t>慢跑一个小时</a:t>
              </a:r>
              <a:endParaRPr kumimoji="1" lang="en-US" altLang="zh-CN" sz="2400" b="1">
                <a:ea typeface="幼圆" panose="02010509060101010101" pitchFamily="49" charset="-122"/>
                <a:cs typeface="Times New Roman" panose="02020603050405020304" pitchFamily="18" charset="0"/>
              </a:endParaRPr>
            </a:p>
          </p:txBody>
        </p:sp>
      </p:gr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圆角矩形 4"/>
          <p:cNvSpPr>
            <a:spLocks noChangeArrowheads="1"/>
          </p:cNvSpPr>
          <p:nvPr/>
        </p:nvSpPr>
        <p:spPr bwMode="auto">
          <a:xfrm>
            <a:off x="468313" y="1831975"/>
            <a:ext cx="2879725" cy="3252788"/>
          </a:xfrm>
          <a:prstGeom prst="roundRect">
            <a:avLst>
              <a:gd name="adj" fmla="val 16667"/>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marL="342900" indent="-3429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lvl="1">
              <a:spcBef>
                <a:spcPct val="20000"/>
              </a:spcBef>
            </a:pPr>
            <a:endParaRPr kumimoji="1" lang="zh-CN" altLang="en-US" sz="2400" b="1">
              <a:ea typeface="楷体_GB2312" pitchFamily="49" charset="-122"/>
            </a:endParaRPr>
          </a:p>
        </p:txBody>
      </p:sp>
      <p:sp>
        <p:nvSpPr>
          <p:cNvPr id="117763" name="Text Box 5"/>
          <p:cNvSpPr txBox="1">
            <a:spLocks noChangeArrowheads="1"/>
          </p:cNvSpPr>
          <p:nvPr/>
        </p:nvSpPr>
        <p:spPr bwMode="auto">
          <a:xfrm>
            <a:off x="1370013" y="1527175"/>
            <a:ext cx="1074737"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400" b="1">
                <a:solidFill>
                  <a:srgbClr val="0033CC"/>
                </a:solidFill>
                <a:ea typeface="幼圆" panose="02010509060101010101" pitchFamily="49" charset="-122"/>
                <a:cs typeface="Times New Roman" panose="02020603050405020304" pitchFamily="18" charset="0"/>
              </a:rPr>
              <a:t>功 </a:t>
            </a:r>
            <a:r>
              <a:rPr kumimoji="1" lang="en-US" altLang="zh-CN" sz="2400" b="1">
                <a:solidFill>
                  <a:srgbClr val="FF0000"/>
                </a:solidFill>
                <a:ea typeface="幼圆" panose="02010509060101010101" pitchFamily="49" charset="-122"/>
                <a:cs typeface="Times New Roman" panose="02020603050405020304" pitchFamily="18" charset="0"/>
              </a:rPr>
              <a:t>(W)</a:t>
            </a:r>
            <a:endParaRPr kumimoji="1" lang="zh-CN" altLang="en-US" sz="2400" b="1">
              <a:solidFill>
                <a:srgbClr val="FF0000"/>
              </a:solidFill>
              <a:ea typeface="幼圆" panose="02010509060101010101" pitchFamily="49" charset="-122"/>
              <a:cs typeface="Times New Roman" panose="02020603050405020304" pitchFamily="18" charset="0"/>
            </a:endParaRPr>
          </a:p>
        </p:txBody>
      </p:sp>
      <p:sp>
        <p:nvSpPr>
          <p:cNvPr id="117764" name="圆角矩形 4"/>
          <p:cNvSpPr>
            <a:spLocks noChangeArrowheads="1"/>
          </p:cNvSpPr>
          <p:nvPr/>
        </p:nvSpPr>
        <p:spPr bwMode="auto">
          <a:xfrm>
            <a:off x="5795963" y="1831975"/>
            <a:ext cx="2879725" cy="3252788"/>
          </a:xfrm>
          <a:prstGeom prst="roundRect">
            <a:avLst>
              <a:gd name="adj" fmla="val 16667"/>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marL="342900" indent="-3429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lvl="1">
              <a:spcBef>
                <a:spcPct val="20000"/>
              </a:spcBef>
            </a:pPr>
            <a:endParaRPr kumimoji="1" lang="zh-CN" altLang="en-US" sz="2400" b="1">
              <a:ea typeface="楷体_GB2312" pitchFamily="49" charset="-122"/>
            </a:endParaRPr>
          </a:p>
        </p:txBody>
      </p:sp>
      <p:sp>
        <p:nvSpPr>
          <p:cNvPr id="117765" name="Text Box 5"/>
          <p:cNvSpPr txBox="1">
            <a:spLocks noChangeArrowheads="1"/>
          </p:cNvSpPr>
          <p:nvPr/>
        </p:nvSpPr>
        <p:spPr bwMode="auto">
          <a:xfrm>
            <a:off x="6600825" y="1584325"/>
            <a:ext cx="1544638" cy="460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400" b="1">
                <a:solidFill>
                  <a:srgbClr val="0033CC"/>
                </a:solidFill>
                <a:ea typeface="幼圆" panose="02010509060101010101" pitchFamily="49" charset="-122"/>
                <a:cs typeface="Times New Roman" panose="02020603050405020304" pitchFamily="18" charset="0"/>
              </a:rPr>
              <a:t>热量 </a:t>
            </a:r>
            <a:r>
              <a:rPr kumimoji="1" lang="en-US" altLang="zh-CN" sz="2400" b="1">
                <a:solidFill>
                  <a:srgbClr val="FF0000"/>
                </a:solidFill>
                <a:ea typeface="幼圆" panose="02010509060101010101" pitchFamily="49" charset="-122"/>
                <a:cs typeface="Times New Roman" panose="02020603050405020304" pitchFamily="18" charset="0"/>
              </a:rPr>
              <a:t>(Q)</a:t>
            </a:r>
            <a:endParaRPr kumimoji="1" lang="zh-CN" altLang="en-US" sz="2400" b="1">
              <a:solidFill>
                <a:srgbClr val="FF0000"/>
              </a:solidFill>
              <a:ea typeface="幼圆" panose="02010509060101010101" pitchFamily="49" charset="-122"/>
              <a:cs typeface="Times New Roman" panose="02020603050405020304" pitchFamily="18" charset="0"/>
            </a:endParaRPr>
          </a:p>
        </p:txBody>
      </p:sp>
      <p:sp>
        <p:nvSpPr>
          <p:cNvPr id="117766" name="Rectangle 2"/>
          <p:cNvSpPr>
            <a:spLocks noChangeArrowheads="1"/>
          </p:cNvSpPr>
          <p:nvPr/>
        </p:nvSpPr>
        <p:spPr bwMode="auto">
          <a:xfrm>
            <a:off x="152400" y="173038"/>
            <a:ext cx="38100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800" b="1">
                <a:solidFill>
                  <a:srgbClr val="FF0000"/>
                </a:solidFill>
                <a:ea typeface="幼圆" panose="02010509060101010101" pitchFamily="49" charset="-122"/>
                <a:cs typeface="Times New Roman" panose="02020603050405020304" pitchFamily="18" charset="0"/>
              </a:rPr>
              <a:t>功和热量的类比性</a:t>
            </a:r>
          </a:p>
        </p:txBody>
      </p:sp>
      <p:sp>
        <p:nvSpPr>
          <p:cNvPr id="21" name="AutoShape 4"/>
          <p:cNvSpPr>
            <a:spLocks noChangeArrowheads="1"/>
          </p:cNvSpPr>
          <p:nvPr/>
        </p:nvSpPr>
        <p:spPr bwMode="gray">
          <a:xfrm>
            <a:off x="2483768" y="836712"/>
            <a:ext cx="4824536" cy="648072"/>
          </a:xfrm>
          <a:prstGeom prst="roundRect">
            <a:avLst>
              <a:gd name="adj" fmla="val 16667"/>
            </a:avLst>
          </a:pr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path path="circle">
              <a:fillToRect l="50000" t="50000" r="50000" b="50000"/>
            </a:path>
            <a:tileRect/>
          </a:gradFill>
          <a:ln w="38100">
            <a:solidFill>
              <a:schemeClr val="bg1"/>
            </a:solidFill>
            <a:round/>
            <a:headEnd/>
            <a:tailEnd/>
          </a:ln>
          <a:effectLst/>
        </p:spPr>
        <p:txBody>
          <a:bodyPr wrap="none" anchor="ctr"/>
          <a:lstStyle/>
          <a:p>
            <a:pPr algn="ctr" eaLnBrk="1" latinLnBrk="1" hangingPunct="1">
              <a:defRPr/>
            </a:pPr>
            <a:r>
              <a:rPr kumimoji="1" lang="zh-CN" altLang="en-US" sz="2400" b="1" dirty="0">
                <a:solidFill>
                  <a:schemeClr val="bg1"/>
                </a:solidFill>
                <a:latin typeface="幼圆" pitchFamily="49" charset="-122"/>
                <a:ea typeface="幼圆" pitchFamily="49" charset="-122"/>
              </a:rPr>
              <a:t>可逆过程中</a:t>
            </a:r>
            <a:endParaRPr kumimoji="1" lang="en-US" altLang="ko-KR" sz="2400" b="1" dirty="0">
              <a:solidFill>
                <a:schemeClr val="bg1"/>
              </a:solidFill>
              <a:latin typeface="幼圆" pitchFamily="49" charset="-122"/>
              <a:ea typeface="幼圆" pitchFamily="49" charset="-122"/>
            </a:endParaRPr>
          </a:p>
        </p:txBody>
      </p:sp>
      <p:grpSp>
        <p:nvGrpSpPr>
          <p:cNvPr id="9" name="组合 8"/>
          <p:cNvGrpSpPr>
            <a:grpSpLocks/>
          </p:cNvGrpSpPr>
          <p:nvPr/>
        </p:nvGrpSpPr>
        <p:grpSpPr bwMode="auto">
          <a:xfrm>
            <a:off x="863600" y="2200275"/>
            <a:ext cx="7272338" cy="647700"/>
            <a:chOff x="863588" y="2573089"/>
            <a:chExt cx="7272647" cy="648072"/>
          </a:xfrm>
        </p:grpSpPr>
        <p:sp>
          <p:nvSpPr>
            <p:cNvPr id="17" name="AutoShape 4"/>
            <p:cNvSpPr>
              <a:spLocks noChangeArrowheads="1"/>
            </p:cNvSpPr>
            <p:nvPr/>
          </p:nvSpPr>
          <p:spPr bwMode="gray">
            <a:xfrm>
              <a:off x="3787887" y="2573089"/>
              <a:ext cx="1368483" cy="648072"/>
            </a:xfrm>
            <a:prstGeom prst="roundRect">
              <a:avLst>
                <a:gd name="adj" fmla="val 16667"/>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13500000" scaled="1"/>
              <a:tileRect/>
            </a:gradFill>
            <a:ln w="38100">
              <a:solidFill>
                <a:schemeClr val="bg1"/>
              </a:solidFill>
              <a:round/>
              <a:headEnd/>
              <a:tailEnd/>
            </a:ln>
            <a:effectLst/>
          </p:spPr>
          <p:txBody>
            <a:bodyPr wrap="none" anchor="ctr"/>
            <a:lstStyle/>
            <a:p>
              <a:pPr algn="ctr" eaLnBrk="1" latinLnBrk="1" hangingPunct="1">
                <a:defRPr/>
              </a:pPr>
              <a:r>
                <a:rPr kumimoji="1" lang="zh-CN" altLang="en-US" sz="2400" b="1" dirty="0">
                  <a:solidFill>
                    <a:srgbClr val="FF0000"/>
                  </a:solidFill>
                  <a:latin typeface="幼圆" pitchFamily="49" charset="-122"/>
                  <a:ea typeface="幼圆" pitchFamily="49" charset="-122"/>
                </a:rPr>
                <a:t>过程量</a:t>
              </a:r>
              <a:endParaRPr kumimoji="1" lang="en-US" altLang="ko-KR" sz="2400" b="1" dirty="0">
                <a:solidFill>
                  <a:srgbClr val="FF0000"/>
                </a:solidFill>
                <a:latin typeface="幼圆" pitchFamily="49" charset="-122"/>
                <a:ea typeface="幼圆" pitchFamily="49" charset="-122"/>
              </a:endParaRPr>
            </a:p>
          </p:txBody>
        </p:sp>
        <p:grpSp>
          <p:nvGrpSpPr>
            <p:cNvPr id="117792" name="组合 2"/>
            <p:cNvGrpSpPr>
              <a:grpSpLocks/>
            </p:cNvGrpSpPr>
            <p:nvPr/>
          </p:nvGrpSpPr>
          <p:grpSpPr bwMode="auto">
            <a:xfrm>
              <a:off x="863588" y="2573089"/>
              <a:ext cx="2826314" cy="648072"/>
              <a:chOff x="863588" y="2573089"/>
              <a:chExt cx="2826314" cy="648072"/>
            </a:xfrm>
          </p:grpSpPr>
          <p:sp>
            <p:nvSpPr>
              <p:cNvPr id="117796" name="AutoShape 4"/>
              <p:cNvSpPr>
                <a:spLocks noChangeArrowheads="1"/>
              </p:cNvSpPr>
              <p:nvPr/>
            </p:nvSpPr>
            <p:spPr bwMode="gray">
              <a:xfrm>
                <a:off x="863588" y="2573089"/>
                <a:ext cx="1800200" cy="648072"/>
              </a:xfrm>
              <a:prstGeom prst="roundRect">
                <a:avLst>
                  <a:gd name="adj" fmla="val 16667"/>
                </a:avLst>
              </a:prstGeom>
              <a:solidFill>
                <a:srgbClr val="FFFFCC"/>
              </a:solidFill>
              <a:ln w="38100">
                <a:solidFill>
                  <a:schemeClr val="bg1"/>
                </a:solidFill>
                <a:round/>
                <a:headEnd/>
                <a:tailEnd/>
              </a:ln>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latinLnBrk="1" hangingPunct="1"/>
                <a:r>
                  <a:rPr kumimoji="1" lang="zh-CN" altLang="en-US" sz="2400" b="1">
                    <a:solidFill>
                      <a:srgbClr val="FF0000"/>
                    </a:solidFill>
                    <a:latin typeface="幼圆" panose="02010509060101010101" pitchFamily="49" charset="-122"/>
                    <a:ea typeface="幼圆" panose="02010509060101010101" pitchFamily="49" charset="-122"/>
                  </a:rPr>
                  <a:t>体积变化功</a:t>
                </a:r>
                <a:endParaRPr kumimoji="1" lang="en-US" altLang="ko-KR" sz="2400" b="1">
                  <a:solidFill>
                    <a:srgbClr val="FF0000"/>
                  </a:solidFill>
                  <a:latin typeface="幼圆" panose="02010509060101010101" pitchFamily="49" charset="-122"/>
                  <a:ea typeface="幼圆" panose="02010509060101010101" pitchFamily="49" charset="-122"/>
                </a:endParaRPr>
              </a:p>
            </p:txBody>
          </p:sp>
          <p:sp>
            <p:nvSpPr>
              <p:cNvPr id="117797" name="右箭头 1"/>
              <p:cNvSpPr>
                <a:spLocks noChangeArrowheads="1"/>
              </p:cNvSpPr>
              <p:nvPr/>
            </p:nvSpPr>
            <p:spPr bwMode="auto">
              <a:xfrm>
                <a:off x="3054338" y="2750243"/>
                <a:ext cx="635564" cy="360040"/>
              </a:xfrm>
              <a:prstGeom prst="rightArrow">
                <a:avLst>
                  <a:gd name="adj1" fmla="val 50000"/>
                  <a:gd name="adj2" fmla="val 49999"/>
                </a:avLst>
              </a:prstGeom>
              <a:solidFill>
                <a:srgbClr val="92D05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solidFill>
                    <a:srgbClr val="FF0000"/>
                  </a:solidFill>
                  <a:ea typeface="宋体" panose="02010600030101010101" pitchFamily="2" charset="-122"/>
                </a:endParaRPr>
              </a:p>
            </p:txBody>
          </p:sp>
        </p:grpSp>
        <p:grpSp>
          <p:nvGrpSpPr>
            <p:cNvPr id="117793" name="组合 5"/>
            <p:cNvGrpSpPr>
              <a:grpSpLocks/>
            </p:cNvGrpSpPr>
            <p:nvPr/>
          </p:nvGrpSpPr>
          <p:grpSpPr bwMode="auto">
            <a:xfrm>
              <a:off x="5430522" y="2573089"/>
              <a:ext cx="2705713" cy="648072"/>
              <a:chOff x="5430522" y="2573089"/>
              <a:chExt cx="2705713" cy="648072"/>
            </a:xfrm>
          </p:grpSpPr>
          <p:sp>
            <p:nvSpPr>
              <p:cNvPr id="117794" name="AutoShape 4"/>
              <p:cNvSpPr>
                <a:spLocks noChangeArrowheads="1"/>
              </p:cNvSpPr>
              <p:nvPr/>
            </p:nvSpPr>
            <p:spPr bwMode="gray">
              <a:xfrm>
                <a:off x="6336035" y="2573089"/>
                <a:ext cx="1800200" cy="648072"/>
              </a:xfrm>
              <a:prstGeom prst="roundRect">
                <a:avLst>
                  <a:gd name="adj" fmla="val 16667"/>
                </a:avLst>
              </a:prstGeom>
              <a:solidFill>
                <a:srgbClr val="FFFFCC"/>
              </a:solidFill>
              <a:ln w="38100">
                <a:solidFill>
                  <a:schemeClr val="bg1"/>
                </a:solidFill>
                <a:round/>
                <a:headEnd/>
                <a:tailEnd/>
              </a:ln>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latinLnBrk="1" hangingPunct="1"/>
                <a:r>
                  <a:rPr kumimoji="1" lang="zh-CN" altLang="en-US" sz="2400" b="1">
                    <a:solidFill>
                      <a:srgbClr val="FF0000"/>
                    </a:solidFill>
                    <a:latin typeface="幼圆" panose="02010509060101010101" pitchFamily="49" charset="-122"/>
                    <a:ea typeface="幼圆" panose="02010509060101010101" pitchFamily="49" charset="-122"/>
                  </a:rPr>
                  <a:t>传热量</a:t>
                </a:r>
                <a:endParaRPr kumimoji="1" lang="en-US" altLang="ko-KR" sz="2400" b="1">
                  <a:solidFill>
                    <a:srgbClr val="FF0000"/>
                  </a:solidFill>
                  <a:latin typeface="幼圆" panose="02010509060101010101" pitchFamily="49" charset="-122"/>
                  <a:ea typeface="幼圆" panose="02010509060101010101" pitchFamily="49" charset="-122"/>
                </a:endParaRPr>
              </a:p>
            </p:txBody>
          </p:sp>
          <p:sp>
            <p:nvSpPr>
              <p:cNvPr id="117795" name="右箭头 29"/>
              <p:cNvSpPr>
                <a:spLocks noChangeArrowheads="1"/>
              </p:cNvSpPr>
              <p:nvPr/>
            </p:nvSpPr>
            <p:spPr bwMode="auto">
              <a:xfrm flipH="1">
                <a:off x="5430522" y="2717105"/>
                <a:ext cx="635564" cy="360040"/>
              </a:xfrm>
              <a:prstGeom prst="rightArrow">
                <a:avLst>
                  <a:gd name="adj1" fmla="val 50000"/>
                  <a:gd name="adj2" fmla="val 49999"/>
                </a:avLst>
              </a:prstGeom>
              <a:solidFill>
                <a:srgbClr val="92D05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solidFill>
                    <a:srgbClr val="FF0000"/>
                  </a:solidFill>
                  <a:ea typeface="宋体" panose="02010600030101010101" pitchFamily="2" charset="-122"/>
                </a:endParaRPr>
              </a:p>
            </p:txBody>
          </p:sp>
        </p:grpSp>
      </p:grpSp>
      <p:grpSp>
        <p:nvGrpSpPr>
          <p:cNvPr id="10" name="组合 9"/>
          <p:cNvGrpSpPr>
            <a:grpSpLocks/>
          </p:cNvGrpSpPr>
          <p:nvPr/>
        </p:nvGrpSpPr>
        <p:grpSpPr bwMode="auto">
          <a:xfrm>
            <a:off x="863600" y="3059113"/>
            <a:ext cx="7254875" cy="889000"/>
            <a:chOff x="863588" y="3432606"/>
            <a:chExt cx="7254919" cy="889459"/>
          </a:xfrm>
        </p:grpSpPr>
        <p:sp>
          <p:nvSpPr>
            <p:cNvPr id="20" name="AutoShape 4"/>
            <p:cNvSpPr>
              <a:spLocks noChangeArrowheads="1"/>
            </p:cNvSpPr>
            <p:nvPr/>
          </p:nvSpPr>
          <p:spPr bwMode="gray">
            <a:xfrm>
              <a:off x="3776669" y="3432606"/>
              <a:ext cx="1368433" cy="889459"/>
            </a:xfrm>
            <a:prstGeom prst="roundRect">
              <a:avLst>
                <a:gd name="adj" fmla="val 16667"/>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13500000" scaled="1"/>
              <a:tileRect/>
            </a:gradFill>
            <a:ln w="38100">
              <a:solidFill>
                <a:schemeClr val="bg1"/>
              </a:solidFill>
              <a:round/>
              <a:headEnd/>
              <a:tailEnd/>
            </a:ln>
            <a:effectLst/>
          </p:spPr>
          <p:txBody>
            <a:bodyPr wrap="none" anchor="ctr"/>
            <a:lstStyle/>
            <a:p>
              <a:pPr algn="ctr" eaLnBrk="1" latinLnBrk="1" hangingPunct="1">
                <a:defRPr/>
              </a:pPr>
              <a:r>
                <a:rPr kumimoji="1" lang="zh-CN" altLang="en-US" sz="2400" b="1" dirty="0">
                  <a:solidFill>
                    <a:srgbClr val="FF0000"/>
                  </a:solidFill>
                  <a:latin typeface="幼圆" pitchFamily="49" charset="-122"/>
                  <a:ea typeface="幼圆" pitchFamily="49" charset="-122"/>
                </a:rPr>
                <a:t>无限小</a:t>
              </a:r>
              <a:endParaRPr kumimoji="1" lang="en-US" altLang="zh-CN" sz="2400" b="1" dirty="0">
                <a:solidFill>
                  <a:srgbClr val="FF0000"/>
                </a:solidFill>
                <a:latin typeface="幼圆" pitchFamily="49" charset="-122"/>
                <a:ea typeface="幼圆" pitchFamily="49" charset="-122"/>
              </a:endParaRPr>
            </a:p>
            <a:p>
              <a:pPr algn="ctr" eaLnBrk="1" latinLnBrk="1" hangingPunct="1">
                <a:defRPr/>
              </a:pPr>
              <a:r>
                <a:rPr kumimoji="1" lang="zh-CN" altLang="en-US" sz="2400" b="1" dirty="0">
                  <a:solidFill>
                    <a:srgbClr val="FF0000"/>
                  </a:solidFill>
                  <a:latin typeface="幼圆" pitchFamily="49" charset="-122"/>
                  <a:ea typeface="幼圆" pitchFamily="49" charset="-122"/>
                </a:rPr>
                <a:t>强度参数</a:t>
              </a:r>
              <a:endParaRPr kumimoji="1" lang="en-US" altLang="zh-CN" sz="2400" b="1" dirty="0">
                <a:solidFill>
                  <a:srgbClr val="FF0000"/>
                </a:solidFill>
                <a:latin typeface="幼圆" pitchFamily="49" charset="-122"/>
                <a:ea typeface="幼圆" pitchFamily="49" charset="-122"/>
              </a:endParaRPr>
            </a:p>
          </p:txBody>
        </p:sp>
        <p:grpSp>
          <p:nvGrpSpPr>
            <p:cNvPr id="117785" name="组合 3"/>
            <p:cNvGrpSpPr>
              <a:grpSpLocks/>
            </p:cNvGrpSpPr>
            <p:nvPr/>
          </p:nvGrpSpPr>
          <p:grpSpPr bwMode="auto">
            <a:xfrm>
              <a:off x="863588" y="3585107"/>
              <a:ext cx="2826314" cy="648072"/>
              <a:chOff x="863588" y="3585107"/>
              <a:chExt cx="2826314" cy="648072"/>
            </a:xfrm>
          </p:grpSpPr>
          <p:sp>
            <p:nvSpPr>
              <p:cNvPr id="117789" name="AutoShape 4"/>
              <p:cNvSpPr>
                <a:spLocks noChangeArrowheads="1"/>
              </p:cNvSpPr>
              <p:nvPr/>
            </p:nvSpPr>
            <p:spPr bwMode="gray">
              <a:xfrm>
                <a:off x="863588" y="3585107"/>
                <a:ext cx="1800200" cy="648072"/>
              </a:xfrm>
              <a:prstGeom prst="roundRect">
                <a:avLst>
                  <a:gd name="adj" fmla="val 16667"/>
                </a:avLst>
              </a:prstGeom>
              <a:solidFill>
                <a:srgbClr val="FFFFCC"/>
              </a:solidFill>
              <a:ln w="38100">
                <a:solidFill>
                  <a:schemeClr val="bg1"/>
                </a:solidFill>
                <a:round/>
                <a:headEnd/>
                <a:tailEnd/>
              </a:ln>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latinLnBrk="1" hangingPunct="1"/>
                <a:r>
                  <a:rPr kumimoji="1" lang="zh-CN" altLang="en-US" sz="2400" b="1">
                    <a:solidFill>
                      <a:srgbClr val="FF0000"/>
                    </a:solidFill>
                    <a:latin typeface="幼圆" panose="02010509060101010101" pitchFamily="49" charset="-122"/>
                    <a:ea typeface="幼圆" panose="02010509060101010101" pitchFamily="49" charset="-122"/>
                  </a:rPr>
                  <a:t>压差推动力</a:t>
                </a:r>
                <a:endParaRPr kumimoji="1" lang="en-US" altLang="ko-KR" sz="2400" b="1">
                  <a:solidFill>
                    <a:srgbClr val="FF0000"/>
                  </a:solidFill>
                  <a:latin typeface="幼圆" panose="02010509060101010101" pitchFamily="49" charset="-122"/>
                  <a:ea typeface="幼圆" panose="02010509060101010101" pitchFamily="49" charset="-122"/>
                </a:endParaRPr>
              </a:p>
            </p:txBody>
          </p:sp>
          <p:sp>
            <p:nvSpPr>
              <p:cNvPr id="117790" name="右箭头 27"/>
              <p:cNvSpPr>
                <a:spLocks noChangeArrowheads="1"/>
              </p:cNvSpPr>
              <p:nvPr/>
            </p:nvSpPr>
            <p:spPr bwMode="auto">
              <a:xfrm>
                <a:off x="3054338" y="3749573"/>
                <a:ext cx="635564" cy="360040"/>
              </a:xfrm>
              <a:prstGeom prst="rightArrow">
                <a:avLst>
                  <a:gd name="adj1" fmla="val 50000"/>
                  <a:gd name="adj2" fmla="val 49999"/>
                </a:avLst>
              </a:prstGeom>
              <a:solidFill>
                <a:srgbClr val="92D05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solidFill>
                    <a:srgbClr val="FF0000"/>
                  </a:solidFill>
                  <a:ea typeface="宋体" panose="02010600030101010101" pitchFamily="2" charset="-122"/>
                </a:endParaRPr>
              </a:p>
            </p:txBody>
          </p:sp>
        </p:grpSp>
        <p:grpSp>
          <p:nvGrpSpPr>
            <p:cNvPr id="117786" name="组合 6"/>
            <p:cNvGrpSpPr>
              <a:grpSpLocks/>
            </p:cNvGrpSpPr>
            <p:nvPr/>
          </p:nvGrpSpPr>
          <p:grpSpPr bwMode="auto">
            <a:xfrm>
              <a:off x="5430522" y="3625033"/>
              <a:ext cx="2687985" cy="648072"/>
              <a:chOff x="5430522" y="3625033"/>
              <a:chExt cx="2687985" cy="648072"/>
            </a:xfrm>
          </p:grpSpPr>
          <p:sp>
            <p:nvSpPr>
              <p:cNvPr id="117787" name="AutoShape 4"/>
              <p:cNvSpPr>
                <a:spLocks noChangeArrowheads="1"/>
              </p:cNvSpPr>
              <p:nvPr/>
            </p:nvSpPr>
            <p:spPr bwMode="gray">
              <a:xfrm>
                <a:off x="6318307" y="3625033"/>
                <a:ext cx="1800200" cy="648072"/>
              </a:xfrm>
              <a:prstGeom prst="roundRect">
                <a:avLst>
                  <a:gd name="adj" fmla="val 16667"/>
                </a:avLst>
              </a:prstGeom>
              <a:solidFill>
                <a:srgbClr val="FFFFCC"/>
              </a:solidFill>
              <a:ln w="38100">
                <a:solidFill>
                  <a:schemeClr val="bg1"/>
                </a:solidFill>
                <a:round/>
                <a:headEnd/>
                <a:tailEnd/>
              </a:ln>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latinLnBrk="1" hangingPunct="1"/>
                <a:r>
                  <a:rPr kumimoji="1" lang="zh-CN" altLang="en-US" sz="2400" b="1">
                    <a:solidFill>
                      <a:srgbClr val="FF0000"/>
                    </a:solidFill>
                    <a:latin typeface="幼圆" panose="02010509060101010101" pitchFamily="49" charset="-122"/>
                    <a:ea typeface="幼圆" panose="02010509060101010101" pitchFamily="49" charset="-122"/>
                  </a:rPr>
                  <a:t>温差推动力</a:t>
                </a:r>
                <a:endParaRPr kumimoji="1" lang="en-US" altLang="ko-KR" sz="2400" b="1">
                  <a:solidFill>
                    <a:srgbClr val="FF0000"/>
                  </a:solidFill>
                  <a:latin typeface="幼圆" panose="02010509060101010101" pitchFamily="49" charset="-122"/>
                  <a:ea typeface="幼圆" panose="02010509060101010101" pitchFamily="49" charset="-122"/>
                </a:endParaRPr>
              </a:p>
            </p:txBody>
          </p:sp>
          <p:sp>
            <p:nvSpPr>
              <p:cNvPr id="117788" name="右箭头 30"/>
              <p:cNvSpPr>
                <a:spLocks noChangeArrowheads="1"/>
              </p:cNvSpPr>
              <p:nvPr/>
            </p:nvSpPr>
            <p:spPr bwMode="auto">
              <a:xfrm flipH="1">
                <a:off x="5430522" y="3736625"/>
                <a:ext cx="635564" cy="360040"/>
              </a:xfrm>
              <a:prstGeom prst="rightArrow">
                <a:avLst>
                  <a:gd name="adj1" fmla="val 50000"/>
                  <a:gd name="adj2" fmla="val 49999"/>
                </a:avLst>
              </a:prstGeom>
              <a:solidFill>
                <a:srgbClr val="92D05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solidFill>
                    <a:srgbClr val="FF0000"/>
                  </a:solidFill>
                  <a:ea typeface="宋体" panose="02010600030101010101" pitchFamily="2" charset="-122"/>
                </a:endParaRPr>
              </a:p>
            </p:txBody>
          </p:sp>
        </p:grpSp>
      </p:grpSp>
      <p:grpSp>
        <p:nvGrpSpPr>
          <p:cNvPr id="12" name="组合 11"/>
          <p:cNvGrpSpPr>
            <a:grpSpLocks/>
          </p:cNvGrpSpPr>
          <p:nvPr/>
        </p:nvGrpSpPr>
        <p:grpSpPr bwMode="auto">
          <a:xfrm>
            <a:off x="684213" y="4183063"/>
            <a:ext cx="4471987" cy="1857375"/>
            <a:chOff x="683568" y="4182751"/>
            <a:chExt cx="4472855" cy="1857968"/>
          </a:xfrm>
        </p:grpSpPr>
        <p:grpSp>
          <p:nvGrpSpPr>
            <p:cNvPr id="117778" name="组合 10"/>
            <p:cNvGrpSpPr>
              <a:grpSpLocks/>
            </p:cNvGrpSpPr>
            <p:nvPr/>
          </p:nvGrpSpPr>
          <p:grpSpPr bwMode="auto">
            <a:xfrm>
              <a:off x="941922" y="4182751"/>
              <a:ext cx="4214501" cy="889459"/>
              <a:chOff x="941922" y="4556285"/>
              <a:chExt cx="4214501" cy="889459"/>
            </a:xfrm>
          </p:grpSpPr>
          <p:sp>
            <p:nvSpPr>
              <p:cNvPr id="24" name="AutoShape 4"/>
              <p:cNvSpPr>
                <a:spLocks noChangeArrowheads="1"/>
              </p:cNvSpPr>
              <p:nvPr/>
            </p:nvSpPr>
            <p:spPr bwMode="gray">
              <a:xfrm>
                <a:off x="3787732" y="4556285"/>
                <a:ext cx="1368691" cy="889284"/>
              </a:xfrm>
              <a:prstGeom prst="roundRect">
                <a:avLst>
                  <a:gd name="adj" fmla="val 16667"/>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13500000" scaled="1"/>
                <a:tileRect/>
              </a:gradFill>
              <a:ln w="38100">
                <a:solidFill>
                  <a:schemeClr val="bg1"/>
                </a:solidFill>
                <a:round/>
                <a:headEnd/>
                <a:tailEnd/>
              </a:ln>
              <a:effectLst/>
            </p:spPr>
            <p:txBody>
              <a:bodyPr wrap="none" anchor="ctr"/>
              <a:lstStyle/>
              <a:p>
                <a:pPr algn="ctr" eaLnBrk="1" latinLnBrk="1" hangingPunct="1">
                  <a:defRPr/>
                </a:pPr>
                <a:r>
                  <a:rPr kumimoji="1" lang="zh-CN" altLang="en-US" sz="2400" b="1" dirty="0">
                    <a:solidFill>
                      <a:srgbClr val="FF0000"/>
                    </a:solidFill>
                    <a:latin typeface="幼圆" pitchFamily="49" charset="-122"/>
                    <a:ea typeface="幼圆" pitchFamily="49" charset="-122"/>
                  </a:rPr>
                  <a:t>进行标志</a:t>
                </a:r>
                <a:endParaRPr kumimoji="1" lang="en-US" altLang="zh-CN" sz="2400" b="1" dirty="0">
                  <a:solidFill>
                    <a:srgbClr val="FF0000"/>
                  </a:solidFill>
                  <a:latin typeface="幼圆" pitchFamily="49" charset="-122"/>
                  <a:ea typeface="幼圆" pitchFamily="49" charset="-122"/>
                </a:endParaRPr>
              </a:p>
            </p:txBody>
          </p:sp>
          <p:grpSp>
            <p:nvGrpSpPr>
              <p:cNvPr id="117781" name="组合 4"/>
              <p:cNvGrpSpPr>
                <a:grpSpLocks/>
              </p:cNvGrpSpPr>
              <p:nvPr/>
            </p:nvGrpSpPr>
            <p:grpSpPr bwMode="auto">
              <a:xfrm>
                <a:off x="941922" y="4597125"/>
                <a:ext cx="2780076" cy="648072"/>
                <a:chOff x="941922" y="4597125"/>
                <a:chExt cx="2780076" cy="648072"/>
              </a:xfrm>
            </p:grpSpPr>
            <p:sp>
              <p:nvSpPr>
                <p:cNvPr id="117782" name="AutoShape 4"/>
                <p:cNvSpPr>
                  <a:spLocks noChangeArrowheads="1"/>
                </p:cNvSpPr>
                <p:nvPr/>
              </p:nvSpPr>
              <p:spPr bwMode="gray">
                <a:xfrm>
                  <a:off x="941922" y="4597125"/>
                  <a:ext cx="1800200" cy="648072"/>
                </a:xfrm>
                <a:prstGeom prst="roundRect">
                  <a:avLst>
                    <a:gd name="adj" fmla="val 16667"/>
                  </a:avLst>
                </a:prstGeom>
                <a:solidFill>
                  <a:srgbClr val="FFFFCC"/>
                </a:solidFill>
                <a:ln w="38100">
                  <a:solidFill>
                    <a:schemeClr val="bg1"/>
                  </a:solidFill>
                  <a:round/>
                  <a:headEnd/>
                  <a:tailEnd/>
                </a:ln>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latinLnBrk="1" hangingPunct="1"/>
                  <a:r>
                    <a:rPr kumimoji="1" lang="en-US" altLang="zh-CN" sz="3200" b="1" i="1">
                      <a:solidFill>
                        <a:srgbClr val="FF0000"/>
                      </a:solidFill>
                      <a:ea typeface="幼圆" panose="02010509060101010101" pitchFamily="49" charset="-122"/>
                      <a:cs typeface="Times New Roman" panose="02020603050405020304" pitchFamily="18" charset="0"/>
                    </a:rPr>
                    <a:t>dV</a:t>
                  </a:r>
                  <a:r>
                    <a:rPr kumimoji="1" lang="en-US" altLang="ko-KR" sz="2000" b="1">
                      <a:solidFill>
                        <a:srgbClr val="FF0000"/>
                      </a:solidFill>
                      <a:ea typeface="幼圆" panose="02010509060101010101" pitchFamily="49" charset="-122"/>
                      <a:cs typeface="Times New Roman" panose="02020603050405020304" pitchFamily="18" charset="0"/>
                    </a:rPr>
                    <a:t>(</a:t>
                  </a:r>
                  <a:r>
                    <a:rPr kumimoji="1" lang="zh-CN" altLang="en-US" sz="2000" b="1">
                      <a:solidFill>
                        <a:srgbClr val="FF0000"/>
                      </a:solidFill>
                      <a:ea typeface="幼圆" panose="02010509060101010101" pitchFamily="49" charset="-122"/>
                      <a:cs typeface="Times New Roman" panose="02020603050405020304" pitchFamily="18" charset="0"/>
                    </a:rPr>
                    <a:t>体积变化）</a:t>
                  </a:r>
                  <a:endParaRPr kumimoji="1" lang="en-US" altLang="ko-KR" sz="2000" b="1">
                    <a:solidFill>
                      <a:srgbClr val="FF0000"/>
                    </a:solidFill>
                    <a:ea typeface="幼圆" panose="02010509060101010101" pitchFamily="49" charset="-122"/>
                    <a:cs typeface="Times New Roman" panose="02020603050405020304" pitchFamily="18" charset="0"/>
                  </a:endParaRPr>
                </a:p>
              </p:txBody>
            </p:sp>
            <p:sp>
              <p:nvSpPr>
                <p:cNvPr id="117783" name="右箭头 28"/>
                <p:cNvSpPr>
                  <a:spLocks noChangeArrowheads="1"/>
                </p:cNvSpPr>
                <p:nvPr/>
              </p:nvSpPr>
              <p:spPr bwMode="auto">
                <a:xfrm>
                  <a:off x="3086434" y="4741141"/>
                  <a:ext cx="635564" cy="360040"/>
                </a:xfrm>
                <a:prstGeom prst="rightArrow">
                  <a:avLst>
                    <a:gd name="adj1" fmla="val 50000"/>
                    <a:gd name="adj2" fmla="val 49999"/>
                  </a:avLst>
                </a:prstGeom>
                <a:solidFill>
                  <a:srgbClr val="92D05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solidFill>
                      <a:srgbClr val="FF0000"/>
                    </a:solidFill>
                    <a:ea typeface="宋体" panose="02010600030101010101" pitchFamily="2" charset="-122"/>
                  </a:endParaRPr>
                </a:p>
              </p:txBody>
            </p:sp>
          </p:grpSp>
        </p:grpSp>
        <p:sp>
          <p:nvSpPr>
            <p:cNvPr id="117779" name="Rectangle 28"/>
            <p:cNvSpPr>
              <a:spLocks noChangeArrowheads="1"/>
            </p:cNvSpPr>
            <p:nvPr/>
          </p:nvSpPr>
          <p:spPr bwMode="auto">
            <a:xfrm>
              <a:off x="683568" y="5332833"/>
              <a:ext cx="284059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en-US" altLang="zh-CN" sz="4000">
                  <a:solidFill>
                    <a:srgbClr val="0033CC"/>
                  </a:solidFill>
                  <a:ea typeface="宋体" panose="02010600030101010101" pitchFamily="2" charset="-122"/>
                  <a:sym typeface="Symbol" panose="05050102010706020507" pitchFamily="18" charset="2"/>
                </a:rPr>
                <a:t></a:t>
              </a:r>
              <a:r>
                <a:rPr lang="en-US" altLang="zh-CN" sz="4000" i="1">
                  <a:solidFill>
                    <a:srgbClr val="0033CC"/>
                  </a:solidFill>
                  <a:ea typeface="宋体" panose="02010600030101010101" pitchFamily="2" charset="-122"/>
                  <a:sym typeface="Symbol" panose="05050102010706020507" pitchFamily="18" charset="2"/>
                </a:rPr>
                <a:t>W</a:t>
              </a:r>
              <a:r>
                <a:rPr lang="en-US" altLang="zh-CN" sz="4000" i="1" baseline="-25000">
                  <a:solidFill>
                    <a:srgbClr val="0033CC"/>
                  </a:solidFill>
                  <a:ea typeface="宋体" panose="02010600030101010101" pitchFamily="2" charset="-122"/>
                  <a:sym typeface="Symbol" panose="05050102010706020507" pitchFamily="18" charset="2"/>
                </a:rPr>
                <a:t>rev</a:t>
              </a:r>
              <a:r>
                <a:rPr lang="en-US" altLang="zh-CN" sz="4000" i="1">
                  <a:solidFill>
                    <a:srgbClr val="0033CC"/>
                  </a:solidFill>
                  <a:ea typeface="宋体" panose="02010600030101010101" pitchFamily="2" charset="-122"/>
                  <a:sym typeface="Symbol" panose="05050102010706020507" pitchFamily="18" charset="2"/>
                </a:rPr>
                <a:t> </a:t>
              </a:r>
              <a:r>
                <a:rPr lang="en-US" altLang="zh-CN" sz="4000" i="1">
                  <a:solidFill>
                    <a:srgbClr val="0033CC"/>
                  </a:solidFill>
                  <a:ea typeface="宋体" panose="02010600030101010101" pitchFamily="2" charset="-122"/>
                </a:rPr>
                <a:t>=pdV</a:t>
              </a:r>
            </a:p>
          </p:txBody>
        </p:sp>
      </p:grpSp>
      <p:grpSp>
        <p:nvGrpSpPr>
          <p:cNvPr id="8" name="组合 7"/>
          <p:cNvGrpSpPr>
            <a:grpSpLocks/>
          </p:cNvGrpSpPr>
          <p:nvPr/>
        </p:nvGrpSpPr>
        <p:grpSpPr bwMode="auto">
          <a:xfrm>
            <a:off x="5478463" y="4303713"/>
            <a:ext cx="2667000" cy="647700"/>
            <a:chOff x="5478354" y="4676978"/>
            <a:chExt cx="2666328" cy="648072"/>
          </a:xfrm>
        </p:grpSpPr>
        <p:sp>
          <p:nvSpPr>
            <p:cNvPr id="117776" name="AutoShape 4"/>
            <p:cNvSpPr>
              <a:spLocks noChangeArrowheads="1"/>
            </p:cNvSpPr>
            <p:nvPr/>
          </p:nvSpPr>
          <p:spPr bwMode="gray">
            <a:xfrm>
              <a:off x="6344482" y="4676978"/>
              <a:ext cx="1800200" cy="648072"/>
            </a:xfrm>
            <a:prstGeom prst="roundRect">
              <a:avLst>
                <a:gd name="adj" fmla="val 16667"/>
              </a:avLst>
            </a:prstGeom>
            <a:solidFill>
              <a:srgbClr val="FFFFCC"/>
            </a:solidFill>
            <a:ln w="38100">
              <a:solidFill>
                <a:schemeClr val="bg1"/>
              </a:solidFill>
              <a:round/>
              <a:headEnd/>
              <a:tailEnd/>
            </a:ln>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latinLnBrk="1" hangingPunct="1"/>
              <a:r>
                <a:rPr kumimoji="1" lang="en-US" altLang="ko-KR" sz="3200" b="1">
                  <a:solidFill>
                    <a:srgbClr val="FF0000"/>
                  </a:solidFill>
                  <a:ea typeface="Arial Unicode MS" panose="020B0604020202020204" pitchFamily="34" charset="-122"/>
                  <a:cs typeface="Times New Roman" panose="02020603050405020304" pitchFamily="18" charset="0"/>
                </a:rPr>
                <a:t>?</a:t>
              </a:r>
            </a:p>
          </p:txBody>
        </p:sp>
        <p:sp>
          <p:nvSpPr>
            <p:cNvPr id="117777" name="右箭头 31"/>
            <p:cNvSpPr>
              <a:spLocks noChangeArrowheads="1"/>
            </p:cNvSpPr>
            <p:nvPr/>
          </p:nvSpPr>
          <p:spPr bwMode="auto">
            <a:xfrm flipH="1">
              <a:off x="5478354" y="4756145"/>
              <a:ext cx="635564" cy="360040"/>
            </a:xfrm>
            <a:prstGeom prst="rightArrow">
              <a:avLst>
                <a:gd name="adj1" fmla="val 50000"/>
                <a:gd name="adj2" fmla="val 49999"/>
              </a:avLst>
            </a:prstGeom>
            <a:solidFill>
              <a:srgbClr val="92D05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solidFill>
                  <a:srgbClr val="FF0000"/>
                </a:solidFill>
                <a:ea typeface="宋体" panose="02010600030101010101" pitchFamily="2" charset="-122"/>
              </a:endParaRPr>
            </a:p>
          </p:txBody>
        </p:sp>
      </p:grpSp>
      <p:sp>
        <p:nvSpPr>
          <p:cNvPr id="44" name="Rectangle 28"/>
          <p:cNvSpPr>
            <a:spLocks noChangeArrowheads="1"/>
          </p:cNvSpPr>
          <p:nvPr/>
        </p:nvSpPr>
        <p:spPr bwMode="auto">
          <a:xfrm>
            <a:off x="5835650" y="5346700"/>
            <a:ext cx="28400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en-US" altLang="zh-CN" sz="4000">
                <a:solidFill>
                  <a:srgbClr val="0033CC"/>
                </a:solidFill>
                <a:ea typeface="宋体" panose="02010600030101010101" pitchFamily="2" charset="-122"/>
                <a:sym typeface="Symbol" panose="05050102010706020507" pitchFamily="18" charset="2"/>
              </a:rPr>
              <a:t></a:t>
            </a:r>
            <a:r>
              <a:rPr lang="en-US" altLang="zh-CN" sz="4000" i="1">
                <a:solidFill>
                  <a:srgbClr val="0033CC"/>
                </a:solidFill>
                <a:ea typeface="宋体" panose="02010600030101010101" pitchFamily="2" charset="-122"/>
                <a:sym typeface="Symbol" panose="05050102010706020507" pitchFamily="18" charset="2"/>
              </a:rPr>
              <a:t>Q</a:t>
            </a:r>
            <a:r>
              <a:rPr lang="en-US" altLang="zh-CN" sz="4000" i="1" baseline="-25000">
                <a:solidFill>
                  <a:srgbClr val="0033CC"/>
                </a:solidFill>
                <a:ea typeface="宋体" panose="02010600030101010101" pitchFamily="2" charset="-122"/>
                <a:sym typeface="Symbol" panose="05050102010706020507" pitchFamily="18" charset="2"/>
              </a:rPr>
              <a:t>rev</a:t>
            </a:r>
            <a:r>
              <a:rPr lang="en-US" altLang="zh-CN" sz="4000" i="1">
                <a:solidFill>
                  <a:srgbClr val="0033CC"/>
                </a:solidFill>
                <a:ea typeface="宋体" panose="02010600030101010101" pitchFamily="2" charset="-122"/>
                <a:sym typeface="Symbol" panose="05050102010706020507" pitchFamily="18" charset="2"/>
              </a:rPr>
              <a:t> </a:t>
            </a:r>
            <a:r>
              <a:rPr lang="en-US" altLang="zh-CN" sz="4000" i="1">
                <a:solidFill>
                  <a:srgbClr val="0033CC"/>
                </a:solidFill>
                <a:ea typeface="宋体" panose="02010600030101010101" pitchFamily="2" charset="-122"/>
              </a:rPr>
              <a:t>=TdS</a:t>
            </a:r>
          </a:p>
        </p:txBody>
      </p:sp>
      <p:sp>
        <p:nvSpPr>
          <p:cNvPr id="46" name="AutoShape 4"/>
          <p:cNvSpPr>
            <a:spLocks noChangeArrowheads="1"/>
          </p:cNvSpPr>
          <p:nvPr/>
        </p:nvSpPr>
        <p:spPr bwMode="gray">
          <a:xfrm>
            <a:off x="6356350" y="4329113"/>
            <a:ext cx="1800225" cy="649287"/>
          </a:xfrm>
          <a:prstGeom prst="roundRect">
            <a:avLst>
              <a:gd name="adj" fmla="val 16667"/>
            </a:avLst>
          </a:prstGeom>
          <a:solidFill>
            <a:srgbClr val="FFFFCC"/>
          </a:solidFill>
          <a:ln w="38100">
            <a:solidFill>
              <a:schemeClr val="bg1"/>
            </a:solidFill>
            <a:round/>
            <a:headEnd/>
            <a:tailEnd/>
          </a:ln>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latinLnBrk="1" hangingPunct="1"/>
            <a:r>
              <a:rPr kumimoji="1" lang="en-US" altLang="ko-KR" sz="3200" b="1" i="1">
                <a:solidFill>
                  <a:srgbClr val="FF0000"/>
                </a:solidFill>
                <a:ea typeface="Arial Unicode MS" panose="020B0604020202020204" pitchFamily="34" charset="-122"/>
                <a:cs typeface="Times New Roman" panose="02020603050405020304" pitchFamily="18" charset="0"/>
              </a:rPr>
              <a:t>dS</a:t>
            </a:r>
          </a:p>
        </p:txBody>
      </p:sp>
    </p:spTree>
  </p:cSld>
  <p:clrMapOvr>
    <a:masterClrMapping/>
  </p:clrMapOvr>
  <p:transition spd="slow">
    <p:circl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barn(inVertical)">
                                      <p:cBhvr>
                                        <p:cTn id="28" dur="500"/>
                                        <p:tgtEl>
                                          <p:spTgt spid="44"/>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6"/>
                                        </p:tgtEl>
                                        <p:attrNameLst>
                                          <p:attrName>style.visibility</p:attrName>
                                        </p:attrNameLst>
                                      </p:cBhvr>
                                      <p:to>
                                        <p:strVal val="visible"/>
                                      </p:to>
                                    </p:set>
                                    <p:anim calcmode="lin" valueType="num">
                                      <p:cBhvr additive="base">
                                        <p:cTn id="33" dur="500" fill="hold"/>
                                        <p:tgtEl>
                                          <p:spTgt spid="46"/>
                                        </p:tgtEl>
                                        <p:attrNameLst>
                                          <p:attrName>ppt_x</p:attrName>
                                        </p:attrNameLst>
                                      </p:cBhvr>
                                      <p:tavLst>
                                        <p:tav tm="0">
                                          <p:val>
                                            <p:strVal val="#ppt_x"/>
                                          </p:val>
                                        </p:tav>
                                        <p:tav tm="100000">
                                          <p:val>
                                            <p:strVal val="#ppt_x"/>
                                          </p:val>
                                        </p:tav>
                                      </p:tavLst>
                                    </p:anim>
                                    <p:anim calcmode="lin" valueType="num">
                                      <p:cBhvr additive="base">
                                        <p:cTn id="34"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203200" y="185738"/>
            <a:ext cx="6353175" cy="5794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0" fontAlgn="base" hangingPunct="0">
              <a:spcBef>
                <a:spcPct val="0"/>
              </a:spcBef>
              <a:spcAft>
                <a:spcPct val="0"/>
              </a:spcAft>
              <a:defRPr sz="3600" b="1">
                <a:solidFill>
                  <a:schemeClr val="bg1"/>
                </a:solidFill>
                <a:latin typeface="+mj-lt"/>
                <a:ea typeface="+mj-ea"/>
                <a:cs typeface="+mj-cs"/>
              </a:defRPr>
            </a:lvl1pPr>
            <a:lvl2pPr algn="l" rtl="0" eaLnBrk="0" fontAlgn="base" hangingPunct="0">
              <a:spcBef>
                <a:spcPct val="0"/>
              </a:spcBef>
              <a:spcAft>
                <a:spcPct val="0"/>
              </a:spcAft>
              <a:defRPr sz="3600" b="1">
                <a:solidFill>
                  <a:schemeClr val="bg1"/>
                </a:solidFill>
                <a:latin typeface="Arial" charset="0"/>
              </a:defRPr>
            </a:lvl2pPr>
            <a:lvl3pPr algn="l" rtl="0" eaLnBrk="0" fontAlgn="base" hangingPunct="0">
              <a:spcBef>
                <a:spcPct val="0"/>
              </a:spcBef>
              <a:spcAft>
                <a:spcPct val="0"/>
              </a:spcAft>
              <a:defRPr sz="3600" b="1">
                <a:solidFill>
                  <a:schemeClr val="bg1"/>
                </a:solidFill>
                <a:latin typeface="Arial" charset="0"/>
              </a:defRPr>
            </a:lvl3pPr>
            <a:lvl4pPr algn="l" rtl="0" eaLnBrk="0" fontAlgn="base" hangingPunct="0">
              <a:spcBef>
                <a:spcPct val="0"/>
              </a:spcBef>
              <a:spcAft>
                <a:spcPct val="0"/>
              </a:spcAft>
              <a:defRPr sz="3600" b="1">
                <a:solidFill>
                  <a:schemeClr val="bg1"/>
                </a:solidFill>
                <a:latin typeface="Arial" charset="0"/>
              </a:defRPr>
            </a:lvl4pPr>
            <a:lvl5pPr algn="l" rtl="0" eaLnBrk="0" fontAlgn="base" hangingPunct="0">
              <a:spcBef>
                <a:spcPct val="0"/>
              </a:spcBef>
              <a:spcAft>
                <a:spcPct val="0"/>
              </a:spcAft>
              <a:defRPr sz="3600" b="1">
                <a:solidFill>
                  <a:schemeClr val="bg1"/>
                </a:solidFill>
                <a:latin typeface="Arial" charset="0"/>
              </a:defRPr>
            </a:lvl5pPr>
            <a:lvl6pPr marL="457200" algn="l" rtl="0" fontAlgn="base">
              <a:spcBef>
                <a:spcPct val="0"/>
              </a:spcBef>
              <a:spcAft>
                <a:spcPct val="0"/>
              </a:spcAft>
              <a:defRPr sz="3600" b="1">
                <a:solidFill>
                  <a:schemeClr val="bg1"/>
                </a:solidFill>
                <a:latin typeface="Arial" charset="0"/>
              </a:defRPr>
            </a:lvl6pPr>
            <a:lvl7pPr marL="914400" algn="l" rtl="0" fontAlgn="base">
              <a:spcBef>
                <a:spcPct val="0"/>
              </a:spcBef>
              <a:spcAft>
                <a:spcPct val="0"/>
              </a:spcAft>
              <a:defRPr sz="3600" b="1">
                <a:solidFill>
                  <a:schemeClr val="bg1"/>
                </a:solidFill>
                <a:latin typeface="Arial" charset="0"/>
              </a:defRPr>
            </a:lvl7pPr>
            <a:lvl8pPr marL="1371600" algn="l" rtl="0" fontAlgn="base">
              <a:spcBef>
                <a:spcPct val="0"/>
              </a:spcBef>
              <a:spcAft>
                <a:spcPct val="0"/>
              </a:spcAft>
              <a:defRPr sz="3600" b="1">
                <a:solidFill>
                  <a:schemeClr val="bg1"/>
                </a:solidFill>
                <a:latin typeface="Arial" charset="0"/>
              </a:defRPr>
            </a:lvl8pPr>
            <a:lvl9pPr marL="1828800" algn="l" rtl="0" fontAlgn="base">
              <a:spcBef>
                <a:spcPct val="0"/>
              </a:spcBef>
              <a:spcAft>
                <a:spcPct val="0"/>
              </a:spcAft>
              <a:defRPr sz="3600" b="1">
                <a:solidFill>
                  <a:schemeClr val="bg1"/>
                </a:solidFill>
                <a:latin typeface="Arial" charset="0"/>
              </a:defRPr>
            </a:lvl9pPr>
          </a:lstStyle>
          <a:p>
            <a:pPr>
              <a:defRPr/>
            </a:pPr>
            <a:r>
              <a:rPr kumimoji="1" lang="zh-CN" altLang="en-US" sz="2800" kern="0" dirty="0" smtClean="0">
                <a:solidFill>
                  <a:srgbClr val="FF0000"/>
                </a:solidFill>
                <a:latin typeface="幼圆" panose="02010509060101010101" pitchFamily="49" charset="-122"/>
                <a:ea typeface="幼圆" panose="02010509060101010101" pitchFamily="49" charset="-122"/>
              </a:rPr>
              <a:t>状态参数</a:t>
            </a:r>
            <a:r>
              <a:rPr kumimoji="1" lang="en-US" altLang="zh-CN" sz="2800" kern="0" dirty="0" smtClean="0">
                <a:solidFill>
                  <a:srgbClr val="FF0000"/>
                </a:solidFill>
                <a:latin typeface="幼圆" panose="02010509060101010101" pitchFamily="49" charset="-122"/>
                <a:ea typeface="幼圆" panose="02010509060101010101" pitchFamily="49" charset="-122"/>
              </a:rPr>
              <a:t>-</a:t>
            </a:r>
            <a:r>
              <a:rPr kumimoji="1" lang="zh-CN" altLang="en-US" sz="2800" kern="0" dirty="0" smtClean="0">
                <a:solidFill>
                  <a:srgbClr val="0033CC"/>
                </a:solidFill>
                <a:latin typeface="幼圆" panose="02010509060101010101" pitchFamily="49" charset="-122"/>
                <a:ea typeface="幼圆" panose="02010509060101010101" pitchFamily="49" charset="-122"/>
              </a:rPr>
              <a:t>熵</a:t>
            </a:r>
            <a:r>
              <a:rPr kumimoji="1" lang="zh-CN" altLang="en-US" sz="2800" b="0" kern="0" dirty="0" smtClean="0">
                <a:solidFill>
                  <a:srgbClr val="0033CC"/>
                </a:solidFill>
                <a:latin typeface="Times New Roman" panose="02020603050405020304" pitchFamily="18" charset="0"/>
                <a:ea typeface="楷体_GB2312" pitchFamily="49" charset="-122"/>
              </a:rPr>
              <a:t>（</a:t>
            </a:r>
            <a:r>
              <a:rPr kumimoji="1" lang="en-US" altLang="zh-CN" sz="2800" b="0" kern="0" dirty="0" smtClean="0">
                <a:solidFill>
                  <a:srgbClr val="0033CC"/>
                </a:solidFill>
                <a:latin typeface="Times New Roman" panose="02020603050405020304" pitchFamily="18" charset="0"/>
                <a:ea typeface="楷体_GB2312" pitchFamily="49" charset="-122"/>
              </a:rPr>
              <a:t>Entropy</a:t>
            </a:r>
            <a:r>
              <a:rPr kumimoji="1" lang="zh-CN" altLang="en-US" sz="2800" b="0" kern="0" dirty="0">
                <a:solidFill>
                  <a:srgbClr val="0033CC"/>
                </a:solidFill>
                <a:latin typeface="Times New Roman" panose="02020603050405020304" pitchFamily="18" charset="0"/>
                <a:ea typeface="楷体_GB2312" pitchFamily="49" charset="-122"/>
              </a:rPr>
              <a:t>）</a:t>
            </a:r>
            <a:endParaRPr kumimoji="1" lang="en-US" altLang="zh-CN" sz="2800" b="0" kern="0" dirty="0" smtClean="0">
              <a:solidFill>
                <a:srgbClr val="0033CC"/>
              </a:solidFill>
              <a:latin typeface="Times New Roman" panose="02020603050405020304" pitchFamily="18" charset="0"/>
              <a:ea typeface="楷体_GB2312" pitchFamily="49" charset="-122"/>
            </a:endParaRPr>
          </a:p>
        </p:txBody>
      </p:sp>
      <p:sp>
        <p:nvSpPr>
          <p:cNvPr id="118787" name="圆角矩形 6"/>
          <p:cNvSpPr>
            <a:spLocks noChangeArrowheads="1"/>
          </p:cNvSpPr>
          <p:nvPr/>
        </p:nvSpPr>
        <p:spPr bwMode="auto">
          <a:xfrm>
            <a:off x="755650" y="931863"/>
            <a:ext cx="7683500" cy="1090612"/>
          </a:xfrm>
          <a:prstGeom prst="roundRect">
            <a:avLst>
              <a:gd name="adj" fmla="val 16667"/>
            </a:avLst>
          </a:pr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zh-CN" altLang="en-US" sz="2000" b="1">
                <a:solidFill>
                  <a:srgbClr val="FF0000"/>
                </a:solidFill>
                <a:latin typeface="幼圆" panose="02010509060101010101" pitchFamily="49" charset="-122"/>
                <a:ea typeface="幼圆" panose="02010509060101010101" pitchFamily="49" charset="-122"/>
              </a:rPr>
              <a:t>定义：</a:t>
            </a:r>
            <a:r>
              <a:rPr lang="zh-CN" altLang="en-US" sz="2000" b="1">
                <a:ea typeface="幼圆" panose="02010509060101010101" pitchFamily="49" charset="-122"/>
                <a:cs typeface="Times New Roman" panose="02020603050405020304" pitchFamily="18" charset="0"/>
              </a:rPr>
              <a:t>可逆过程中， </a:t>
            </a:r>
            <a:r>
              <a:rPr lang="zh-CN" altLang="en-US" sz="2800" b="1">
                <a:solidFill>
                  <a:srgbClr val="0000FF"/>
                </a:solidFill>
                <a:ea typeface="幼圆" panose="02010509060101010101" pitchFamily="49" charset="-122"/>
                <a:cs typeface="Times New Roman" panose="02020603050405020304" pitchFamily="18" charset="0"/>
                <a:sym typeface="Symbol" panose="05050102010706020507" pitchFamily="18" charset="2"/>
              </a:rPr>
              <a:t></a:t>
            </a:r>
            <a:r>
              <a:rPr lang="en-US" altLang="zh-CN" sz="2800" b="1" i="1">
                <a:solidFill>
                  <a:srgbClr val="0000FF"/>
                </a:solidFill>
                <a:ea typeface="幼圆" panose="02010509060101010101" pitchFamily="49" charset="-122"/>
                <a:cs typeface="Times New Roman" panose="02020603050405020304" pitchFamily="18" charset="0"/>
                <a:sym typeface="Symbol" panose="05050102010706020507" pitchFamily="18" charset="2"/>
              </a:rPr>
              <a:t>Q</a:t>
            </a:r>
            <a:r>
              <a:rPr lang="en-US" altLang="zh-CN" sz="2800" b="1" baseline="-25000">
                <a:solidFill>
                  <a:srgbClr val="0000FF"/>
                </a:solidFill>
                <a:ea typeface="幼圆" panose="02010509060101010101" pitchFamily="49" charset="-122"/>
                <a:cs typeface="Times New Roman" panose="02020603050405020304" pitchFamily="18" charset="0"/>
                <a:sym typeface="Symbol" panose="05050102010706020507" pitchFamily="18" charset="2"/>
              </a:rPr>
              <a:t>rev</a:t>
            </a:r>
            <a:r>
              <a:rPr lang="zh-CN" altLang="en-US" sz="2000" b="1">
                <a:ea typeface="幼圆" panose="02010509060101010101" pitchFamily="49" charset="-122"/>
                <a:cs typeface="Times New Roman" panose="02020603050405020304" pitchFamily="18" charset="0"/>
              </a:rPr>
              <a:t>除以传热时的温度</a:t>
            </a:r>
            <a:r>
              <a:rPr lang="en-US" altLang="zh-CN" sz="2800" b="1" i="1">
                <a:solidFill>
                  <a:srgbClr val="0000FF"/>
                </a:solidFill>
                <a:ea typeface="幼圆" panose="02010509060101010101" pitchFamily="49" charset="-122"/>
                <a:cs typeface="Times New Roman" panose="02020603050405020304" pitchFamily="18" charset="0"/>
              </a:rPr>
              <a:t>T</a:t>
            </a:r>
            <a:r>
              <a:rPr lang="zh-CN" altLang="en-US" sz="2000" b="1">
                <a:solidFill>
                  <a:srgbClr val="0000FF"/>
                </a:solidFill>
                <a:ea typeface="幼圆" panose="02010509060101010101" pitchFamily="49" charset="-122"/>
                <a:cs typeface="Times New Roman" panose="02020603050405020304" pitchFamily="18" charset="0"/>
              </a:rPr>
              <a:t>，</a:t>
            </a:r>
            <a:r>
              <a:rPr lang="zh-CN" altLang="en-US" sz="2000" b="1">
                <a:ea typeface="幼圆" panose="02010509060101010101" pitchFamily="49" charset="-122"/>
                <a:cs typeface="Times New Roman" panose="02020603050405020304" pitchFamily="18" charset="0"/>
              </a:rPr>
              <a:t>所得的</a:t>
            </a:r>
            <a:r>
              <a:rPr lang="zh-CN" altLang="en-US" sz="3200" b="1">
                <a:solidFill>
                  <a:srgbClr val="FF0000"/>
                </a:solidFill>
                <a:ea typeface="幼圆" panose="02010509060101010101" pitchFamily="49" charset="-122"/>
                <a:cs typeface="Times New Roman" panose="02020603050405020304" pitchFamily="18" charset="0"/>
              </a:rPr>
              <a:t>商。</a:t>
            </a:r>
            <a:endParaRPr lang="en-US" altLang="zh-CN" sz="3200" b="1">
              <a:solidFill>
                <a:srgbClr val="FF0000"/>
              </a:solidFill>
              <a:ea typeface="幼圆" panose="02010509060101010101" pitchFamily="49" charset="-122"/>
              <a:cs typeface="Times New Roman" panose="02020603050405020304" pitchFamily="18" charset="0"/>
            </a:endParaRPr>
          </a:p>
          <a:p>
            <a:r>
              <a:rPr lang="en-US" altLang="zh-CN" sz="3200" b="1">
                <a:solidFill>
                  <a:srgbClr val="FF0000"/>
                </a:solidFill>
                <a:ea typeface="幼圆" panose="02010509060101010101" pitchFamily="49" charset="-122"/>
                <a:cs typeface="Times New Roman" panose="02020603050405020304" pitchFamily="18" charset="0"/>
              </a:rPr>
              <a:t>        </a:t>
            </a:r>
            <a:r>
              <a:rPr lang="zh-CN" altLang="en-US" sz="2400" b="1">
                <a:solidFill>
                  <a:srgbClr val="0033CC"/>
                </a:solidFill>
                <a:ea typeface="幼圆" panose="02010509060101010101" pitchFamily="49" charset="-122"/>
                <a:cs typeface="Times New Roman" panose="02020603050405020304" pitchFamily="18" charset="0"/>
              </a:rPr>
              <a:t>熵的改变是传热进行的标志。</a:t>
            </a:r>
            <a:r>
              <a:rPr lang="zh-CN" altLang="en-US" sz="2400" b="1" i="1">
                <a:solidFill>
                  <a:srgbClr val="0033CC"/>
                </a:solidFill>
                <a:ea typeface="幼圆" panose="02010509060101010101" pitchFamily="49" charset="-122"/>
                <a:cs typeface="Times New Roman" panose="02020603050405020304" pitchFamily="18" charset="0"/>
              </a:rPr>
              <a:t> </a:t>
            </a:r>
            <a:endParaRPr kumimoji="1" lang="zh-CN" altLang="en-US" sz="2400" b="1">
              <a:solidFill>
                <a:srgbClr val="0033CC"/>
              </a:solidFill>
              <a:ea typeface="幼圆" panose="02010509060101010101" pitchFamily="49" charset="-122"/>
              <a:cs typeface="Times New Roman" panose="02020603050405020304" pitchFamily="18" charset="0"/>
            </a:endParaRPr>
          </a:p>
        </p:txBody>
      </p:sp>
      <p:graphicFrame>
        <p:nvGraphicFramePr>
          <p:cNvPr id="118788" name="Object 6"/>
          <p:cNvGraphicFramePr>
            <a:graphicFrameLocks noChangeAspect="1"/>
          </p:cNvGraphicFramePr>
          <p:nvPr/>
        </p:nvGraphicFramePr>
        <p:xfrm>
          <a:off x="1919288" y="2263775"/>
          <a:ext cx="1890712" cy="1009650"/>
        </p:xfrm>
        <a:graphic>
          <a:graphicData uri="http://schemas.openxmlformats.org/presentationml/2006/ole">
            <mc:AlternateContent xmlns:mc="http://schemas.openxmlformats.org/markup-compatibility/2006">
              <mc:Choice xmlns:v="urn:schemas-microsoft-com:vml" Requires="v">
                <p:oleObj spid="_x0000_s118801" name="Equation" r:id="rId3" imgW="698197" imgH="393529" progId="Equation.DSMT4">
                  <p:embed/>
                </p:oleObj>
              </mc:Choice>
              <mc:Fallback>
                <p:oleObj name="Equation" r:id="rId3" imgW="698197" imgH="393529"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9288" y="2263775"/>
                        <a:ext cx="189071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8789" name="Rectangle 28"/>
          <p:cNvSpPr>
            <a:spLocks noChangeArrowheads="1"/>
          </p:cNvSpPr>
          <p:nvPr/>
        </p:nvSpPr>
        <p:spPr bwMode="auto">
          <a:xfrm>
            <a:off x="4654550" y="2393950"/>
            <a:ext cx="29019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en-US" altLang="zh-CN" sz="3600">
                <a:ea typeface="宋体" panose="02010600030101010101" pitchFamily="2" charset="-122"/>
                <a:sym typeface="Symbol" panose="05050102010706020507" pitchFamily="18" charset="2"/>
              </a:rPr>
              <a:t></a:t>
            </a:r>
            <a:r>
              <a:rPr lang="en-US" altLang="zh-CN" sz="3600" i="1">
                <a:ea typeface="宋体" panose="02010600030101010101" pitchFamily="2" charset="-122"/>
                <a:sym typeface="Symbol" panose="05050102010706020507" pitchFamily="18" charset="2"/>
              </a:rPr>
              <a:t>Q</a:t>
            </a:r>
            <a:r>
              <a:rPr lang="en-US" altLang="zh-CN" sz="3600" i="1" baseline="-25000">
                <a:ea typeface="宋体" panose="02010600030101010101" pitchFamily="2" charset="-122"/>
                <a:sym typeface="Symbol" panose="05050102010706020507" pitchFamily="18" charset="2"/>
              </a:rPr>
              <a:t>rev</a:t>
            </a:r>
            <a:r>
              <a:rPr lang="en-US" altLang="zh-CN" sz="3600" i="1">
                <a:ea typeface="宋体" panose="02010600030101010101" pitchFamily="2" charset="-122"/>
                <a:sym typeface="Symbol" panose="05050102010706020507" pitchFamily="18" charset="2"/>
              </a:rPr>
              <a:t> </a:t>
            </a:r>
            <a:r>
              <a:rPr lang="en-US" altLang="zh-CN" sz="3600" i="1">
                <a:ea typeface="宋体" panose="02010600030101010101" pitchFamily="2" charset="-122"/>
              </a:rPr>
              <a:t>=TdS</a:t>
            </a:r>
          </a:p>
        </p:txBody>
      </p:sp>
      <p:grpSp>
        <p:nvGrpSpPr>
          <p:cNvPr id="3" name="组合 2"/>
          <p:cNvGrpSpPr>
            <a:grpSpLocks/>
          </p:cNvGrpSpPr>
          <p:nvPr/>
        </p:nvGrpSpPr>
        <p:grpSpPr bwMode="auto">
          <a:xfrm>
            <a:off x="971550" y="3406775"/>
            <a:ext cx="7127875" cy="2600325"/>
            <a:chOff x="971600" y="3406329"/>
            <a:chExt cx="7127875" cy="2600872"/>
          </a:xfrm>
        </p:grpSpPr>
        <p:sp>
          <p:nvSpPr>
            <p:cNvPr id="24" name="圆角矩形 6"/>
            <p:cNvSpPr>
              <a:spLocks noChangeArrowheads="1"/>
            </p:cNvSpPr>
            <p:nvPr/>
          </p:nvSpPr>
          <p:spPr bwMode="auto">
            <a:xfrm>
              <a:off x="971600" y="3406329"/>
              <a:ext cx="7127875" cy="2600872"/>
            </a:xfrm>
            <a:prstGeom prst="roundRect">
              <a:avLst>
                <a:gd name="adj" fmla="val 16667"/>
              </a:avLst>
            </a:prstGeom>
            <a:noFill/>
            <a:ln w="12700">
              <a:solidFill>
                <a:srgbClr val="FF0000"/>
              </a:solidFill>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marL="342900" indent="-342900">
                <a:lnSpc>
                  <a:spcPct val="150000"/>
                </a:lnSpc>
                <a:buClr>
                  <a:srgbClr val="FF0000"/>
                </a:buClr>
                <a:buFont typeface="Wingdings" panose="05000000000000000000" pitchFamily="2" charset="2"/>
                <a:buChar char="Ø"/>
                <a:defRPr/>
              </a:pPr>
              <a:r>
                <a:rPr kumimoji="1" lang="zh-CN" altLang="en-US" sz="2000" b="1" dirty="0" smtClean="0">
                  <a:ea typeface="幼圆" panose="02010509060101010101" pitchFamily="49" charset="-122"/>
                  <a:cs typeface="Times New Roman" panose="02020603050405020304" pitchFamily="18" charset="0"/>
                </a:rPr>
                <a:t>熵是广延参数，具有可加性质。</a:t>
              </a:r>
              <a:endParaRPr kumimoji="1" lang="en-US" altLang="zh-CN" sz="2000" b="1" dirty="0" smtClean="0">
                <a:ea typeface="幼圆" panose="02010509060101010101" pitchFamily="49" charset="-122"/>
                <a:cs typeface="Times New Roman" panose="02020603050405020304" pitchFamily="18" charset="0"/>
              </a:endParaRPr>
            </a:p>
            <a:p>
              <a:pPr marL="342900" indent="-342900">
                <a:lnSpc>
                  <a:spcPct val="150000"/>
                </a:lnSpc>
                <a:buClr>
                  <a:srgbClr val="FF0000"/>
                </a:buClr>
                <a:buFont typeface="Wingdings" panose="05000000000000000000" pitchFamily="2" charset="2"/>
                <a:buChar char="Ø"/>
                <a:defRPr/>
              </a:pPr>
              <a:r>
                <a:rPr kumimoji="1" lang="zh-CN" altLang="en-US" sz="2000" b="1" dirty="0" smtClean="0">
                  <a:ea typeface="幼圆" panose="02010509060101010101" pitchFamily="49" charset="-122"/>
                  <a:cs typeface="Times New Roman" panose="02020603050405020304" pitchFamily="18" charset="0"/>
                </a:rPr>
                <a:t>每千克工质的熵称为</a:t>
              </a:r>
              <a:r>
                <a:rPr kumimoji="1" lang="zh-CN" altLang="en-US" sz="2000" b="1" dirty="0" smtClean="0">
                  <a:solidFill>
                    <a:srgbClr val="FF0000"/>
                  </a:solidFill>
                  <a:ea typeface="幼圆" panose="02010509060101010101" pitchFamily="49" charset="-122"/>
                  <a:cs typeface="Times New Roman" panose="02020603050405020304" pitchFamily="18" charset="0"/>
                </a:rPr>
                <a:t>比熵</a:t>
              </a:r>
              <a:r>
                <a:rPr kumimoji="1" lang="zh-CN" altLang="en-US" sz="2000" b="1" dirty="0" smtClean="0">
                  <a:ea typeface="幼圆" panose="02010509060101010101" pitchFamily="49" charset="-122"/>
                  <a:cs typeface="Times New Roman" panose="02020603050405020304" pitchFamily="18" charset="0"/>
                </a:rPr>
                <a:t>，用</a:t>
              </a:r>
              <a:r>
                <a:rPr kumimoji="1" lang="en-US" altLang="zh-CN" sz="2000" b="1" i="1" dirty="0" smtClean="0">
                  <a:solidFill>
                    <a:srgbClr val="FF0000"/>
                  </a:solidFill>
                  <a:ea typeface="幼圆" panose="02010509060101010101" pitchFamily="49" charset="-122"/>
                  <a:cs typeface="Times New Roman" panose="02020603050405020304" pitchFamily="18" charset="0"/>
                </a:rPr>
                <a:t>s</a:t>
              </a:r>
              <a:r>
                <a:rPr kumimoji="1" lang="zh-CN" altLang="en-US" sz="2000" b="1" dirty="0" smtClean="0">
                  <a:ea typeface="幼圆" panose="02010509060101010101" pitchFamily="49" charset="-122"/>
                  <a:cs typeface="Times New Roman" panose="02020603050405020304" pitchFamily="18" charset="0"/>
                </a:rPr>
                <a:t>表示。</a:t>
              </a:r>
              <a:endParaRPr kumimoji="1" lang="en-US" altLang="zh-CN" sz="2000" b="1" dirty="0" smtClean="0">
                <a:ea typeface="幼圆" panose="02010509060101010101" pitchFamily="49" charset="-122"/>
                <a:cs typeface="Times New Roman" panose="02020603050405020304" pitchFamily="18" charset="0"/>
              </a:endParaRPr>
            </a:p>
            <a:p>
              <a:pPr marL="342900" indent="-342900">
                <a:lnSpc>
                  <a:spcPct val="150000"/>
                </a:lnSpc>
                <a:buClr>
                  <a:srgbClr val="FF0000"/>
                </a:buClr>
                <a:buFont typeface="Wingdings" panose="05000000000000000000" pitchFamily="2" charset="2"/>
                <a:buChar char="Ø"/>
                <a:defRPr/>
              </a:pPr>
              <a:endParaRPr kumimoji="1" lang="en-US" altLang="zh-CN" sz="2000" b="1" dirty="0" smtClean="0">
                <a:ea typeface="幼圆" panose="02010509060101010101" pitchFamily="49" charset="-122"/>
                <a:cs typeface="Times New Roman" panose="02020603050405020304" pitchFamily="18" charset="0"/>
              </a:endParaRPr>
            </a:p>
            <a:p>
              <a:pPr marL="342900" indent="-342900">
                <a:lnSpc>
                  <a:spcPct val="150000"/>
                </a:lnSpc>
                <a:buClr>
                  <a:srgbClr val="FF0000"/>
                </a:buClr>
                <a:buFont typeface="Wingdings" panose="05000000000000000000" pitchFamily="2" charset="2"/>
                <a:buChar char="Ø"/>
                <a:defRPr/>
              </a:pPr>
              <a:endParaRPr kumimoji="1" lang="en-US" altLang="zh-CN" sz="2000" b="1" dirty="0" smtClean="0">
                <a:ea typeface="幼圆" panose="02010509060101010101" pitchFamily="49" charset="-122"/>
                <a:cs typeface="Times New Roman" panose="02020603050405020304" pitchFamily="18" charset="0"/>
              </a:endParaRPr>
            </a:p>
            <a:p>
              <a:pPr marL="342900" indent="-342900">
                <a:lnSpc>
                  <a:spcPct val="150000"/>
                </a:lnSpc>
                <a:buClr>
                  <a:srgbClr val="FF0000"/>
                </a:buClr>
                <a:buFont typeface="Wingdings" panose="05000000000000000000" pitchFamily="2" charset="2"/>
                <a:buChar char="Ø"/>
                <a:defRPr/>
              </a:pPr>
              <a:r>
                <a:rPr kumimoji="1" lang="zh-CN" altLang="en-US" sz="2000" b="1" dirty="0" smtClean="0">
                  <a:ea typeface="幼圆" panose="02010509060101010101" pitchFamily="49" charset="-122"/>
                  <a:cs typeface="Times New Roman" panose="02020603050405020304" pitchFamily="18" charset="0"/>
                </a:rPr>
                <a:t>熵的单位是     </a:t>
              </a:r>
              <a:r>
                <a:rPr kumimoji="1" lang="en-US" altLang="zh-CN" sz="2000" b="1" dirty="0" smtClean="0">
                  <a:solidFill>
                    <a:srgbClr val="FF0000"/>
                  </a:solidFill>
                  <a:ea typeface="幼圆" panose="02010509060101010101" pitchFamily="49" charset="-122"/>
                  <a:cs typeface="Times New Roman" panose="02020603050405020304" pitchFamily="18" charset="0"/>
                </a:rPr>
                <a:t>J/K</a:t>
              </a:r>
              <a:r>
                <a:rPr kumimoji="1" lang="zh-CN" altLang="en-US" sz="2000" b="1" dirty="0" smtClean="0">
                  <a:ea typeface="幼圆" panose="02010509060101010101" pitchFamily="49" charset="-122"/>
                  <a:cs typeface="Times New Roman" panose="02020603050405020304" pitchFamily="18" charset="0"/>
                </a:rPr>
                <a:t>， 比熵的单位是</a:t>
              </a:r>
              <a:r>
                <a:rPr kumimoji="1" lang="en-US" altLang="zh-CN" sz="2000" b="1" dirty="0" smtClean="0">
                  <a:ea typeface="幼圆" panose="02010509060101010101" pitchFamily="49" charset="-122"/>
                  <a:cs typeface="Times New Roman" panose="02020603050405020304" pitchFamily="18" charset="0"/>
                </a:rPr>
                <a:t> </a:t>
              </a:r>
              <a:r>
                <a:rPr kumimoji="1" lang="en-US" altLang="zh-CN" sz="2000" b="1" dirty="0" smtClean="0">
                  <a:solidFill>
                    <a:srgbClr val="FF0000"/>
                  </a:solidFill>
                  <a:ea typeface="幼圆" panose="02010509060101010101" pitchFamily="49" charset="-122"/>
                  <a:cs typeface="Times New Roman" panose="02020603050405020304" pitchFamily="18" charset="0"/>
                </a:rPr>
                <a:t>J/(</a:t>
              </a:r>
              <a:r>
                <a:rPr kumimoji="1" lang="en-US" altLang="zh-CN" sz="2000" b="1" dirty="0" err="1" smtClean="0">
                  <a:solidFill>
                    <a:srgbClr val="FF0000"/>
                  </a:solidFill>
                  <a:ea typeface="幼圆" panose="02010509060101010101" pitchFamily="49" charset="-122"/>
                  <a:cs typeface="Times New Roman" panose="02020603050405020304" pitchFamily="18" charset="0"/>
                </a:rPr>
                <a:t>kg.K</a:t>
              </a:r>
              <a:r>
                <a:rPr kumimoji="1" lang="en-US" altLang="zh-CN" sz="2000" b="1" dirty="0" smtClean="0">
                  <a:solidFill>
                    <a:srgbClr val="FF0000"/>
                  </a:solidFill>
                  <a:ea typeface="幼圆" panose="02010509060101010101" pitchFamily="49" charset="-122"/>
                  <a:cs typeface="Times New Roman" panose="02020603050405020304" pitchFamily="18" charset="0"/>
                </a:rPr>
                <a:t>)</a:t>
              </a:r>
              <a:endParaRPr kumimoji="1" lang="en-US" altLang="zh-CN" sz="2000" b="1" dirty="0" smtClean="0">
                <a:ea typeface="幼圆" panose="02010509060101010101" pitchFamily="49" charset="-122"/>
                <a:cs typeface="Times New Roman" panose="02020603050405020304" pitchFamily="18" charset="0"/>
              </a:endParaRPr>
            </a:p>
            <a:p>
              <a:pPr>
                <a:lnSpc>
                  <a:spcPct val="150000"/>
                </a:lnSpc>
                <a:defRPr/>
              </a:pPr>
              <a:endParaRPr kumimoji="1" lang="zh-CN" altLang="en-US" sz="2000" b="1" dirty="0" smtClean="0">
                <a:ea typeface="幼圆" panose="02010509060101010101" pitchFamily="49" charset="-122"/>
                <a:cs typeface="Times New Roman" panose="02020603050405020304" pitchFamily="18" charset="0"/>
              </a:endParaRPr>
            </a:p>
          </p:txBody>
        </p:sp>
        <p:graphicFrame>
          <p:nvGraphicFramePr>
            <p:cNvPr id="118792" name="Object 6"/>
            <p:cNvGraphicFramePr>
              <a:graphicFrameLocks noChangeAspect="1"/>
            </p:cNvGraphicFramePr>
            <p:nvPr/>
          </p:nvGraphicFramePr>
          <p:xfrm>
            <a:off x="3060055" y="4423024"/>
            <a:ext cx="2228850" cy="1152525"/>
          </p:xfrm>
          <a:graphic>
            <a:graphicData uri="http://schemas.openxmlformats.org/presentationml/2006/ole">
              <mc:AlternateContent xmlns:mc="http://schemas.openxmlformats.org/markup-compatibility/2006">
                <mc:Choice xmlns:v="urn:schemas-microsoft-com:vml" Requires="v">
                  <p:oleObj spid="_x0000_s118802" name="Equation" r:id="rId5" imgW="647419" imgH="393529" progId="Equation.DSMT4">
                    <p:embed/>
                  </p:oleObj>
                </mc:Choice>
                <mc:Fallback>
                  <p:oleObj name="Equation" r:id="rId5" imgW="647419" imgH="393529"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0055" y="4423024"/>
                          <a:ext cx="222885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14"/>
          <p:cNvSpPr>
            <a:spLocks noChangeArrowheads="1"/>
          </p:cNvSpPr>
          <p:nvPr/>
        </p:nvSpPr>
        <p:spPr bwMode="auto">
          <a:xfrm>
            <a:off x="5014913" y="1871663"/>
            <a:ext cx="3860800" cy="2897187"/>
          </a:xfrm>
          <a:prstGeom prst="roundRect">
            <a:avLst>
              <a:gd name="adj" fmla="val 16667"/>
            </a:avLst>
          </a:prstGeom>
          <a:solidFill>
            <a:srgbClr val="FFFFCC"/>
          </a:solidFill>
          <a:ln>
            <a:noFill/>
          </a:ln>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buClr>
                <a:srgbClr val="FF0000"/>
              </a:buClr>
              <a:defRPr/>
            </a:pPr>
            <a:endParaRPr kumimoji="1" lang="en-US" altLang="zh-CN" b="1" dirty="0">
              <a:ea typeface="幼圆" panose="02010509060101010101" pitchFamily="49" charset="-122"/>
              <a:cs typeface="Times New Roman" panose="02020603050405020304" pitchFamily="18" charset="0"/>
            </a:endParaRPr>
          </a:p>
          <a:p>
            <a:pPr marL="285750" indent="-285750">
              <a:lnSpc>
                <a:spcPct val="150000"/>
              </a:lnSpc>
              <a:buClr>
                <a:srgbClr val="FF0000"/>
              </a:buClr>
              <a:buFont typeface="Wingdings" panose="05000000000000000000" pitchFamily="2" charset="2"/>
              <a:buChar char="u"/>
              <a:defRPr/>
            </a:pPr>
            <a:r>
              <a:rPr kumimoji="1" lang="zh-CN" altLang="en-US" b="1" dirty="0" smtClean="0">
                <a:ea typeface="幼圆" panose="02010509060101010101" pitchFamily="49" charset="-122"/>
                <a:cs typeface="Times New Roman" panose="02020603050405020304" pitchFamily="18" charset="0"/>
              </a:rPr>
              <a:t>热量可以用</a:t>
            </a:r>
            <a:r>
              <a:rPr kumimoji="1" lang="en-US" altLang="zh-CN" sz="2400" b="1" i="1" dirty="0" smtClean="0">
                <a:solidFill>
                  <a:srgbClr val="FF0000"/>
                </a:solidFill>
                <a:ea typeface="幼圆" panose="02010509060101010101" pitchFamily="49" charset="-122"/>
                <a:cs typeface="Times New Roman" panose="02020603050405020304" pitchFamily="18" charset="0"/>
              </a:rPr>
              <a:t>T-S</a:t>
            </a:r>
            <a:r>
              <a:rPr kumimoji="1" lang="zh-CN" altLang="en-US" sz="2400" b="1" dirty="0" smtClean="0">
                <a:solidFill>
                  <a:srgbClr val="FF0000"/>
                </a:solidFill>
                <a:ea typeface="幼圆" panose="02010509060101010101" pitchFamily="49" charset="-122"/>
                <a:cs typeface="Times New Roman" panose="02020603050405020304" pitchFamily="18" charset="0"/>
              </a:rPr>
              <a:t>图</a:t>
            </a:r>
            <a:r>
              <a:rPr kumimoji="1" lang="zh-CN" altLang="en-US" b="1" dirty="0" smtClean="0">
                <a:ea typeface="幼圆" panose="02010509060101010101" pitchFamily="49" charset="-122"/>
                <a:cs typeface="Times New Roman" panose="02020603050405020304" pitchFamily="18" charset="0"/>
              </a:rPr>
              <a:t>上过程线与</a:t>
            </a:r>
            <a:r>
              <a:rPr kumimoji="1" lang="en-US" altLang="zh-CN" b="1" i="1" dirty="0" smtClean="0">
                <a:ea typeface="幼圆" panose="02010509060101010101" pitchFamily="49" charset="-122"/>
                <a:cs typeface="Times New Roman" panose="02020603050405020304" pitchFamily="18" charset="0"/>
              </a:rPr>
              <a:t>S</a:t>
            </a:r>
            <a:r>
              <a:rPr kumimoji="1" lang="zh-CN" altLang="en-US" b="1" dirty="0" smtClean="0">
                <a:ea typeface="幼圆" panose="02010509060101010101" pitchFamily="49" charset="-122"/>
                <a:cs typeface="Times New Roman" panose="02020603050405020304" pitchFamily="18" charset="0"/>
              </a:rPr>
              <a:t>轴包围的面积表示。</a:t>
            </a:r>
            <a:endParaRPr kumimoji="1" lang="en-US" altLang="zh-CN" b="1" dirty="0" smtClean="0">
              <a:ea typeface="幼圆" panose="02010509060101010101" pitchFamily="49" charset="-122"/>
              <a:cs typeface="Times New Roman" panose="02020603050405020304" pitchFamily="18" charset="0"/>
            </a:endParaRPr>
          </a:p>
          <a:p>
            <a:pPr>
              <a:lnSpc>
                <a:spcPct val="150000"/>
              </a:lnSpc>
              <a:buClr>
                <a:srgbClr val="FF0000"/>
              </a:buClr>
              <a:defRPr/>
            </a:pPr>
            <a:r>
              <a:rPr kumimoji="1" lang="en-US" altLang="zh-CN" b="1" dirty="0" smtClean="0">
                <a:ea typeface="幼圆" panose="02010509060101010101" pitchFamily="49" charset="-122"/>
                <a:cs typeface="Times New Roman" panose="02020603050405020304" pitchFamily="18" charset="0"/>
              </a:rPr>
              <a:t>       </a:t>
            </a:r>
            <a:r>
              <a:rPr kumimoji="1" lang="en-US" altLang="zh-CN" b="1" dirty="0" smtClean="0">
                <a:solidFill>
                  <a:srgbClr val="0033CC"/>
                </a:solidFill>
                <a:ea typeface="幼圆" panose="02010509060101010101" pitchFamily="49" charset="-122"/>
                <a:cs typeface="Times New Roman" panose="02020603050405020304" pitchFamily="18" charset="0"/>
              </a:rPr>
              <a:t>(1-2-n-m-1</a:t>
            </a:r>
            <a:r>
              <a:rPr kumimoji="1" lang="zh-CN" altLang="en-US" b="1" dirty="0" smtClean="0">
                <a:solidFill>
                  <a:srgbClr val="0033CC"/>
                </a:solidFill>
                <a:ea typeface="幼圆" panose="02010509060101010101" pitchFamily="49" charset="-122"/>
                <a:cs typeface="Times New Roman" panose="02020603050405020304" pitchFamily="18" charset="0"/>
              </a:rPr>
              <a:t>所包围面积</a:t>
            </a:r>
            <a:r>
              <a:rPr kumimoji="1" lang="en-US" altLang="zh-CN" b="1" dirty="0" smtClean="0">
                <a:solidFill>
                  <a:srgbClr val="0033CC"/>
                </a:solidFill>
                <a:ea typeface="幼圆" panose="02010509060101010101" pitchFamily="49" charset="-122"/>
                <a:cs typeface="Times New Roman" panose="02020603050405020304" pitchFamily="18" charset="0"/>
              </a:rPr>
              <a:t>)</a:t>
            </a:r>
          </a:p>
          <a:p>
            <a:pPr marL="285750" indent="-285750">
              <a:lnSpc>
                <a:spcPct val="150000"/>
              </a:lnSpc>
              <a:buClr>
                <a:srgbClr val="FF0000"/>
              </a:buClr>
              <a:buFont typeface="Wingdings" panose="05000000000000000000" pitchFamily="2" charset="2"/>
              <a:buChar char="u"/>
              <a:defRPr/>
            </a:pPr>
            <a:r>
              <a:rPr kumimoji="1" lang="zh-CN" altLang="en-US" b="1" dirty="0" smtClean="0">
                <a:ea typeface="幼圆" panose="02010509060101010101" pitchFamily="49" charset="-122"/>
                <a:cs typeface="Times New Roman" panose="02020603050405020304" pitchFamily="18" charset="0"/>
              </a:rPr>
              <a:t>如果沿着可逆过程线，</a:t>
            </a:r>
            <a:endParaRPr kumimoji="1" lang="en-US" altLang="zh-CN" b="1" dirty="0" smtClean="0">
              <a:ea typeface="幼圆" panose="02010509060101010101" pitchFamily="49" charset="-122"/>
              <a:cs typeface="Times New Roman" panose="02020603050405020304" pitchFamily="18" charset="0"/>
            </a:endParaRPr>
          </a:p>
          <a:p>
            <a:pPr>
              <a:lnSpc>
                <a:spcPct val="150000"/>
              </a:lnSpc>
              <a:buClr>
                <a:srgbClr val="FF0000"/>
              </a:buClr>
              <a:defRPr/>
            </a:pPr>
            <a:r>
              <a:rPr kumimoji="1" lang="en-US" altLang="zh-CN" b="1" dirty="0">
                <a:solidFill>
                  <a:srgbClr val="0033CC"/>
                </a:solidFill>
                <a:ea typeface="幼圆" panose="02010509060101010101" pitchFamily="49" charset="-122"/>
                <a:cs typeface="Times New Roman" panose="02020603050405020304" pitchFamily="18" charset="0"/>
              </a:rPr>
              <a:t> </a:t>
            </a:r>
            <a:r>
              <a:rPr kumimoji="1" lang="en-US" altLang="zh-CN" b="1" dirty="0" smtClean="0">
                <a:solidFill>
                  <a:srgbClr val="0033CC"/>
                </a:solidFill>
                <a:ea typeface="幼圆" panose="02010509060101010101" pitchFamily="49" charset="-122"/>
                <a:cs typeface="Times New Roman" panose="02020603050405020304" pitchFamily="18" charset="0"/>
              </a:rPr>
              <a:t> </a:t>
            </a:r>
            <a:r>
              <a:rPr kumimoji="1" lang="zh-CN" altLang="en-US" b="1" dirty="0" smtClean="0">
                <a:solidFill>
                  <a:srgbClr val="0033CC"/>
                </a:solidFill>
                <a:ea typeface="幼圆" panose="02010509060101010101" pitchFamily="49" charset="-122"/>
                <a:cs typeface="Times New Roman" panose="02020603050405020304" pitchFamily="18" charset="0"/>
              </a:rPr>
              <a:t>熵增加</a:t>
            </a:r>
            <a:r>
              <a:rPr kumimoji="1" lang="zh-CN" altLang="en-US" b="1" dirty="0" smtClean="0">
                <a:ea typeface="幼圆" panose="02010509060101010101" pitchFamily="49" charset="-122"/>
                <a:cs typeface="Times New Roman" panose="02020603050405020304" pitchFamily="18" charset="0"/>
              </a:rPr>
              <a:t>，则表示系统</a:t>
            </a:r>
            <a:r>
              <a:rPr kumimoji="1" lang="zh-CN" altLang="en-US" b="1" dirty="0" smtClean="0">
                <a:solidFill>
                  <a:srgbClr val="FF0000"/>
                </a:solidFill>
                <a:ea typeface="幼圆" panose="02010509060101010101" pitchFamily="49" charset="-122"/>
                <a:cs typeface="Times New Roman" panose="02020603050405020304" pitchFamily="18" charset="0"/>
              </a:rPr>
              <a:t>吸热</a:t>
            </a:r>
            <a:r>
              <a:rPr kumimoji="1" lang="en-US" altLang="zh-CN" b="1" dirty="0" smtClean="0">
                <a:ea typeface="幼圆" panose="02010509060101010101" pitchFamily="49" charset="-122"/>
                <a:cs typeface="Times New Roman" panose="02020603050405020304" pitchFamily="18" charset="0"/>
              </a:rPr>
              <a:t>; </a:t>
            </a:r>
          </a:p>
          <a:p>
            <a:pPr>
              <a:lnSpc>
                <a:spcPct val="150000"/>
              </a:lnSpc>
              <a:buClr>
                <a:srgbClr val="FF0000"/>
              </a:buClr>
              <a:defRPr/>
            </a:pPr>
            <a:r>
              <a:rPr kumimoji="1" lang="zh-CN" altLang="en-US" b="1" dirty="0" smtClean="0">
                <a:solidFill>
                  <a:srgbClr val="0033CC"/>
                </a:solidFill>
                <a:ea typeface="幼圆" panose="02010509060101010101" pitchFamily="49" charset="-122"/>
                <a:cs typeface="Times New Roman" panose="02020603050405020304" pitchFamily="18" charset="0"/>
              </a:rPr>
              <a:t>  熵</a:t>
            </a:r>
            <a:r>
              <a:rPr kumimoji="1" lang="zh-CN" altLang="en-US" b="1" dirty="0">
                <a:solidFill>
                  <a:srgbClr val="0033CC"/>
                </a:solidFill>
                <a:ea typeface="幼圆" panose="02010509060101010101" pitchFamily="49" charset="-122"/>
                <a:cs typeface="Times New Roman" panose="02020603050405020304" pitchFamily="18" charset="0"/>
              </a:rPr>
              <a:t>减少</a:t>
            </a:r>
            <a:r>
              <a:rPr kumimoji="1" lang="zh-CN" altLang="en-US" b="1" dirty="0" smtClean="0">
                <a:ea typeface="幼圆" panose="02010509060101010101" pitchFamily="49" charset="-122"/>
                <a:cs typeface="Times New Roman" panose="02020603050405020304" pitchFamily="18" charset="0"/>
              </a:rPr>
              <a:t>，</a:t>
            </a:r>
            <a:r>
              <a:rPr kumimoji="1" lang="zh-CN" altLang="en-US" b="1" dirty="0">
                <a:ea typeface="幼圆" panose="02010509060101010101" pitchFamily="49" charset="-122"/>
                <a:cs typeface="Times New Roman" panose="02020603050405020304" pitchFamily="18" charset="0"/>
              </a:rPr>
              <a:t>则表示</a:t>
            </a:r>
            <a:r>
              <a:rPr kumimoji="1" lang="zh-CN" altLang="en-US" b="1" dirty="0" smtClean="0">
                <a:ea typeface="幼圆" panose="02010509060101010101" pitchFamily="49" charset="-122"/>
                <a:cs typeface="Times New Roman" panose="02020603050405020304" pitchFamily="18" charset="0"/>
              </a:rPr>
              <a:t>系统</a:t>
            </a:r>
            <a:r>
              <a:rPr kumimoji="1" lang="zh-CN" altLang="en-US" b="1" dirty="0" smtClean="0">
                <a:solidFill>
                  <a:srgbClr val="FF0000"/>
                </a:solidFill>
                <a:ea typeface="幼圆" panose="02010509060101010101" pitchFamily="49" charset="-122"/>
                <a:cs typeface="Times New Roman" panose="02020603050405020304" pitchFamily="18" charset="0"/>
              </a:rPr>
              <a:t>放热</a:t>
            </a:r>
            <a:r>
              <a:rPr kumimoji="1" lang="zh-CN" altLang="en-US" b="1" dirty="0">
                <a:ea typeface="幼圆" panose="02010509060101010101" pitchFamily="49" charset="-122"/>
                <a:cs typeface="Times New Roman" panose="02020603050405020304" pitchFamily="18" charset="0"/>
              </a:rPr>
              <a:t>。</a:t>
            </a:r>
            <a:endParaRPr kumimoji="1" lang="en-US" altLang="zh-CN" b="1" dirty="0">
              <a:ea typeface="幼圆" panose="02010509060101010101" pitchFamily="49" charset="-122"/>
              <a:cs typeface="Times New Roman" panose="02020603050405020304" pitchFamily="18" charset="0"/>
            </a:endParaRPr>
          </a:p>
          <a:p>
            <a:pPr marL="285750" indent="-285750">
              <a:lnSpc>
                <a:spcPct val="150000"/>
              </a:lnSpc>
              <a:buClr>
                <a:srgbClr val="FF0000"/>
              </a:buClr>
              <a:buFont typeface="Wingdings" panose="05000000000000000000" pitchFamily="2" charset="2"/>
              <a:buChar char="u"/>
              <a:defRPr/>
            </a:pPr>
            <a:endParaRPr kumimoji="1" lang="zh-CN" altLang="en-US" b="1" dirty="0" smtClean="0">
              <a:ea typeface="幼圆" panose="02010509060101010101" pitchFamily="49" charset="-122"/>
              <a:cs typeface="Times New Roman" panose="02020603050405020304" pitchFamily="18" charset="0"/>
            </a:endParaRPr>
          </a:p>
        </p:txBody>
      </p:sp>
      <p:sp>
        <p:nvSpPr>
          <p:cNvPr id="2" name="Rectangle 2"/>
          <p:cNvSpPr txBox="1">
            <a:spLocks noChangeArrowheads="1"/>
          </p:cNvSpPr>
          <p:nvPr/>
        </p:nvSpPr>
        <p:spPr bwMode="auto">
          <a:xfrm>
            <a:off x="203200" y="185738"/>
            <a:ext cx="6353175" cy="5794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0" fontAlgn="base" hangingPunct="0">
              <a:spcBef>
                <a:spcPct val="0"/>
              </a:spcBef>
              <a:spcAft>
                <a:spcPct val="0"/>
              </a:spcAft>
              <a:defRPr sz="3600" b="1">
                <a:solidFill>
                  <a:schemeClr val="bg1"/>
                </a:solidFill>
                <a:latin typeface="+mj-lt"/>
                <a:ea typeface="+mj-ea"/>
                <a:cs typeface="+mj-cs"/>
              </a:defRPr>
            </a:lvl1pPr>
            <a:lvl2pPr algn="l" rtl="0" eaLnBrk="0" fontAlgn="base" hangingPunct="0">
              <a:spcBef>
                <a:spcPct val="0"/>
              </a:spcBef>
              <a:spcAft>
                <a:spcPct val="0"/>
              </a:spcAft>
              <a:defRPr sz="3600" b="1">
                <a:solidFill>
                  <a:schemeClr val="bg1"/>
                </a:solidFill>
                <a:latin typeface="Arial" charset="0"/>
              </a:defRPr>
            </a:lvl2pPr>
            <a:lvl3pPr algn="l" rtl="0" eaLnBrk="0" fontAlgn="base" hangingPunct="0">
              <a:spcBef>
                <a:spcPct val="0"/>
              </a:spcBef>
              <a:spcAft>
                <a:spcPct val="0"/>
              </a:spcAft>
              <a:defRPr sz="3600" b="1">
                <a:solidFill>
                  <a:schemeClr val="bg1"/>
                </a:solidFill>
                <a:latin typeface="Arial" charset="0"/>
              </a:defRPr>
            </a:lvl3pPr>
            <a:lvl4pPr algn="l" rtl="0" eaLnBrk="0" fontAlgn="base" hangingPunct="0">
              <a:spcBef>
                <a:spcPct val="0"/>
              </a:spcBef>
              <a:spcAft>
                <a:spcPct val="0"/>
              </a:spcAft>
              <a:defRPr sz="3600" b="1">
                <a:solidFill>
                  <a:schemeClr val="bg1"/>
                </a:solidFill>
                <a:latin typeface="Arial" charset="0"/>
              </a:defRPr>
            </a:lvl4pPr>
            <a:lvl5pPr algn="l" rtl="0" eaLnBrk="0" fontAlgn="base" hangingPunct="0">
              <a:spcBef>
                <a:spcPct val="0"/>
              </a:spcBef>
              <a:spcAft>
                <a:spcPct val="0"/>
              </a:spcAft>
              <a:defRPr sz="3600" b="1">
                <a:solidFill>
                  <a:schemeClr val="bg1"/>
                </a:solidFill>
                <a:latin typeface="Arial" charset="0"/>
              </a:defRPr>
            </a:lvl5pPr>
            <a:lvl6pPr marL="457200" algn="l" rtl="0" fontAlgn="base">
              <a:spcBef>
                <a:spcPct val="0"/>
              </a:spcBef>
              <a:spcAft>
                <a:spcPct val="0"/>
              </a:spcAft>
              <a:defRPr sz="3600" b="1">
                <a:solidFill>
                  <a:schemeClr val="bg1"/>
                </a:solidFill>
                <a:latin typeface="Arial" charset="0"/>
              </a:defRPr>
            </a:lvl6pPr>
            <a:lvl7pPr marL="914400" algn="l" rtl="0" fontAlgn="base">
              <a:spcBef>
                <a:spcPct val="0"/>
              </a:spcBef>
              <a:spcAft>
                <a:spcPct val="0"/>
              </a:spcAft>
              <a:defRPr sz="3600" b="1">
                <a:solidFill>
                  <a:schemeClr val="bg1"/>
                </a:solidFill>
                <a:latin typeface="Arial" charset="0"/>
              </a:defRPr>
            </a:lvl7pPr>
            <a:lvl8pPr marL="1371600" algn="l" rtl="0" fontAlgn="base">
              <a:spcBef>
                <a:spcPct val="0"/>
              </a:spcBef>
              <a:spcAft>
                <a:spcPct val="0"/>
              </a:spcAft>
              <a:defRPr sz="3600" b="1">
                <a:solidFill>
                  <a:schemeClr val="bg1"/>
                </a:solidFill>
                <a:latin typeface="Arial" charset="0"/>
              </a:defRPr>
            </a:lvl8pPr>
            <a:lvl9pPr marL="1828800" algn="l" rtl="0" fontAlgn="base">
              <a:spcBef>
                <a:spcPct val="0"/>
              </a:spcBef>
              <a:spcAft>
                <a:spcPct val="0"/>
              </a:spcAft>
              <a:defRPr sz="3600" b="1">
                <a:solidFill>
                  <a:schemeClr val="bg1"/>
                </a:solidFill>
                <a:latin typeface="Arial" charset="0"/>
              </a:defRPr>
            </a:lvl9pPr>
          </a:lstStyle>
          <a:p>
            <a:pPr>
              <a:defRPr/>
            </a:pPr>
            <a:r>
              <a:rPr kumimoji="1" lang="zh-CN" altLang="en-US" sz="2800" kern="0" dirty="0" smtClean="0">
                <a:solidFill>
                  <a:srgbClr val="FF0000"/>
                </a:solidFill>
                <a:latin typeface="幼圆" panose="02010509060101010101" pitchFamily="49" charset="-122"/>
                <a:ea typeface="幼圆" panose="02010509060101010101" pitchFamily="49" charset="-122"/>
              </a:rPr>
              <a:t>温熵图</a:t>
            </a:r>
            <a:r>
              <a:rPr kumimoji="1" lang="en-US" altLang="zh-CN" sz="2800" kern="0" dirty="0" smtClean="0">
                <a:solidFill>
                  <a:srgbClr val="0033CC"/>
                </a:solidFill>
                <a:latin typeface="幼圆" panose="02010509060101010101" pitchFamily="49" charset="-122"/>
                <a:ea typeface="幼圆" panose="02010509060101010101" pitchFamily="49" charset="-122"/>
              </a:rPr>
              <a:t>(</a:t>
            </a:r>
            <a:r>
              <a:rPr kumimoji="1" lang="en-US" altLang="zh-CN" sz="2800" i="1" kern="0" dirty="0" smtClean="0">
                <a:solidFill>
                  <a:srgbClr val="0033CC"/>
                </a:solidFill>
                <a:latin typeface="Times New Roman" panose="02020603050405020304" pitchFamily="18" charset="0"/>
                <a:ea typeface="幼圆" panose="02010509060101010101" pitchFamily="49" charset="-122"/>
                <a:cs typeface="Times New Roman" panose="02020603050405020304" pitchFamily="18" charset="0"/>
              </a:rPr>
              <a:t>T-S</a:t>
            </a:r>
            <a:r>
              <a:rPr kumimoji="1" lang="zh-CN" altLang="en-US" sz="2800" kern="0" dirty="0" smtClean="0">
                <a:solidFill>
                  <a:srgbClr val="0033CC"/>
                </a:solidFill>
                <a:latin typeface="Times New Roman" panose="02020603050405020304" pitchFamily="18" charset="0"/>
                <a:ea typeface="幼圆" panose="02010509060101010101" pitchFamily="49" charset="-122"/>
                <a:cs typeface="Times New Roman" panose="02020603050405020304" pitchFamily="18" charset="0"/>
              </a:rPr>
              <a:t>图，</a:t>
            </a:r>
            <a:r>
              <a:rPr kumimoji="1" lang="zh-CN" altLang="en-US" sz="2800" kern="0" dirty="0" smtClean="0">
                <a:solidFill>
                  <a:srgbClr val="0033CC"/>
                </a:solidFill>
                <a:latin typeface="幼圆" panose="02010509060101010101" pitchFamily="49" charset="-122"/>
                <a:ea typeface="幼圆" panose="02010509060101010101" pitchFamily="49" charset="-122"/>
              </a:rPr>
              <a:t>示热图</a:t>
            </a:r>
            <a:r>
              <a:rPr kumimoji="1" lang="en-US" altLang="zh-CN" sz="2800" kern="0" dirty="0" smtClean="0">
                <a:solidFill>
                  <a:srgbClr val="0033CC"/>
                </a:solidFill>
                <a:latin typeface="幼圆" panose="02010509060101010101" pitchFamily="49" charset="-122"/>
                <a:ea typeface="幼圆" panose="02010509060101010101" pitchFamily="49" charset="-122"/>
              </a:rPr>
              <a:t>)</a:t>
            </a:r>
          </a:p>
        </p:txBody>
      </p:sp>
      <p:graphicFrame>
        <p:nvGraphicFramePr>
          <p:cNvPr id="119812" name="Object 2"/>
          <p:cNvGraphicFramePr>
            <a:graphicFrameLocks noChangeAspect="1"/>
          </p:cNvGraphicFramePr>
          <p:nvPr/>
        </p:nvGraphicFramePr>
        <p:xfrm>
          <a:off x="203200" y="1160463"/>
          <a:ext cx="4525963" cy="4321175"/>
        </p:xfrm>
        <a:graphic>
          <a:graphicData uri="http://schemas.openxmlformats.org/presentationml/2006/ole">
            <mc:AlternateContent xmlns:mc="http://schemas.openxmlformats.org/markup-compatibility/2006">
              <mc:Choice xmlns:v="urn:schemas-microsoft-com:vml" Requires="v">
                <p:oleObj spid="_x0000_s119825" name="BMP 图像" r:id="rId3" imgW="0" imgH="0" progId="Paint.Picture">
                  <p:embed/>
                </p:oleObj>
              </mc:Choice>
              <mc:Fallback>
                <p:oleObj name="BMP 图像" r:id="rId3" imgW="0" imgH="0" progId="Paint.Picture">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00" y="1160463"/>
                        <a:ext cx="4525963"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9813" name="矩形 1"/>
          <p:cNvSpPr>
            <a:spLocks noChangeArrowheads="1"/>
          </p:cNvSpPr>
          <p:nvPr/>
        </p:nvSpPr>
        <p:spPr bwMode="auto">
          <a:xfrm>
            <a:off x="3995738" y="5084763"/>
            <a:ext cx="381000"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3200" b="1" i="1">
                <a:solidFill>
                  <a:srgbClr val="0033CC"/>
                </a:solidFill>
                <a:ea typeface="幼圆" panose="02010509060101010101" pitchFamily="49" charset="-122"/>
                <a:cs typeface="Times New Roman" panose="02020603050405020304" pitchFamily="18" charset="0"/>
              </a:rPr>
              <a:t>n</a:t>
            </a:r>
            <a:endParaRPr lang="zh-CN" altLang="en-US" sz="3200" i="1">
              <a:solidFill>
                <a:srgbClr val="0033CC"/>
              </a:solidFill>
              <a:ea typeface="幼圆" panose="02010509060101010101" pitchFamily="49" charset="-122"/>
              <a:cs typeface="Times New Roman" panose="02020603050405020304" pitchFamily="18" charset="0"/>
            </a:endParaRPr>
          </a:p>
        </p:txBody>
      </p:sp>
      <p:sp>
        <p:nvSpPr>
          <p:cNvPr id="119814" name="矩形 13"/>
          <p:cNvSpPr>
            <a:spLocks noChangeArrowheads="1"/>
          </p:cNvSpPr>
          <p:nvPr/>
        </p:nvSpPr>
        <p:spPr bwMode="auto">
          <a:xfrm>
            <a:off x="901700" y="5095875"/>
            <a:ext cx="466725"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3200" b="1" i="1">
                <a:solidFill>
                  <a:srgbClr val="0033CC"/>
                </a:solidFill>
                <a:ea typeface="幼圆" panose="02010509060101010101" pitchFamily="49" charset="-122"/>
                <a:cs typeface="Times New Roman" panose="02020603050405020304" pitchFamily="18" charset="0"/>
              </a:rPr>
              <a:t>m</a:t>
            </a:r>
            <a:endParaRPr lang="zh-CN" altLang="en-US" sz="3200" i="1">
              <a:solidFill>
                <a:srgbClr val="0033CC"/>
              </a:solidFill>
              <a:ea typeface="幼圆" panose="02010509060101010101" pitchFamily="49" charset="-122"/>
              <a:cs typeface="Times New Roman" panose="02020603050405020304" pitchFamily="18" charset="0"/>
            </a:endParaRPr>
          </a:p>
        </p:txBody>
      </p:sp>
      <p:sp>
        <p:nvSpPr>
          <p:cNvPr id="119815" name="矩形 14"/>
          <p:cNvSpPr>
            <a:spLocks noChangeArrowheads="1"/>
          </p:cNvSpPr>
          <p:nvPr/>
        </p:nvSpPr>
        <p:spPr bwMode="auto">
          <a:xfrm>
            <a:off x="828675" y="1812925"/>
            <a:ext cx="360363"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3200" b="1" i="1">
                <a:solidFill>
                  <a:srgbClr val="0033CC"/>
                </a:solidFill>
                <a:ea typeface="幼圆" panose="02010509060101010101" pitchFamily="49" charset="-122"/>
                <a:cs typeface="Times New Roman" panose="02020603050405020304" pitchFamily="18" charset="0"/>
              </a:rPr>
              <a:t>1</a:t>
            </a:r>
            <a:endParaRPr lang="zh-CN" altLang="en-US" sz="3200" i="1">
              <a:solidFill>
                <a:srgbClr val="0033CC"/>
              </a:solidFill>
              <a:ea typeface="幼圆" panose="02010509060101010101" pitchFamily="49" charset="-122"/>
              <a:cs typeface="Times New Roman" panose="02020603050405020304" pitchFamily="18" charset="0"/>
            </a:endParaRPr>
          </a:p>
        </p:txBody>
      </p:sp>
      <p:sp>
        <p:nvSpPr>
          <p:cNvPr id="119816" name="矩形 15"/>
          <p:cNvSpPr>
            <a:spLocks noChangeArrowheads="1"/>
          </p:cNvSpPr>
          <p:nvPr/>
        </p:nvSpPr>
        <p:spPr bwMode="auto">
          <a:xfrm>
            <a:off x="4318000" y="3789363"/>
            <a:ext cx="360363"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3200" b="1" i="1">
                <a:solidFill>
                  <a:srgbClr val="0033CC"/>
                </a:solidFill>
                <a:ea typeface="幼圆" panose="02010509060101010101" pitchFamily="49" charset="-122"/>
                <a:cs typeface="Times New Roman" panose="02020603050405020304" pitchFamily="18" charset="0"/>
              </a:rPr>
              <a:t>2</a:t>
            </a:r>
            <a:endParaRPr lang="zh-CN" altLang="en-US" sz="3200" i="1">
              <a:solidFill>
                <a:srgbClr val="0033CC"/>
              </a:solidFill>
              <a:ea typeface="幼圆" panose="02010509060101010101" pitchFamily="49" charset="-122"/>
              <a:cs typeface="Times New Roman" panose="02020603050405020304" pitchFamily="18" charset="0"/>
            </a:endParaRPr>
          </a:p>
        </p:txBody>
      </p:sp>
      <p:sp>
        <p:nvSpPr>
          <p:cNvPr id="119817" name="矩形 14"/>
          <p:cNvSpPr>
            <a:spLocks noChangeArrowheads="1"/>
          </p:cNvSpPr>
          <p:nvPr/>
        </p:nvSpPr>
        <p:spPr bwMode="auto">
          <a:xfrm>
            <a:off x="250825" y="1003300"/>
            <a:ext cx="4349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3200" b="1" i="1">
                <a:solidFill>
                  <a:srgbClr val="FF0000"/>
                </a:solidFill>
                <a:ea typeface="幼圆" panose="02010509060101010101" pitchFamily="49" charset="-122"/>
                <a:cs typeface="Times New Roman" panose="02020603050405020304" pitchFamily="18" charset="0"/>
              </a:rPr>
              <a:t>T</a:t>
            </a:r>
            <a:endParaRPr lang="zh-CN" altLang="en-US" sz="3200" i="1">
              <a:solidFill>
                <a:srgbClr val="FF0000"/>
              </a:solidFill>
              <a:ea typeface="幼圆" panose="02010509060101010101" pitchFamily="49" charset="-122"/>
              <a:cs typeface="Times New Roman" panose="02020603050405020304" pitchFamily="18" charset="0"/>
            </a:endParaRPr>
          </a:p>
        </p:txBody>
      </p:sp>
      <p:sp>
        <p:nvSpPr>
          <p:cNvPr id="119818" name="矩形 14"/>
          <p:cNvSpPr>
            <a:spLocks noChangeArrowheads="1"/>
          </p:cNvSpPr>
          <p:nvPr/>
        </p:nvSpPr>
        <p:spPr bwMode="auto">
          <a:xfrm>
            <a:off x="4570413" y="4895850"/>
            <a:ext cx="41275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kumimoji="1" lang="en-US" altLang="zh-CN" sz="3200" b="1" i="1">
                <a:solidFill>
                  <a:srgbClr val="FF0000"/>
                </a:solidFill>
                <a:ea typeface="幼圆" panose="02010509060101010101" pitchFamily="49" charset="-122"/>
                <a:cs typeface="Times New Roman" panose="02020603050405020304" pitchFamily="18" charset="0"/>
              </a:rPr>
              <a:t>S</a:t>
            </a:r>
            <a:endParaRPr lang="zh-CN" altLang="en-US" sz="3200" i="1">
              <a:solidFill>
                <a:srgbClr val="FF0000"/>
              </a:solidFill>
              <a:ea typeface="幼圆" panose="02010509060101010101" pitchFamily="49" charset="-122"/>
              <a:cs typeface="Times New Roman" panose="02020603050405020304" pitchFamily="18" charset="0"/>
            </a:endParaRPr>
          </a:p>
        </p:txBody>
      </p:sp>
      <p:sp>
        <p:nvSpPr>
          <p:cNvPr id="119819" name="椭圆 12"/>
          <p:cNvSpPr>
            <a:spLocks noChangeArrowheads="1"/>
          </p:cNvSpPr>
          <p:nvPr/>
        </p:nvSpPr>
        <p:spPr bwMode="auto">
          <a:xfrm>
            <a:off x="1008063" y="5127625"/>
            <a:ext cx="127000" cy="122238"/>
          </a:xfrm>
          <a:prstGeom prst="ellipse">
            <a:avLst/>
          </a:prstGeom>
          <a:solidFill>
            <a:schemeClr val="tx1"/>
          </a:solidFill>
          <a:ln w="9525" algn="ctr">
            <a:solidFill>
              <a:schemeClr val="tx1"/>
            </a:solidFill>
            <a:round/>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19820" name="椭圆 13"/>
          <p:cNvSpPr>
            <a:spLocks noChangeArrowheads="1"/>
          </p:cNvSpPr>
          <p:nvPr/>
        </p:nvSpPr>
        <p:spPr bwMode="auto">
          <a:xfrm>
            <a:off x="4221163" y="5127625"/>
            <a:ext cx="127000" cy="122238"/>
          </a:xfrm>
          <a:prstGeom prst="ellipse">
            <a:avLst/>
          </a:prstGeom>
          <a:solidFill>
            <a:schemeClr val="tx1"/>
          </a:solidFill>
          <a:ln w="9525" algn="ctr">
            <a:solidFill>
              <a:schemeClr val="tx1"/>
            </a:solidFill>
            <a:round/>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Tree>
  </p:cSld>
  <p:clrMapOvr>
    <a:masterClrMapping/>
  </p:clrMapOvr>
  <p:transition spd="slow">
    <p:wheel spokes="1"/>
  </p:transition>
  <p:timing>
    <p:tnLst>
      <p:par>
        <p:cTn id="1" dur="indefinite" restart="never" nodeType="tmRoot"/>
      </p:par>
    </p:tnLst>
  </p:timing>
</p:sld>
</file>

<file path=ppt/theme/theme1.xml><?xml version="1.0" encoding="utf-8"?>
<a:theme xmlns:a="http://schemas.openxmlformats.org/drawingml/2006/main" name="095TGp_psh_12_v2">
  <a:themeElements>
    <a:clrScheme name="095TGp_psh_12_v2 1">
      <a:dk1>
        <a:srgbClr val="000000"/>
      </a:dk1>
      <a:lt1>
        <a:srgbClr val="FFFFFF"/>
      </a:lt1>
      <a:dk2>
        <a:srgbClr val="000066"/>
      </a:dk2>
      <a:lt2>
        <a:srgbClr val="B2B2B2"/>
      </a:lt2>
      <a:accent1>
        <a:srgbClr val="76A7F0"/>
      </a:accent1>
      <a:accent2>
        <a:srgbClr val="0066CC"/>
      </a:accent2>
      <a:accent3>
        <a:srgbClr val="FFFFFF"/>
      </a:accent3>
      <a:accent4>
        <a:srgbClr val="000000"/>
      </a:accent4>
      <a:accent5>
        <a:srgbClr val="BDD0F6"/>
      </a:accent5>
      <a:accent6>
        <a:srgbClr val="005CB9"/>
      </a:accent6>
      <a:hlink>
        <a:srgbClr val="CC9900"/>
      </a:hlink>
      <a:folHlink>
        <a:srgbClr val="85B64A"/>
      </a:folHlink>
    </a:clrScheme>
    <a:fontScheme name="095TGp_psh_12_v2">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095TGp_psh_12_v2 1">
        <a:dk1>
          <a:srgbClr val="000000"/>
        </a:dk1>
        <a:lt1>
          <a:srgbClr val="FFFFFF"/>
        </a:lt1>
        <a:dk2>
          <a:srgbClr val="000066"/>
        </a:dk2>
        <a:lt2>
          <a:srgbClr val="B2B2B2"/>
        </a:lt2>
        <a:accent1>
          <a:srgbClr val="76A7F0"/>
        </a:accent1>
        <a:accent2>
          <a:srgbClr val="0066CC"/>
        </a:accent2>
        <a:accent3>
          <a:srgbClr val="FFFFFF"/>
        </a:accent3>
        <a:accent4>
          <a:srgbClr val="000000"/>
        </a:accent4>
        <a:accent5>
          <a:srgbClr val="BDD0F6"/>
        </a:accent5>
        <a:accent6>
          <a:srgbClr val="005CB9"/>
        </a:accent6>
        <a:hlink>
          <a:srgbClr val="CC9900"/>
        </a:hlink>
        <a:folHlink>
          <a:srgbClr val="85B64A"/>
        </a:folHlink>
      </a:clrScheme>
      <a:clrMap bg1="lt1" tx1="dk1" bg2="lt2" tx2="dk2" accent1="accent1" accent2="accent2" accent3="accent3" accent4="accent4" accent5="accent5" accent6="accent6" hlink="hlink" folHlink="folHlink"/>
    </a:extraClrScheme>
    <a:extraClrScheme>
      <a:clrScheme name="095TGp_psh_12_v2 2">
        <a:dk1>
          <a:srgbClr val="000000"/>
        </a:dk1>
        <a:lt1>
          <a:srgbClr val="FFFFFF"/>
        </a:lt1>
        <a:dk2>
          <a:srgbClr val="003366"/>
        </a:dk2>
        <a:lt2>
          <a:srgbClr val="B2B2B2"/>
        </a:lt2>
        <a:accent1>
          <a:srgbClr val="4BB814"/>
        </a:accent1>
        <a:accent2>
          <a:srgbClr val="00B686"/>
        </a:accent2>
        <a:accent3>
          <a:srgbClr val="FFFFFF"/>
        </a:accent3>
        <a:accent4>
          <a:srgbClr val="000000"/>
        </a:accent4>
        <a:accent5>
          <a:srgbClr val="B1D8AA"/>
        </a:accent5>
        <a:accent6>
          <a:srgbClr val="00A579"/>
        </a:accent6>
        <a:hlink>
          <a:srgbClr val="9966FF"/>
        </a:hlink>
        <a:folHlink>
          <a:srgbClr val="808080"/>
        </a:folHlink>
      </a:clrScheme>
      <a:clrMap bg1="lt1" tx1="dk1" bg2="lt2" tx2="dk2" accent1="accent1" accent2="accent2" accent3="accent3" accent4="accent4" accent5="accent5" accent6="accent6" hlink="hlink" folHlink="folHlink"/>
    </a:extraClrScheme>
    <a:extraClrScheme>
      <a:clrScheme name="095TGp_psh_12_v2 3">
        <a:dk1>
          <a:srgbClr val="000000"/>
        </a:dk1>
        <a:lt1>
          <a:srgbClr val="FFFFFF"/>
        </a:lt1>
        <a:dk2>
          <a:srgbClr val="003399"/>
        </a:dk2>
        <a:lt2>
          <a:srgbClr val="B2B2B2"/>
        </a:lt2>
        <a:accent1>
          <a:srgbClr val="5C75C6"/>
        </a:accent1>
        <a:accent2>
          <a:srgbClr val="00A8A4"/>
        </a:accent2>
        <a:accent3>
          <a:srgbClr val="FFFFFF"/>
        </a:accent3>
        <a:accent4>
          <a:srgbClr val="000000"/>
        </a:accent4>
        <a:accent5>
          <a:srgbClr val="B5BDDF"/>
        </a:accent5>
        <a:accent6>
          <a:srgbClr val="009894"/>
        </a:accent6>
        <a:hlink>
          <a:srgbClr val="CC9900"/>
        </a:hlink>
        <a:folHlink>
          <a:srgbClr val="246ED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095TGp_psh_12_v2</Template>
  <TotalTime>12884</TotalTime>
  <Words>6469</Words>
  <Application>Microsoft Office PowerPoint</Application>
  <PresentationFormat>全屏显示(4:3)</PresentationFormat>
  <Paragraphs>1039</Paragraphs>
  <Slides>109</Slides>
  <Notes>12</Notes>
  <HiddenSlides>0</HiddenSlides>
  <MMClips>0</MMClips>
  <ScaleCrop>false</ScaleCrop>
  <HeadingPairs>
    <vt:vector size="6" baseType="variant">
      <vt:variant>
        <vt:lpstr>主题</vt:lpstr>
      </vt:variant>
      <vt:variant>
        <vt:i4>1</vt:i4>
      </vt:variant>
      <vt:variant>
        <vt:lpstr>嵌入 OLE 服务器</vt:lpstr>
      </vt:variant>
      <vt:variant>
        <vt:i4>4</vt:i4>
      </vt:variant>
      <vt:variant>
        <vt:lpstr>幻灯片标题</vt:lpstr>
      </vt:variant>
      <vt:variant>
        <vt:i4>109</vt:i4>
      </vt:variant>
    </vt:vector>
  </HeadingPairs>
  <TitlesOfParts>
    <vt:vector size="114" baseType="lpstr">
      <vt:lpstr>095TGp_psh_12_v2</vt:lpstr>
      <vt:lpstr>位图图像</vt:lpstr>
      <vt:lpstr>BMP 图像</vt:lpstr>
      <vt:lpstr>Equation</vt:lpstr>
      <vt:lpstr>公式</vt:lpstr>
      <vt:lpstr>华东理工大学机械与动力工程学院 曾力丁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CMT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Sunny</dc:creator>
  <cp:lastModifiedBy>曾力丁</cp:lastModifiedBy>
  <cp:revision>907</cp:revision>
  <dcterms:created xsi:type="dcterms:W3CDTF">2009-03-10T06:24:48Z</dcterms:created>
  <dcterms:modified xsi:type="dcterms:W3CDTF">2014-09-02T09:03:07Z</dcterms:modified>
</cp:coreProperties>
</file>